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5" removePersonalInfoOnSave="1">
  <p:sldMasterIdLst>
    <p:sldMasterId id="2147483648" r:id="rId1"/>
  </p:sldMasterIdLst>
  <p:notesMasterIdLst>
    <p:notesMasterId r:id="rId27"/>
  </p:notesMasterIdLst>
  <p:sldIdLst>
    <p:sldId id="626" r:id="rId3"/>
    <p:sldId id="629" r:id="rId4"/>
    <p:sldId id="270" r:id="rId5"/>
    <p:sldId id="1051" r:id="rId6"/>
    <p:sldId id="1010" r:id="rId7"/>
    <p:sldId id="788" r:id="rId8"/>
    <p:sldId id="975" r:id="rId9"/>
    <p:sldId id="976" r:id="rId10"/>
    <p:sldId id="977" r:id="rId11"/>
    <p:sldId id="1052" r:id="rId12"/>
    <p:sldId id="978" r:id="rId13"/>
    <p:sldId id="1053" r:id="rId14"/>
    <p:sldId id="980" r:id="rId15"/>
    <p:sldId id="981" r:id="rId16"/>
    <p:sldId id="1057" r:id="rId17"/>
    <p:sldId id="982" r:id="rId18"/>
    <p:sldId id="1054" r:id="rId19"/>
    <p:sldId id="1055" r:id="rId20"/>
    <p:sldId id="983" r:id="rId21"/>
    <p:sldId id="1056" r:id="rId22"/>
    <p:sldId id="984" r:id="rId23"/>
    <p:sldId id="985" r:id="rId24"/>
    <p:sldId id="986" r:id="rId25"/>
    <p:sldId id="740" r:id="rId26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作者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FFCC"/>
    <a:srgbClr val="FFCCFF"/>
    <a:srgbClr val="FFCC99"/>
    <a:srgbClr val="FFFF99"/>
    <a:srgbClr val="D2A000"/>
    <a:srgbClr val="CC6600"/>
    <a:srgbClr val="BD0D1A"/>
    <a:srgbClr val="960000"/>
    <a:srgbClr val="7C49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73" autoAdjust="0"/>
    <p:restoredTop sz="86425" autoAdjust="0"/>
  </p:normalViewPr>
  <p:slideViewPr>
    <p:cSldViewPr snapToGrid="0">
      <p:cViewPr varScale="1">
        <p:scale>
          <a:sx n="114" d="100"/>
          <a:sy n="114" d="100"/>
        </p:scale>
        <p:origin x="-330" y="-96"/>
      </p:cViewPr>
      <p:guideLst>
        <p:guide orient="horz" pos="2160"/>
        <p:guide pos="3797"/>
      </p:guideLst>
    </p:cSldViewPr>
  </p:slideViewPr>
  <p:outlineViewPr>
    <p:cViewPr>
      <p:scale>
        <a:sx n="33" d="100"/>
        <a:sy n="33" d="100"/>
      </p:scale>
      <p:origin x="0" y="21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gs" Target="tags/tag2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A7FDB-4D8B-4EB5-ADAA-90497682C5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C8D2F-F443-4A9E-8BD0-6284A4D4D4D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48134"/>
          <p:cNvSpPr>
            <a:spLocks noChangeArrowheads="1"/>
          </p:cNvSpPr>
          <p:nvPr/>
        </p:nvSpPr>
        <p:spPr bwMode="auto">
          <a:xfrm>
            <a:off x="914400" y="3149838"/>
            <a:ext cx="10363200" cy="109538"/>
          </a:xfrm>
          <a:custGeom>
            <a:avLst/>
            <a:gdLst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960000"/>
          </a:solidFill>
          <a:ln w="9525">
            <a:solidFill>
              <a:schemeClr val="accent2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48130" name="标题 48129"/>
          <p:cNvSpPr>
            <a:spLocks noGrp="1"/>
          </p:cNvSpPr>
          <p:nvPr>
            <p:ph type="ctrTitle"/>
          </p:nvPr>
        </p:nvSpPr>
        <p:spPr>
          <a:xfrm>
            <a:off x="1828800" y="0"/>
            <a:ext cx="10363200" cy="13716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lvl="0">
              <a:defRPr sz="4000" kern="1200"/>
            </a:lvl1pPr>
          </a:lstStyle>
          <a:p>
            <a:pPr lvl="0"/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48131" name="副标题 48130"/>
          <p:cNvSpPr>
            <a:spLocks noGrp="1"/>
          </p:cNvSpPr>
          <p:nvPr>
            <p:ph type="subTitle" idx="1"/>
          </p:nvPr>
        </p:nvSpPr>
        <p:spPr>
          <a:xfrm>
            <a:off x="1930400" y="3429000"/>
            <a:ext cx="9347200" cy="1600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lvl="0" indent="0">
              <a:buNone/>
              <a:defRPr sz="2800" kern="1200"/>
            </a:lvl1pPr>
            <a:lvl2pPr marL="457200" lvl="1" indent="-457200" algn="ctr">
              <a:buNone/>
              <a:defRPr sz="2800" kern="1200"/>
            </a:lvl2pPr>
            <a:lvl3pPr marL="909955" lvl="2" indent="-909955" algn="ctr">
              <a:buNone/>
              <a:defRPr sz="2800" kern="1200"/>
            </a:lvl3pPr>
            <a:lvl4pPr marL="1306830" lvl="3" indent="-1306830" algn="ctr">
              <a:buNone/>
              <a:defRPr sz="2800" kern="1200"/>
            </a:lvl4pPr>
            <a:lvl5pPr marL="1695450" lvl="4" indent="-1695450" algn="ctr">
              <a:buNone/>
              <a:defRPr sz="2800" kern="1200"/>
            </a:lvl5pPr>
          </a:lstStyle>
          <a:p>
            <a:pPr lvl="0"/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5" name="日期占位符 48131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 anchor="t"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8132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 anchor="t"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7" name="灯片编号占位符 48133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 anchor="t"/>
          <a:lstStyle>
            <a:lvl1pPr>
              <a:defRPr/>
            </a:lvl1pPr>
          </a:lstStyle>
          <a:p>
            <a:fld id="{E608ACF1-072A-4145-8CAF-1A087762331B}" type="slidenum">
              <a:rPr lang="en-US" altLang="zh-CN"/>
            </a:fld>
            <a:endParaRPr lang="zh-CN"/>
          </a:p>
        </p:txBody>
      </p:sp>
      <p:sp>
        <p:nvSpPr>
          <p:cNvPr id="2" name="矩形 1"/>
          <p:cNvSpPr/>
          <p:nvPr userDrawn="1"/>
        </p:nvSpPr>
        <p:spPr>
          <a:xfrm>
            <a:off x="852692" y="3124669"/>
            <a:ext cx="6501778" cy="180214"/>
          </a:xfrm>
          <a:prstGeom prst="rect">
            <a:avLst/>
          </a:prstGeom>
          <a:solidFill>
            <a:srgbClr val="9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7302112" y="3133169"/>
            <a:ext cx="4037196" cy="16669"/>
          </a:xfrm>
          <a:prstGeom prst="line">
            <a:avLst/>
          </a:prstGeom>
          <a:ln w="28575">
            <a:solidFill>
              <a:srgbClr val="96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4710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71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灯片编号占位符 471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8B9F0-951E-443F-B60B-B20BFD301CED}" type="slidenum">
              <a:rPr lang="en-US" altLang="zh-CN"/>
            </a:fld>
            <a:endParaRPr lang="zh-CN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64588" y="304800"/>
            <a:ext cx="2669645" cy="5715000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55651" y="304800"/>
            <a:ext cx="7854175" cy="5715000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4710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71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灯片编号占位符 471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57488-1605-4B70-A59F-C1BB55CD04F5}" type="slidenum">
              <a:rPr lang="en-US" altLang="zh-CN"/>
            </a:fld>
            <a:endParaRPr lang="zh-CN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第一章">
    <p:bg>
      <p:bgPr>
        <a:solidFill>
          <a:srgbClr val="FDFC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V="1">
            <a:off x="340784" y="0"/>
            <a:ext cx="0" cy="550863"/>
          </a:xfrm>
          <a:prstGeom prst="line">
            <a:avLst/>
          </a:prstGeom>
          <a:ln>
            <a:solidFill>
              <a:srgbClr val="3F9B67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8754533" y="150813"/>
            <a:ext cx="3217333" cy="4375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7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5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二、强素质以成才</a:t>
            </a:r>
            <a:endParaRPr kumimoji="0" lang="zh-CN" altLang="en-US" sz="7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11851217" y="6307138"/>
            <a:ext cx="0" cy="550863"/>
          </a:xfrm>
          <a:prstGeom prst="line">
            <a:avLst/>
          </a:prstGeom>
          <a:ln>
            <a:solidFill>
              <a:srgbClr val="3F9B67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9956800" y="6459538"/>
            <a:ext cx="1894417" cy="20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50" b="0" i="0" u="none" strike="noStrike" kern="1200" cap="none" spc="9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思想道德修养与法律基础</a:t>
            </a:r>
            <a:endParaRPr kumimoji="0" lang="zh-CN" altLang="zh-CN" sz="750" b="0" i="0" u="none" strike="noStrike" kern="1200" cap="none" spc="9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11152717" y="550863"/>
            <a:ext cx="694267" cy="0"/>
          </a:xfrm>
          <a:prstGeom prst="line">
            <a:avLst/>
          </a:prstGeom>
          <a:ln>
            <a:solidFill>
              <a:srgbClr val="3F9B67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340784" y="6705600"/>
            <a:ext cx="696384" cy="0"/>
          </a:xfrm>
          <a:prstGeom prst="line">
            <a:avLst/>
          </a:prstGeom>
          <a:ln>
            <a:solidFill>
              <a:srgbClr val="3F9B67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351367" y="201613"/>
            <a:ext cx="373380" cy="3219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7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5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绪论</a:t>
            </a:r>
            <a:endParaRPr kumimoji="0" lang="zh-CN" altLang="en-US" sz="7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47133" y="6334125"/>
            <a:ext cx="480484" cy="365125"/>
          </a:xfrm>
          <a:prstGeom prst="rect">
            <a:avLst/>
          </a:prstGeom>
        </p:spPr>
        <p:txBody>
          <a:bodyPr anchor="b"/>
          <a:lstStyle/>
          <a:p>
            <a:pPr lvl="0" fontAlgn="base">
              <a:buNone/>
            </a:pPr>
            <a:fld id="{9A0DB2DC-4C9A-4742-B13C-FB6460FD3503}" type="slidenum">
              <a:rPr lang="zh-CN" altLang="en-US" sz="700" strike="noStrike" noProof="1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fld>
            <a:endParaRPr lang="zh-CN" altLang="en-US" sz="700" strike="noStrike" noProof="1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第一章">
    <p:bg>
      <p:bgPr>
        <a:solidFill>
          <a:srgbClr val="FDFC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V="1">
            <a:off x="340784" y="0"/>
            <a:ext cx="0" cy="550863"/>
          </a:xfrm>
          <a:prstGeom prst="line">
            <a:avLst/>
          </a:prstGeom>
          <a:ln>
            <a:solidFill>
              <a:srgbClr val="3F9B67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8754533" y="150813"/>
            <a:ext cx="3217333" cy="4375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7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5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一、辨方位而正则</a:t>
            </a:r>
            <a:endParaRPr kumimoji="0" lang="zh-CN" altLang="en-US" sz="7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11851217" y="6307138"/>
            <a:ext cx="0" cy="550863"/>
          </a:xfrm>
          <a:prstGeom prst="line">
            <a:avLst/>
          </a:prstGeom>
          <a:ln>
            <a:solidFill>
              <a:srgbClr val="3F9B67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9956800" y="6459538"/>
            <a:ext cx="1894417" cy="20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50" b="0" i="0" u="none" strike="noStrike" kern="1200" cap="none" spc="9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思想道德修养与法律基础</a:t>
            </a:r>
            <a:endParaRPr kumimoji="0" lang="zh-CN" altLang="zh-CN" sz="750" b="0" i="0" u="none" strike="noStrike" kern="1200" cap="none" spc="9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11152717" y="550863"/>
            <a:ext cx="694267" cy="0"/>
          </a:xfrm>
          <a:prstGeom prst="line">
            <a:avLst/>
          </a:prstGeom>
          <a:ln>
            <a:solidFill>
              <a:srgbClr val="3F9B67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340784" y="6705600"/>
            <a:ext cx="696384" cy="0"/>
          </a:xfrm>
          <a:prstGeom prst="line">
            <a:avLst/>
          </a:prstGeom>
          <a:ln>
            <a:solidFill>
              <a:srgbClr val="3F9B67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351367" y="201613"/>
            <a:ext cx="373380" cy="3219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7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5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绪论</a:t>
            </a:r>
            <a:endParaRPr kumimoji="0" lang="zh-CN" altLang="en-US" sz="75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47133" y="6334125"/>
            <a:ext cx="480484" cy="365125"/>
          </a:xfrm>
          <a:prstGeom prst="rect">
            <a:avLst/>
          </a:prstGeom>
        </p:spPr>
        <p:txBody>
          <a:bodyPr anchor="b"/>
          <a:lstStyle/>
          <a:p>
            <a:pPr lvl="0" fontAlgn="base">
              <a:buNone/>
            </a:pPr>
            <a:fld id="{9A0DB2DC-4C9A-4742-B13C-FB6460FD3503}" type="slidenum">
              <a:rPr lang="zh-CN" altLang="en-US" sz="700" strike="noStrike" noProof="1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</a:fld>
            <a:endParaRPr lang="zh-CN" altLang="en-US" sz="700" strike="noStrike" noProof="1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4710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71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灯片编号占位符 471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EEB85-B479-4ECC-95C4-F87DE2B551AD}" type="slidenum">
              <a:rPr lang="en-US" altLang="zh-CN"/>
            </a:fld>
            <a:endParaRPr lang="zh-CN"/>
          </a:p>
        </p:txBody>
      </p:sp>
      <p:sp>
        <p:nvSpPr>
          <p:cNvPr id="7" name="任意多边形 48134"/>
          <p:cNvSpPr>
            <a:spLocks noChangeArrowheads="1"/>
          </p:cNvSpPr>
          <p:nvPr userDrawn="1"/>
        </p:nvSpPr>
        <p:spPr bwMode="auto">
          <a:xfrm>
            <a:off x="874508" y="1568600"/>
            <a:ext cx="10363200" cy="109538"/>
          </a:xfrm>
          <a:custGeom>
            <a:avLst/>
            <a:gdLst>
              <a:gd name="T0" fmla="*/ 0 w 1000"/>
              <a:gd name="T1" fmla="*/ 0 h 1000"/>
              <a:gd name="T2" fmla="*/ 618 w 1000"/>
              <a:gd name="T3" fmla="*/ 0 h 1000"/>
              <a:gd name="T4" fmla="*/ 618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rgbClr val="960000"/>
          </a:solidFill>
          <a:ln w="9525">
            <a:solidFill>
              <a:schemeClr val="accent2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812800" y="1543432"/>
            <a:ext cx="6501778" cy="134706"/>
          </a:xfrm>
          <a:prstGeom prst="rect">
            <a:avLst/>
          </a:prstGeom>
          <a:solidFill>
            <a:srgbClr val="9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7262220" y="1551931"/>
            <a:ext cx="4172013" cy="0"/>
          </a:xfrm>
          <a:prstGeom prst="line">
            <a:avLst/>
          </a:prstGeom>
          <a:ln w="9525">
            <a:solidFill>
              <a:srgbClr val="96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 userDrawn="1"/>
        </p:nvCxnSpPr>
        <p:spPr>
          <a:xfrm>
            <a:off x="812800" y="6165188"/>
            <a:ext cx="10566400" cy="0"/>
          </a:xfrm>
          <a:prstGeom prst="line">
            <a:avLst/>
          </a:prstGeom>
          <a:ln>
            <a:solidFill>
              <a:srgbClr val="96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3600" y="4562476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日期占位符 4710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页脚占位符 471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6" name="灯片编号占位符 471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A7A7E1-02FD-4C36-9312-C32F6CED1132}" type="slidenum">
              <a:rPr lang="en-US" altLang="zh-CN"/>
            </a:fld>
            <a:endParaRPr lang="zh-CN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55651" y="1752600"/>
            <a:ext cx="5227320" cy="42672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331" y="1752600"/>
            <a:ext cx="5227320" cy="42672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日期占位符 4710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71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7" name="灯片编号占位符 471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980BE2-8014-46BE-89EB-76A8F0EF67D3}" type="slidenum">
              <a:rPr lang="en-US" altLang="zh-CN"/>
            </a:fld>
            <a:endParaRPr lang="zh-CN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日期占位符 4710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8" name="页脚占位符 471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9" name="灯片编号占位符 471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9BF32D-EDC8-487D-ACE5-7E0B4707A95E}" type="slidenum">
              <a:rPr lang="en-US" altLang="zh-CN"/>
            </a:fld>
            <a:endParaRPr lang="zh-CN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4710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页脚占位符 471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5" name="灯片编号占位符 471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3C0794-E7DA-483F-B64F-1E01FC3476DB}" type="slidenum">
              <a:rPr lang="en-US" altLang="zh-CN"/>
            </a:fld>
            <a:endParaRPr lang="zh-CN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710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3" name="页脚占位符 471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4" name="灯片编号占位符 471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629A3-0EDC-4C68-B3C2-857345C9C847}" type="slidenum">
              <a:rPr lang="en-US" altLang="zh-CN"/>
            </a:fld>
            <a:endParaRPr lang="zh-CN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710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71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7" name="灯片编号占位符 471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DE9D7-E430-4118-A0E6-AA26A719D59A}" type="slidenum">
              <a:rPr lang="en-US" altLang="zh-CN"/>
            </a:fld>
            <a:endParaRPr lang="zh-CN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日期占位符 4710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页脚占位符 471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/>
          </a:p>
        </p:txBody>
      </p:sp>
      <p:sp>
        <p:nvSpPr>
          <p:cNvPr id="7" name="灯片编号占位符 471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A3694-2D81-4051-9C5E-FD941B09AA6E}" type="slidenum">
              <a:rPr lang="en-US" altLang="zh-CN"/>
            </a:fld>
            <a:endParaRPr lang="zh-CN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4710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66233" y="304801"/>
            <a:ext cx="10668000" cy="121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47106"/>
          <p:cNvSpPr>
            <a:spLocks noGrp="1" noChangeArrowheads="1"/>
          </p:cNvSpPr>
          <p:nvPr>
            <p:ph type="body" idx="9"/>
          </p:nvPr>
        </p:nvSpPr>
        <p:spPr bwMode="auto">
          <a:xfrm>
            <a:off x="755651" y="1752600"/>
            <a:ext cx="10668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任意多边形 47107"/>
          <p:cNvSpPr>
            <a:spLocks noChangeArrowheads="1"/>
          </p:cNvSpPr>
          <p:nvPr/>
        </p:nvSpPr>
        <p:spPr bwMode="auto">
          <a:xfrm>
            <a:off x="812800" y="1566864"/>
            <a:ext cx="10610851" cy="109537"/>
          </a:xfrm>
          <a:custGeom>
            <a:avLst/>
            <a:gdLst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2400">
              <a:latin typeface="Times New Roman" panose="02020603050405020304" pitchFamily="18" charset="0"/>
            </a:endParaRPr>
          </a:p>
        </p:txBody>
      </p:sp>
      <p:sp>
        <p:nvSpPr>
          <p:cNvPr id="1029" name="直接连接符 47108"/>
          <p:cNvSpPr>
            <a:spLocks noChangeShapeType="1"/>
          </p:cNvSpPr>
          <p:nvPr/>
        </p:nvSpPr>
        <p:spPr bwMode="auto">
          <a:xfrm flipV="1">
            <a:off x="812800" y="6172200"/>
            <a:ext cx="105664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1800"/>
          </a:p>
        </p:txBody>
      </p:sp>
      <p:sp>
        <p:nvSpPr>
          <p:cNvPr id="47110" name="日期占位符 47109"/>
          <p:cNvSpPr>
            <a:spLocks noGrp="1"/>
          </p:cNvSpPr>
          <p:nvPr>
            <p:ph type="dt" sz="half" idx="2"/>
          </p:nvPr>
        </p:nvSpPr>
        <p:spPr>
          <a:xfrm>
            <a:off x="812800" y="6245225"/>
            <a:ext cx="2641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 noProof="1" dirty="0">
                <a:latin typeface="Verdana" panose="020B060403050404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47111" name="页脚占位符 47110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200" noProof="1" dirty="0">
                <a:latin typeface="Verdana" panose="020B0604030504040204" pitchFamily="34" charset="0"/>
              </a:defRPr>
            </a:lvl1pPr>
          </a:lstStyle>
          <a:p>
            <a:endParaRPr lang="zh-CN"/>
          </a:p>
        </p:txBody>
      </p:sp>
      <p:sp>
        <p:nvSpPr>
          <p:cNvPr id="47112" name="灯片编号占位符 47111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641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 noProof="1" dirty="0">
                <a:latin typeface="Verdana" panose="020B0604030504040204" pitchFamily="34" charset="0"/>
                <a:cs typeface="+mn-ea"/>
              </a:defRPr>
            </a:lvl1pPr>
          </a:lstStyle>
          <a:p>
            <a:fld id="{BCEBDA2B-6CA2-4537-BECC-C591FE7971D8}" type="slidenum">
              <a:rPr lang="en-US" altLang="zh-CN"/>
            </a:fld>
            <a:endParaRPr lang="zh-CN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>
    <p:fade/>
  </p:transition>
  <p:txStyles>
    <p:titleStyle>
      <a:lvl1pPr algn="l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buFont typeface="Arial" panose="020B0604020202020204" pitchFamily="34" charset="0"/>
        <a:defRPr sz="3800">
          <a:solidFill>
            <a:schemeClr val="tx2"/>
          </a:solidFill>
          <a:latin typeface="Verdana" panose="020B0604030504040204" pitchFamily="34" charset="0"/>
          <a:ea typeface="宋体" panose="02010600030101010101" pitchFamily="2" charset="-122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8050" lvl="1" indent="-43688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25" lvl="2" indent="-39560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94180" lvl="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94230" lvl="4" indent="-398780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1" Type="http://schemas.openxmlformats.org/officeDocument/2006/relationships/hyperlink" Target="http://image.baidu.com/i?ct=503316480&amp;z=1280908250&amp;tn=baiduimagedetail&amp;word=&#39532;&#20811;&#24605;&amp;in=2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1" Type="http://schemas.openxmlformats.org/officeDocument/2006/relationships/hyperlink" Target="http://image.baidu.com/i?ct=503316480&amp;z=1280908250&amp;tn=baiduimagedetail&amp;word=&#39532;&#20811;&#24605;&amp;in=2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1" Type="http://schemas.openxmlformats.org/officeDocument/2006/relationships/hyperlink" Target="http://image.baidu.com/i?ct=503316480&amp;z=1280908250&amp;tn=baiduimagedetail&amp;word=&#39532;&#20811;&#24605;&amp;in=2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10.jpeg"/><Relationship Id="rId7" Type="http://schemas.openxmlformats.org/officeDocument/2006/relationships/hyperlink" Target="http://image.baidu.com/i?ct=503316480&amp;z=0&amp;tn=baiduimagedetail&amp;word=%CA%C0%CB%B6&amp;in=21520&amp;cl=2&amp;cm=1&amp;sc=0&amp;lm=-1&amp;pn=177&amp;rn=1&amp;di=7205165780&amp;ln=2000&amp;fr=&amp;ic=0&amp;s=0" TargetMode="External"/><Relationship Id="rId6" Type="http://schemas.openxmlformats.org/officeDocument/2006/relationships/image" Target="../media/image9.jpeg"/><Relationship Id="rId5" Type="http://schemas.openxmlformats.org/officeDocument/2006/relationships/hyperlink" Target="http://image.baidu.com/i?ct=503316480&amp;z=0&amp;tn=baiduimagedetail&amp;word=%B8%E6%D7%D3&amp;in=26313&amp;cl=2&amp;cm=1&amp;sc=0&amp;lm=-1&amp;pn=85&amp;rn=1&amp;di=981459552&amp;ln=1377&amp;fr=&amp;ic=0&amp;s=0" TargetMode="External"/><Relationship Id="rId4" Type="http://schemas.openxmlformats.org/officeDocument/2006/relationships/image" Target="../media/image8.jpeg"/><Relationship Id="rId3" Type="http://schemas.openxmlformats.org/officeDocument/2006/relationships/hyperlink" Target="http://imgnews.baidu.com/i?ct=520093696&amp;z=0&amp;tn=baiduimagenewsdetail&amp;word=%DC%F7%D7%D3&amp;in=12549&amp;cl=2&amp;lm=-1&amp;pn=4&amp;rn=1" TargetMode="External"/><Relationship Id="rId2" Type="http://schemas.openxmlformats.org/officeDocument/2006/relationships/image" Target="../media/image7.jpeg"/><Relationship Id="rId1" Type="http://schemas.openxmlformats.org/officeDocument/2006/relationships/hyperlink" Target="http://image.baidu.com/i?ct=503316480&amp;z=0&amp;tn=baiduimagedetail&amp;word=%C3%CF%D7%D3%B1%EA%D7%BC%BB%AD%CF%F1&amp;in=12751&amp;cl=2&amp;cm=1&amp;sc=0&amp;lm=-1&amp;pn=11&amp;rn=1&amp;di=7687664992&amp;ln=795&amp;fr=&amp;ic=0&amp;s=0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4.png"/><Relationship Id="rId6" Type="http://schemas.openxmlformats.org/officeDocument/2006/relationships/image" Target="../media/image13.jpeg"/><Relationship Id="rId5" Type="http://schemas.openxmlformats.org/officeDocument/2006/relationships/hyperlink" Target="http://image.baidu.com/i?ct=503316480&amp;z=0&amp;tn=baiduimagedetail&amp;word=%C6%D5%C2%DE%CC%AB%B8%F1%C0%AD&amp;in=5948&amp;cl=2&amp;cm=1&amp;sc=0&amp;lm=-1&amp;pn=6&amp;rn=1&amp;di=3469208820&amp;ln=136&amp;fr=&amp;ic=0&amp;s=0" TargetMode="External"/><Relationship Id="rId4" Type="http://schemas.openxmlformats.org/officeDocument/2006/relationships/image" Target="../media/image12.jpeg"/><Relationship Id="rId3" Type="http://schemas.openxmlformats.org/officeDocument/2006/relationships/hyperlink" Target="http://image.baidu.com/i?ct=503316480&amp;z=0&amp;tn=baiduimagedetail&amp;word=%B0%D8%C0%AD%CD%BC&amp;in=21059&amp;cl=2&amp;cm=1&amp;sc=0&amp;lm=-1&amp;pn=0&amp;rn=1&amp;di=2066662032&amp;ln=2000&amp;fr=&amp;ic=0&amp;s=0" TargetMode="External"/><Relationship Id="rId2" Type="http://schemas.openxmlformats.org/officeDocument/2006/relationships/image" Target="../media/image11.jpeg"/><Relationship Id="rId1" Type="http://schemas.openxmlformats.org/officeDocument/2006/relationships/hyperlink" Target="http://images.google.cn/imgres?imgurl=http://cimg2.163.com/tech/2006/10/31/200610311528222ee21.jpg&amp;imgrefurl=http://news.163.com/07/0521/00/3EVQ8B5F000129PU.html&amp;h=450&amp;w=350&amp;sz=32&amp;hl=zh-CN&amp;start=37&amp;tbnid=D-RQuxudjVHIkM:&amp;tbnh=127&amp;tbnw=99&amp;prev=/images?q=%E8%BE%BE%E8%8A%AC%E5%A5%87&amp;start=20&amp;gbv=2&amp;ndsp=20&amp;svnum=10&amp;complete=1&amp;hl=zh-CN&amp;newwindow=1&amp;client=aff-avalanche&amp;channel=site01&amp;sa=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副标题 2050"/>
          <p:cNvSpPr>
            <a:spLocks noGrp="1" noChangeArrowheads="1"/>
          </p:cNvSpPr>
          <p:nvPr>
            <p:ph type="subTitle" idx="1"/>
          </p:nvPr>
        </p:nvSpPr>
        <p:spPr>
          <a:xfrm>
            <a:off x="918882" y="3826184"/>
            <a:ext cx="10354235" cy="1806594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altLang="zh-CN" sz="1000" b="1" dirty="0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 b="1" smtClean="0">
                <a:solidFill>
                  <a:srgbClr val="96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专题二 </a:t>
            </a:r>
            <a:r>
              <a:rPr lang="zh-CN" altLang="zh-CN" sz="4000" b="1">
                <a:solidFill>
                  <a:schemeClr val="accent2">
                    <a:lumMod val="75000"/>
                  </a:schemeClr>
                </a:solidFill>
                <a:latin typeface="华文中宋" panose="02010600040101010101" charset="-122"/>
                <a:ea typeface="华文中宋" panose="02010600040101010101" charset="-122"/>
              </a:rPr>
              <a:t>如何理解马克思主义视域中的人生观？</a:t>
            </a:r>
            <a:endParaRPr lang="zh-CN" altLang="zh-CN" sz="4000">
              <a:solidFill>
                <a:schemeClr val="accent2">
                  <a:lumMod val="75000"/>
                </a:schemeClr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>
              <a:lnSpc>
                <a:spcPct val="80000"/>
              </a:lnSpc>
            </a:pPr>
            <a:endParaRPr lang="zh-CN" altLang="en-US" sz="4000" dirty="0"/>
          </a:p>
          <a:p>
            <a:pPr algn="ctr">
              <a:lnSpc>
                <a:spcPct val="80000"/>
              </a:lnSpc>
            </a:pPr>
            <a:r>
              <a:rPr lang="zh-CN" altLang="en-US" sz="2000" dirty="0"/>
              <a:t>  </a:t>
            </a:r>
            <a:endParaRPr lang="zh-CN" altLang="en-US" sz="2000" dirty="0"/>
          </a:p>
          <a:p>
            <a:pPr algn="ctr">
              <a:lnSpc>
                <a:spcPct val="80000"/>
              </a:lnSpc>
            </a:pPr>
            <a:endParaRPr lang="zh-CN" altLang="en-US" sz="2000" dirty="0"/>
          </a:p>
        </p:txBody>
      </p:sp>
      <p:sp>
        <p:nvSpPr>
          <p:cNvPr id="3" name="矩形: 圆角 2"/>
          <p:cNvSpPr/>
          <p:nvPr/>
        </p:nvSpPr>
        <p:spPr>
          <a:xfrm>
            <a:off x="611945" y="1030569"/>
            <a:ext cx="11134578" cy="79208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Verdana" panose="020B0604030504040204"/>
              <a:ea typeface="宋体" panose="02010600030101010101" pitchFamily="2" charset="-122"/>
            </a:endParaRPr>
          </a:p>
        </p:txBody>
      </p:sp>
      <p:sp>
        <p:nvSpPr>
          <p:cNvPr id="3073" name="标题 2049"/>
          <p:cNvSpPr>
            <a:spLocks noGrp="1" noChangeArrowheads="1"/>
          </p:cNvSpPr>
          <p:nvPr>
            <p:ph type="ctrTitle"/>
          </p:nvPr>
        </p:nvSpPr>
        <p:spPr>
          <a:xfrm>
            <a:off x="445770" y="391795"/>
            <a:ext cx="11460480" cy="1736725"/>
          </a:xfrm>
        </p:spPr>
        <p:txBody>
          <a:bodyPr/>
          <a:lstStyle/>
          <a:p>
            <a:pPr algn="l"/>
            <a:r>
              <a:rPr lang="zh-CN" altLang="en-US" sz="2800" b="1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高校思想政治理论课</a:t>
            </a:r>
            <a:br>
              <a:rPr lang="zh-CN" altLang="en-US" sz="2800" b="1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</a:br>
            <a:br>
              <a:rPr lang="zh-CN" altLang="en-US" sz="2800" b="1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</a:br>
            <a:r>
              <a:rPr lang="zh-CN" altLang="en-US" sz="2800" b="1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      </a:t>
            </a:r>
            <a:r>
              <a:rPr lang="en-US" altLang="zh-CN" sz="2800" b="1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                    </a:t>
            </a:r>
            <a:r>
              <a:rPr lang="en-US" altLang="zh-CN" sz="3200" b="1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《</a:t>
            </a:r>
            <a:r>
              <a:rPr lang="zh-CN" altLang="en-US" sz="3200" b="1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思想道德与法治</a:t>
            </a:r>
            <a:r>
              <a:rPr lang="en-US" altLang="zh-CN" sz="3200" b="1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》2021</a:t>
            </a:r>
            <a:r>
              <a:rPr lang="zh-CN" altLang="en-US" sz="3200" b="1" dirty="0"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版</a:t>
            </a:r>
            <a:endParaRPr lang="zh-CN" altLang="en-US" sz="3200" b="1" dirty="0">
              <a:latin typeface="方正粗黑宋简体" panose="02000000000000000000" charset="-122"/>
              <a:ea typeface="方正粗黑宋简体" panose="02000000000000000000" charset="-122"/>
              <a:cs typeface="方正粗黑宋简体" panose="02000000000000000000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779929" y="716710"/>
            <a:ext cx="9107488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  </a:t>
            </a:r>
            <a:r>
              <a:rPr lang="zh-CN" altLang="zh-CN" sz="3200">
                <a:latin typeface="方正粗黑宋简体" panose="02000000000000000000" charset="-122"/>
                <a:ea typeface="方正粗黑宋简体" panose="02000000000000000000" charset="-122"/>
              </a:rPr>
              <a:t>（二）</a:t>
            </a:r>
            <a:r>
              <a:rPr lang="zh-CN" altLang="zh-CN" sz="3200" b="1">
                <a:latin typeface="方正粗黑宋简体" panose="02000000000000000000" charset="-122"/>
                <a:ea typeface="方正粗黑宋简体" panose="02000000000000000000" charset="-122"/>
              </a:rPr>
              <a:t>马克思关于人的本质的科学论述</a:t>
            </a:r>
            <a:endParaRPr lang="zh-CN" altLang="zh-CN" sz="3200"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pPr algn="just">
              <a:lnSpc>
                <a:spcPct val="120000"/>
              </a:lnSpc>
              <a:spcBef>
                <a:spcPts val="1400"/>
              </a:spcBef>
              <a:buFontTx/>
              <a:buNone/>
            </a:pPr>
            <a:endParaRPr lang="en-US" altLang="zh-CN" b="1">
              <a:solidFill>
                <a:srgbClr val="FF0000"/>
              </a:solidFill>
            </a:endParaRPr>
          </a:p>
        </p:txBody>
      </p:sp>
      <p:pic>
        <p:nvPicPr>
          <p:cNvPr id="4" name="Picture 5" descr="u=941377855,2607988167&amp;gp=0">
            <a:hlinkClick r:id="rId1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29" y="2038443"/>
            <a:ext cx="2571750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925888" y="2819400"/>
            <a:ext cx="7783512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ts val="5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b="1">
                <a:latin typeface="Arial" panose="020B0604020202020204" pitchFamily="34" charset="0"/>
                <a:ea typeface="黑体" panose="02010609060101010101" pitchFamily="49" charset="-122"/>
              </a:rPr>
              <a:t>       </a:t>
            </a: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人的类特性恰恰就是</a:t>
            </a:r>
            <a:r>
              <a:rPr lang="zh-CN" altLang="en-US" b="1">
                <a:solidFill>
                  <a:srgbClr val="FF3300"/>
                </a:solidFill>
                <a:latin typeface="华文中宋" panose="02010600040101010101" charset="-122"/>
                <a:ea typeface="华文中宋" panose="02010600040101010101" charset="-122"/>
              </a:rPr>
              <a:t>自由的自觉的活动。</a:t>
            </a:r>
            <a:endParaRPr lang="zh-CN" altLang="en-US" b="1">
              <a:latin typeface="华文中宋" panose="02010600040101010101" charset="-122"/>
              <a:ea typeface="华文中宋" panose="02010600040101010101" charset="-122"/>
            </a:endParaRPr>
          </a:p>
          <a:p>
            <a:pPr>
              <a:lnSpc>
                <a:spcPts val="5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3200" b="1">
                <a:latin typeface="华文中宋" panose="02010600040101010101" charset="-122"/>
                <a:ea typeface="华文中宋" panose="02010600040101010101" charset="-122"/>
              </a:rPr>
              <a:t>     　　　　　　</a:t>
            </a:r>
            <a:r>
              <a:rPr lang="en-US" altLang="zh-CN" sz="2400" b="1">
                <a:latin typeface="华文中宋" panose="02010600040101010101" charset="-122"/>
                <a:ea typeface="华文中宋" panose="02010600040101010101" charset="-122"/>
              </a:rPr>
              <a:t>——《1844</a:t>
            </a:r>
            <a:r>
              <a:rPr lang="zh-CN" altLang="en-US" sz="2400" b="1">
                <a:latin typeface="华文中宋" panose="02010600040101010101" charset="-122"/>
                <a:ea typeface="华文中宋" panose="02010600040101010101" charset="-122"/>
              </a:rPr>
              <a:t>年经济学哲学手稿</a:t>
            </a:r>
            <a:r>
              <a:rPr lang="en-US" altLang="zh-CN" sz="2400" b="1">
                <a:latin typeface="华文中宋" panose="02010600040101010101" charset="-122"/>
                <a:ea typeface="华文中宋" panose="02010600040101010101" charset="-122"/>
              </a:rPr>
              <a:t>》</a:t>
            </a:r>
            <a:endParaRPr lang="en-US" altLang="zh-CN" sz="2400" b="1"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98595" y="2094230"/>
            <a:ext cx="39071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人的劳动本质</a:t>
            </a:r>
            <a:endParaRPr lang="zh-CN" altLang="en-US" sz="24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779929" y="716710"/>
            <a:ext cx="9107488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  </a:t>
            </a:r>
            <a:r>
              <a:rPr lang="zh-CN" altLang="zh-CN" sz="3200">
                <a:latin typeface="方正粗黑宋简体" panose="02000000000000000000" charset="-122"/>
                <a:ea typeface="方正粗黑宋简体" panose="02000000000000000000" charset="-122"/>
              </a:rPr>
              <a:t>（二）</a:t>
            </a:r>
            <a:r>
              <a:rPr lang="zh-CN" altLang="zh-CN" sz="3200" b="1">
                <a:latin typeface="方正粗黑宋简体" panose="02000000000000000000" charset="-122"/>
                <a:ea typeface="方正粗黑宋简体" panose="02000000000000000000" charset="-122"/>
              </a:rPr>
              <a:t>马克思关于人的本质的科学论述</a:t>
            </a:r>
            <a:endParaRPr lang="zh-CN" altLang="zh-CN" sz="3200"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pPr algn="just">
              <a:lnSpc>
                <a:spcPct val="120000"/>
              </a:lnSpc>
              <a:spcBef>
                <a:spcPts val="1400"/>
              </a:spcBef>
              <a:buFontTx/>
              <a:buNone/>
            </a:pPr>
            <a:endParaRPr lang="en-US" altLang="zh-CN" b="1">
              <a:solidFill>
                <a:srgbClr val="FF0000"/>
              </a:solidFill>
            </a:endParaRPr>
          </a:p>
        </p:txBody>
      </p:sp>
      <p:pic>
        <p:nvPicPr>
          <p:cNvPr id="4" name="Picture 5" descr="u=941377855,2607988167&amp;gp=0">
            <a:hlinkClick r:id="rId1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29" y="2038443"/>
            <a:ext cx="2571750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925888" y="2819400"/>
            <a:ext cx="7783512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ts val="5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b="1">
                <a:latin typeface="Arial" panose="020B0604020202020204" pitchFamily="34" charset="0"/>
                <a:ea typeface="黑体" panose="02010609060101010101" pitchFamily="49" charset="-122"/>
              </a:rPr>
              <a:t>       </a:t>
            </a: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人的本质不是单个人所固有的抽象物，在其</a:t>
            </a:r>
            <a:r>
              <a:rPr lang="zh-CN" altLang="en-US" b="1">
                <a:solidFill>
                  <a:srgbClr val="FF3300"/>
                </a:solidFill>
                <a:latin typeface="华文中宋" panose="02010600040101010101" charset="-122"/>
                <a:ea typeface="华文中宋" panose="02010600040101010101" charset="-122"/>
              </a:rPr>
              <a:t>现实性</a:t>
            </a: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上，它是</a:t>
            </a:r>
            <a:r>
              <a:rPr lang="zh-CN" altLang="en-US" b="1">
                <a:solidFill>
                  <a:srgbClr val="FF3300"/>
                </a:solidFill>
                <a:latin typeface="华文中宋" panose="02010600040101010101" charset="-122"/>
                <a:ea typeface="华文中宋" panose="02010600040101010101" charset="-122"/>
              </a:rPr>
              <a:t>一切社会关系的总和</a:t>
            </a: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。</a:t>
            </a:r>
            <a:endParaRPr lang="zh-CN" altLang="en-US" b="1">
              <a:latin typeface="华文中宋" panose="02010600040101010101" charset="-122"/>
              <a:ea typeface="华文中宋" panose="02010600040101010101" charset="-122"/>
            </a:endParaRPr>
          </a:p>
          <a:p>
            <a:pPr>
              <a:lnSpc>
                <a:spcPts val="5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3200" b="1">
                <a:latin typeface="华文中宋" panose="02010600040101010101" charset="-122"/>
                <a:ea typeface="华文中宋" panose="02010600040101010101" charset="-122"/>
              </a:rPr>
              <a:t>     　　　　　　</a:t>
            </a:r>
            <a:r>
              <a:rPr lang="en-US" altLang="zh-CN" sz="2400" b="1">
                <a:latin typeface="华文中宋" panose="02010600040101010101" charset="-122"/>
                <a:ea typeface="华文中宋" panose="02010600040101010101" charset="-122"/>
              </a:rPr>
              <a:t>——《</a:t>
            </a:r>
            <a:r>
              <a:rPr lang="zh-CN" altLang="en-US" sz="2400" b="1">
                <a:latin typeface="华文中宋" panose="02010600040101010101" charset="-122"/>
                <a:ea typeface="华文中宋" panose="02010600040101010101" charset="-122"/>
              </a:rPr>
              <a:t>关于费尔巴哈的提纲</a:t>
            </a:r>
            <a:r>
              <a:rPr lang="en-US" altLang="zh-CN" sz="2400" b="1">
                <a:latin typeface="华文中宋" panose="02010600040101010101" charset="-122"/>
                <a:ea typeface="华文中宋" panose="02010600040101010101" charset="-122"/>
              </a:rPr>
              <a:t>》</a:t>
            </a:r>
            <a:endParaRPr lang="en-US" altLang="zh-CN" sz="2400" b="1"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98595" y="2094230"/>
            <a:ext cx="39071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人的</a:t>
            </a:r>
            <a:r>
              <a:rPr lang="zh-CN" altLang="en-US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社会关系本质</a:t>
            </a:r>
            <a:endParaRPr lang="zh-CN" altLang="en-US" sz="24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>
            <a:spLocks noChangeArrowheads="1"/>
          </p:cNvSpPr>
          <p:nvPr/>
        </p:nvSpPr>
        <p:spPr bwMode="auto">
          <a:xfrm>
            <a:off x="779929" y="716710"/>
            <a:ext cx="9107488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  </a:t>
            </a:r>
            <a:r>
              <a:rPr lang="zh-CN" altLang="zh-CN" sz="3200">
                <a:latin typeface="方正粗黑宋简体" panose="02000000000000000000" charset="-122"/>
                <a:ea typeface="方正粗黑宋简体" panose="02000000000000000000" charset="-122"/>
              </a:rPr>
              <a:t>（二）</a:t>
            </a:r>
            <a:r>
              <a:rPr lang="zh-CN" altLang="zh-CN" sz="3200" b="1">
                <a:latin typeface="方正粗黑宋简体" panose="02000000000000000000" charset="-122"/>
                <a:ea typeface="方正粗黑宋简体" panose="02000000000000000000" charset="-122"/>
              </a:rPr>
              <a:t>马克思关于人的本质的科学论述</a:t>
            </a:r>
            <a:endParaRPr lang="zh-CN" altLang="zh-CN" sz="3200"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pPr algn="just">
              <a:lnSpc>
                <a:spcPct val="120000"/>
              </a:lnSpc>
              <a:spcBef>
                <a:spcPts val="1400"/>
              </a:spcBef>
              <a:buFontTx/>
              <a:buNone/>
            </a:pPr>
            <a:endParaRPr lang="en-US" altLang="zh-CN" b="1">
              <a:solidFill>
                <a:srgbClr val="FF0000"/>
              </a:solidFill>
            </a:endParaRPr>
          </a:p>
        </p:txBody>
      </p:sp>
      <p:pic>
        <p:nvPicPr>
          <p:cNvPr id="4" name="Picture 5" descr="u=941377855,2607988167&amp;gp=0">
            <a:hlinkClick r:id="rId1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29" y="2038443"/>
            <a:ext cx="2571750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925888" y="2819400"/>
            <a:ext cx="7783512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ts val="5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b="1">
                <a:latin typeface="Arial" panose="020B0604020202020204" pitchFamily="34" charset="0"/>
                <a:ea typeface="黑体" panose="02010609060101010101" pitchFamily="49" charset="-122"/>
              </a:rPr>
              <a:t>       </a:t>
            </a: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他们的需要即他们的本性。人的需要的丰富性具有什么样的意义，从而某种</a:t>
            </a:r>
            <a:r>
              <a:rPr lang="zh-CN" altLang="en-US" b="1">
                <a:solidFill>
                  <a:srgbClr val="FF3300"/>
                </a:solidFill>
                <a:latin typeface="华文中宋" panose="02010600040101010101" charset="-122"/>
                <a:ea typeface="华文中宋" panose="02010600040101010101" charset="-122"/>
              </a:rPr>
              <a:t>新的生产方式</a:t>
            </a: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和某种</a:t>
            </a:r>
            <a:r>
              <a:rPr lang="zh-CN" altLang="en-US" b="1">
                <a:solidFill>
                  <a:srgbClr val="FF3300"/>
                </a:solidFill>
                <a:latin typeface="华文中宋" panose="02010600040101010101" charset="-122"/>
                <a:ea typeface="华文中宋" panose="02010600040101010101" charset="-122"/>
              </a:rPr>
              <a:t>新的生产对象</a:t>
            </a: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具有什么样的意义。人的本质力量得到新的证明，人的本质得到新的</a:t>
            </a: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充实。</a:t>
            </a:r>
            <a:endParaRPr lang="zh-CN" altLang="en-US" b="1">
              <a:latin typeface="华文中宋" panose="02010600040101010101" charset="-122"/>
              <a:ea typeface="华文中宋" panose="02010600040101010101" charset="-122"/>
            </a:endParaRPr>
          </a:p>
          <a:p>
            <a:pPr>
              <a:lnSpc>
                <a:spcPts val="5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sz="3200" b="1">
                <a:latin typeface="华文中宋" panose="02010600040101010101" charset="-122"/>
                <a:ea typeface="华文中宋" panose="02010600040101010101" charset="-122"/>
              </a:rPr>
              <a:t>     　　　　　　</a:t>
            </a:r>
            <a:r>
              <a:rPr lang="en-US" altLang="zh-CN" sz="2400" b="1">
                <a:latin typeface="华文中宋" panose="02010600040101010101" charset="-122"/>
                <a:ea typeface="华文中宋" panose="02010600040101010101" charset="-122"/>
              </a:rPr>
              <a:t>——《</a:t>
            </a:r>
            <a:r>
              <a:rPr lang="zh-CN" altLang="en-US" sz="2400" b="1">
                <a:latin typeface="华文中宋" panose="02010600040101010101" charset="-122"/>
                <a:ea typeface="华文中宋" panose="02010600040101010101" charset="-122"/>
              </a:rPr>
              <a:t>德意志意识形态</a:t>
            </a:r>
            <a:r>
              <a:rPr lang="en-US" altLang="zh-CN" sz="2400" b="1">
                <a:latin typeface="华文中宋" panose="02010600040101010101" charset="-122"/>
                <a:ea typeface="华文中宋" panose="02010600040101010101" charset="-122"/>
              </a:rPr>
              <a:t>》</a:t>
            </a:r>
            <a:endParaRPr lang="en-US" altLang="zh-CN" sz="2400" b="1"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98595" y="2094230"/>
            <a:ext cx="39071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人的</a:t>
            </a:r>
            <a:r>
              <a:rPr lang="zh-CN" altLang="en-US" sz="2400" b="1">
                <a:latin typeface="华文楷体" panose="02010600040101010101" pitchFamily="2" charset="-122"/>
                <a:ea typeface="华文楷体" panose="02010600040101010101" pitchFamily="2" charset="-122"/>
              </a:rPr>
              <a:t>需要本质</a:t>
            </a:r>
            <a:endParaRPr lang="zh-CN" altLang="en-US" sz="24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79929" y="716710"/>
            <a:ext cx="9107488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  </a:t>
            </a:r>
            <a:r>
              <a:rPr lang="zh-CN" altLang="zh-CN" sz="3200">
                <a:latin typeface="方正粗黑宋简体" panose="02000000000000000000" charset="-122"/>
                <a:ea typeface="方正粗黑宋简体" panose="02000000000000000000" charset="-122"/>
              </a:rPr>
              <a:t>（二）</a:t>
            </a:r>
            <a:r>
              <a:rPr lang="zh-CN" altLang="zh-CN" sz="3200" b="1">
                <a:latin typeface="方正粗黑宋简体" panose="02000000000000000000" charset="-122"/>
                <a:ea typeface="方正粗黑宋简体" panose="02000000000000000000" charset="-122"/>
              </a:rPr>
              <a:t>马克思关于人的本质的科学论述</a:t>
            </a:r>
            <a:endParaRPr lang="zh-CN" altLang="zh-CN" sz="3200">
              <a:latin typeface="方正粗黑宋简体" panose="02000000000000000000" charset="-122"/>
              <a:ea typeface="方正粗黑宋简体" panose="02000000000000000000" charset="-122"/>
            </a:endParaRPr>
          </a:p>
          <a:p>
            <a:pPr algn="just">
              <a:lnSpc>
                <a:spcPct val="120000"/>
              </a:lnSpc>
              <a:spcBef>
                <a:spcPts val="1400"/>
              </a:spcBef>
              <a:buFontTx/>
              <a:buNone/>
            </a:pPr>
            <a:endParaRPr lang="en-US" altLang="zh-CN" b="1">
              <a:solidFill>
                <a:srgbClr val="FF0000"/>
              </a:solidFill>
            </a:endParaRPr>
          </a:p>
        </p:txBody>
      </p:sp>
      <p:sp>
        <p:nvSpPr>
          <p:cNvPr id="3" name="Rectangle 4"/>
          <p:cNvSpPr/>
          <p:nvPr/>
        </p:nvSpPr>
        <p:spPr>
          <a:xfrm>
            <a:off x="1129552" y="1792008"/>
            <a:ext cx="8229600" cy="6921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2800" b="1" noProof="1">
                <a:solidFill>
                  <a:schemeClr val="accent2"/>
                </a:solidFill>
                <a:latin typeface="华文中宋" panose="02010600040101010101" charset="-122"/>
                <a:ea typeface="华文中宋" panose="02010600040101010101" charset="-122"/>
              </a:rPr>
              <a:t>如何理解马克思关于人的本质的论述</a:t>
            </a:r>
            <a:endParaRPr lang="zh-CN" altLang="en-US" sz="2800" b="1" noProof="1">
              <a:solidFill>
                <a:schemeClr val="accent2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4" name="内容占位符 2"/>
          <p:cNvSpPr>
            <a:spLocks noGrp="1" noRot="1" noChangeArrowheads="1"/>
          </p:cNvSpPr>
          <p:nvPr/>
        </p:nvSpPr>
        <p:spPr bwMode="auto">
          <a:xfrm>
            <a:off x="1346667" y="2430743"/>
            <a:ext cx="854075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b="1" noProof="1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第一、人是自然属性和社会属性的有机统一体。</a:t>
            </a:r>
            <a:endParaRPr lang="zh-CN" altLang="en-US" b="1" noProof="1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b="1" noProof="1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第二、人的本质属性在于社会属性。</a:t>
            </a:r>
            <a:endParaRPr lang="zh-CN" altLang="en-US" b="1" noProof="1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b="1" noProof="1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第三、人的本质是一切社会关系的总和</a:t>
            </a:r>
            <a:r>
              <a:rPr lang="zh-CN" altLang="en-US" noProof="1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。</a:t>
            </a:r>
            <a:endParaRPr lang="zh-CN" altLang="en-US" noProof="1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b="1" noProof="1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第四、</a:t>
            </a:r>
            <a:r>
              <a:rPr lang="zh-CN" altLang="zh-CN">
                <a:latin typeface="华文中宋" panose="02010600040101010101" charset="-122"/>
                <a:ea typeface="华文中宋" panose="02010600040101010101" charset="-122"/>
              </a:rPr>
              <a:t>人的本质具体的</a:t>
            </a:r>
            <a:r>
              <a:rPr lang="zh-CN" altLang="en-US">
                <a:latin typeface="华文中宋" panose="02010600040101010101" charset="-122"/>
                <a:ea typeface="华文中宋" panose="02010600040101010101" charset="-122"/>
              </a:rPr>
              <a:t>、</a:t>
            </a:r>
            <a:r>
              <a:rPr lang="zh-CN" altLang="zh-CN">
                <a:latin typeface="华文中宋" panose="02010600040101010101" charset="-122"/>
                <a:ea typeface="华文中宋" panose="02010600040101010101" charset="-122"/>
              </a:rPr>
              <a:t>历史的、发展的</a:t>
            </a:r>
            <a:r>
              <a:rPr lang="zh-CN" altLang="en-US">
                <a:latin typeface="华文中宋" panose="02010600040101010101" charset="-122"/>
                <a:ea typeface="华文中宋" panose="02010600040101010101" charset="-122"/>
              </a:rPr>
              <a:t>。</a:t>
            </a:r>
            <a:endParaRPr lang="zh-CN" altLang="en-US">
              <a:latin typeface="华文中宋" panose="02010600040101010101" charset="-122"/>
              <a:ea typeface="华文中宋" panose="0201060004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noProof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708211" y="635561"/>
            <a:ext cx="8229600" cy="6921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3200" b="1" noProof="1">
                <a:latin typeface="方正粗黑宋简体" panose="02000000000000000000" charset="-122"/>
                <a:ea typeface="方正粗黑宋简体" panose="02000000000000000000" charset="-122"/>
              </a:rPr>
              <a:t>如何理解马克思关于人的本质的论述</a:t>
            </a:r>
            <a:endParaRPr lang="zh-CN" altLang="en-US" sz="3200" b="1" noProof="1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3" name="内容占位符 2"/>
          <p:cNvSpPr>
            <a:spLocks noGrp="1" noRot="1" noChangeArrowheads="1"/>
          </p:cNvSpPr>
          <p:nvPr/>
        </p:nvSpPr>
        <p:spPr bwMode="auto">
          <a:xfrm>
            <a:off x="1225363" y="1846263"/>
            <a:ext cx="854075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b="1" noProof="1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第一、人是自然属性和社会属性的有机统一体。</a:t>
            </a:r>
            <a:endParaRPr lang="zh-CN" altLang="en-US" b="1" noProof="1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noProof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文本占位符 10372098"/>
          <p:cNvSpPr txBox="1">
            <a:spLocks noRot="1" noChangeArrowheads="1"/>
          </p:cNvSpPr>
          <p:nvPr/>
        </p:nvSpPr>
        <p:spPr>
          <a:xfrm>
            <a:off x="355600" y="3238500"/>
            <a:ext cx="3035300" cy="12668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>
                <a:latin typeface="宋体" panose="02010600030101010101" pitchFamily="2" charset="-122"/>
                <a:ea typeface="宋体" panose="02010600030101010101" pitchFamily="2" charset="-122"/>
              </a:rPr>
              <a:t>                </a:t>
            </a:r>
            <a:r>
              <a:rPr lang="zh-CN" altLang="en-US" b="1">
                <a:solidFill>
                  <a:srgbClr val="442200"/>
                </a:solidFill>
                <a:latin typeface="华文中宋" panose="02010600040101010101" charset="-122"/>
                <a:ea typeface="华文中宋" panose="02010600040101010101" charset="-122"/>
              </a:rPr>
              <a:t>人的两种属性</a:t>
            </a:r>
            <a:r>
              <a:rPr lang="zh-CN" altLang="en-US">
                <a:solidFill>
                  <a:srgbClr val="442200"/>
                </a:solidFill>
                <a:latin typeface="华文中宋" panose="02010600040101010101" charset="-122"/>
                <a:ea typeface="华文中宋" panose="02010600040101010101" charset="-122"/>
              </a:rPr>
              <a:t>         </a:t>
            </a:r>
            <a:endParaRPr lang="zh-CN" altLang="en-US" dirty="0">
              <a:solidFill>
                <a:srgbClr val="4422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5" name="直接连接符 4"/>
          <p:cNvSpPr/>
          <p:nvPr/>
        </p:nvSpPr>
        <p:spPr>
          <a:xfrm flipV="1">
            <a:off x="3413125" y="3084513"/>
            <a:ext cx="1806575" cy="677862"/>
          </a:xfrm>
          <a:prstGeom prst="line">
            <a:avLst/>
          </a:prstGeom>
          <a:ln w="76200" cap="flat" cmpd="sng">
            <a:solidFill>
              <a:schemeClr val="accent4">
                <a:lumMod val="85000"/>
                <a:lumOff val="15000"/>
              </a:schemeClr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" name="直接连接符 5"/>
          <p:cNvSpPr/>
          <p:nvPr/>
        </p:nvSpPr>
        <p:spPr>
          <a:xfrm rot="1620000" flipV="1">
            <a:off x="3384550" y="4168775"/>
            <a:ext cx="1841500" cy="415925"/>
          </a:xfrm>
          <a:prstGeom prst="line">
            <a:avLst/>
          </a:prstGeom>
          <a:ln w="76200" cap="flat" cmpd="sng">
            <a:solidFill>
              <a:schemeClr val="accent4">
                <a:lumMod val="85000"/>
                <a:lumOff val="15000"/>
              </a:schemeClr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" name="矩形 10372109"/>
          <p:cNvSpPr>
            <a:spLocks noChangeArrowheads="1"/>
          </p:cNvSpPr>
          <p:nvPr/>
        </p:nvSpPr>
        <p:spPr bwMode="auto">
          <a:xfrm>
            <a:off x="4422775" y="2457450"/>
            <a:ext cx="3775075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>
                <a:solidFill>
                  <a:srgbClr val="442200"/>
                </a:solidFill>
                <a:latin typeface="华文中宋" panose="02010600040101010101" charset="-122"/>
                <a:ea typeface="华文中宋" panose="02010600040101010101" charset="-122"/>
              </a:rPr>
              <a:t>自然属性</a:t>
            </a:r>
            <a:r>
              <a:rPr lang="zh-CN" altLang="en-US">
                <a:solidFill>
                  <a:schemeClr val="tx2"/>
                </a:solidFill>
                <a:latin typeface="华文中宋" panose="02010600040101010101" charset="-122"/>
                <a:ea typeface="华文中宋" panose="02010600040101010101" charset="-122"/>
              </a:rPr>
              <a:t> </a:t>
            </a:r>
            <a:endParaRPr lang="zh-CN" altLang="en-US">
              <a:solidFill>
                <a:schemeClr val="tx2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 algn="ctr">
              <a:lnSpc>
                <a:spcPct val="100000"/>
              </a:lnSpc>
              <a:spcBef>
                <a:spcPct val="50000"/>
              </a:spcBef>
              <a:buFontTx/>
              <a:buNone/>
            </a:pPr>
            <a:endParaRPr lang="zh-CN" altLang="en-US">
              <a:solidFill>
                <a:schemeClr val="tx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5399088" y="3009900"/>
            <a:ext cx="202565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400" noProof="1">
                <a:solidFill>
                  <a:schemeClr val="accent6"/>
                </a:solidFill>
                <a:latin typeface="华文中宋" panose="02010600040101010101" charset="-122"/>
                <a:ea typeface="华文中宋" panose="02010600040101010101" charset="-122"/>
              </a:rPr>
              <a:t>肉体存在及其特性</a:t>
            </a:r>
            <a:endParaRPr lang="zh-CN" altLang="en-US" sz="2400" noProof="1">
              <a:solidFill>
                <a:schemeClr val="accent6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9" name="文本框 10372110"/>
          <p:cNvSpPr txBox="1">
            <a:spLocks noChangeArrowheads="1"/>
          </p:cNvSpPr>
          <p:nvPr/>
        </p:nvSpPr>
        <p:spPr bwMode="auto">
          <a:xfrm>
            <a:off x="4914900" y="4116388"/>
            <a:ext cx="2790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>
                <a:solidFill>
                  <a:srgbClr val="4422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>
                <a:solidFill>
                  <a:srgbClr val="442200"/>
                </a:solidFill>
                <a:latin typeface="华文中宋" panose="02010600040101010101" charset="-122"/>
                <a:ea typeface="华文中宋" panose="02010600040101010101" charset="-122"/>
              </a:rPr>
              <a:t>社会属性</a:t>
            </a:r>
            <a:endParaRPr lang="zh-CN" altLang="en-US">
              <a:solidFill>
                <a:srgbClr val="4422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10" name="文本框 2"/>
          <p:cNvSpPr txBox="1">
            <a:spLocks noChangeArrowheads="1"/>
          </p:cNvSpPr>
          <p:nvPr/>
        </p:nvSpPr>
        <p:spPr bwMode="auto">
          <a:xfrm>
            <a:off x="5219700" y="4635500"/>
            <a:ext cx="25463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noProof="1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</a:rPr>
              <a:t>社会实践中人与人之间的关系</a:t>
            </a:r>
            <a:endParaRPr lang="zh-CN" altLang="en-US" sz="2400" noProof="1">
              <a:solidFill>
                <a:srgbClr val="C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708211" y="635561"/>
            <a:ext cx="8229600" cy="6921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3200" b="1" noProof="1">
                <a:latin typeface="方正粗黑宋简体" panose="02000000000000000000" charset="-122"/>
                <a:ea typeface="方正粗黑宋简体" panose="02000000000000000000" charset="-122"/>
              </a:rPr>
              <a:t>如何理解马克思关于人的本质的论述</a:t>
            </a:r>
            <a:endParaRPr lang="zh-CN" altLang="en-US" sz="3200" b="1" noProof="1"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pic>
        <p:nvPicPr>
          <p:cNvPr id="12" name="内容占位符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29055" y="2035175"/>
            <a:ext cx="9144635" cy="360997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 noRot="1" noChangeArrowheads="1"/>
          </p:cNvSpPr>
          <p:nvPr/>
        </p:nvSpPr>
        <p:spPr bwMode="auto">
          <a:xfrm>
            <a:off x="660587" y="1801440"/>
            <a:ext cx="854075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b="1" noProof="1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第二、人的本质属性在于社会属性。</a:t>
            </a:r>
            <a:endParaRPr lang="zh-CN" altLang="en-US" b="1" noProof="1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noProof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内容占位符 2"/>
          <p:cNvSpPr>
            <a:spLocks noGrp="1" noRot="1"/>
          </p:cNvSpPr>
          <p:nvPr/>
        </p:nvSpPr>
        <p:spPr bwMode="auto">
          <a:xfrm>
            <a:off x="731520" y="2615565"/>
            <a:ext cx="9196070" cy="3886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zh-CN" kern="100">
                <a:latin typeface="华文中宋" panose="02010600040101010101" charset="-122"/>
                <a:ea typeface="华文中宋" panose="02010600040101010101" charset="-122"/>
                <a:cs typeface="Times New Roman" panose="02020603050405020304" pitchFamily="18" charset="0"/>
              </a:rPr>
              <a:t>人的社会属性是人的本质属性，自然属性受制于社会属性。</a:t>
            </a:r>
            <a:endParaRPr lang="zh-CN" altLang="en-US" noProof="1"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4" name="Rectangle 4"/>
          <p:cNvSpPr/>
          <p:nvPr/>
        </p:nvSpPr>
        <p:spPr>
          <a:xfrm>
            <a:off x="708211" y="635561"/>
            <a:ext cx="8229600" cy="6921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3200" b="1" noProof="1">
                <a:latin typeface="华文中宋" panose="02010600040101010101" charset="-122"/>
                <a:ea typeface="华文中宋" panose="02010600040101010101" charset="-122"/>
              </a:rPr>
              <a:t>如何理解马克思关于人的本质的论述</a:t>
            </a:r>
            <a:endParaRPr lang="zh-CN" altLang="en-US" sz="3200" b="1" noProof="1"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/>
        </p:nvSpPr>
        <p:spPr bwMode="auto">
          <a:xfrm>
            <a:off x="810746" y="672913"/>
            <a:ext cx="7307263" cy="103663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1450" indent="-171450"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fontAlgn="auto">
              <a:defRPr/>
            </a:pPr>
            <a:r>
              <a:rPr lang="zh-CN" altLang="en-US" sz="3200" b="1" dirty="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中宋" panose="02010600040101010101" charset="-122"/>
                <a:ea typeface="华文中宋" panose="02010600040101010101" charset="-122"/>
              </a:rPr>
              <a:t>狼孩和鲁滨逊漂流的</a:t>
            </a:r>
            <a:r>
              <a:rPr lang="zh-CN" altLang="en-US" sz="32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中宋" panose="02010600040101010101" charset="-122"/>
                <a:ea typeface="华文中宋" panose="02010600040101010101" charset="-122"/>
              </a:rPr>
              <a:t>故事都证明了什么？</a:t>
            </a:r>
            <a:endParaRPr lang="zh-CN" altLang="en-US" sz="3200" b="1" dirty="0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华文中宋" panose="02010600040101010101" charset="-122"/>
              <a:ea typeface="华文中宋" panose="02010600040101010101" charset="-122"/>
            </a:endParaRPr>
          </a:p>
          <a:p>
            <a:pPr>
              <a:lnSpc>
                <a:spcPct val="150000"/>
              </a:lnSpc>
              <a:spcBef>
                <a:spcPts val="500"/>
              </a:spcBef>
              <a:defRPr/>
            </a:pP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197399" y="2549226"/>
            <a:ext cx="4655185" cy="29762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图片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975" y="1925638"/>
            <a:ext cx="3786188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 noRot="1"/>
          </p:cNvSpPr>
          <p:nvPr/>
        </p:nvSpPr>
        <p:spPr bwMode="auto">
          <a:xfrm>
            <a:off x="593490" y="1996052"/>
            <a:ext cx="11149105" cy="3886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just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en-US" altLang="zh-CN" sz="2000" kern="100">
                <a:latin typeface="华文中宋" panose="02010600040101010101" charset="-122"/>
                <a:ea typeface="华文中宋" panose="02010600040101010101" charset="-122"/>
              </a:rPr>
              <a:t>1920</a:t>
            </a:r>
            <a:r>
              <a:rPr lang="zh-CN" altLang="zh-CN" sz="2000" kern="100">
                <a:latin typeface="华文中宋" panose="02010600040101010101" charset="-122"/>
                <a:ea typeface="华文中宋" panose="02010600040101010101" charset="-122"/>
              </a:rPr>
              <a:t>年，在印度加尔各达附近的一个山村里，人们在打死了一只狼后，在狼里发现了两个由狼抚养大的女孩</a:t>
            </a:r>
            <a:r>
              <a:rPr lang="en-US" altLang="zh-CN" sz="2000" kern="100">
                <a:latin typeface="华文中宋" panose="02010600040101010101" charset="-122"/>
                <a:ea typeface="华文中宋" panose="02010600040101010101" charset="-122"/>
              </a:rPr>
              <a:t>:</a:t>
            </a:r>
            <a:r>
              <a:rPr lang="zh-CN" altLang="zh-CN" sz="2000" kern="100">
                <a:latin typeface="华文中宋" panose="02010600040101010101" charset="-122"/>
                <a:ea typeface="华文中宋" panose="02010600040101010101" charset="-122"/>
              </a:rPr>
              <a:t>其中大的有</a:t>
            </a:r>
            <a:r>
              <a:rPr lang="en-US" altLang="zh-CN" sz="2000" kern="100">
                <a:latin typeface="华文中宋" panose="02010600040101010101" charset="-122"/>
                <a:ea typeface="华文中宋" panose="02010600040101010101" charset="-122"/>
              </a:rPr>
              <a:t>8</a:t>
            </a:r>
            <a:r>
              <a:rPr lang="zh-CN" altLang="zh-CN" sz="2000" kern="100">
                <a:latin typeface="华文中宋" panose="02010600040101010101" charset="-122"/>
                <a:ea typeface="华文中宋" panose="02010600040101010101" charset="-122"/>
              </a:rPr>
              <a:t>岁，后被取名为卡玛拉，小的</a:t>
            </a:r>
            <a:r>
              <a:rPr lang="en-US" altLang="zh-CN" sz="2000" kern="100">
                <a:latin typeface="华文中宋" panose="02010600040101010101" charset="-122"/>
                <a:ea typeface="华文中宋" panose="02010600040101010101" charset="-122"/>
              </a:rPr>
              <a:t>2</a:t>
            </a:r>
            <a:r>
              <a:rPr lang="zh-CN" altLang="zh-CN" sz="2000" kern="100">
                <a:latin typeface="华文中宋" panose="02010600040101010101" charset="-122"/>
                <a:ea typeface="华文中宋" panose="02010600040101010101" charset="-122"/>
              </a:rPr>
              <a:t>岁，取名为阿玛拉，但因其体弱，不久死去。这是世界上发现的首例狼孩。由于她们自幼远离人类社会，在狼窝里长大，所以一切生活习性都与狼别无二致。不会直立行走，只能用四肢爬行</a:t>
            </a:r>
            <a:r>
              <a:rPr lang="en-US" altLang="zh-CN" sz="2000" kern="100">
                <a:latin typeface="华文中宋" panose="02010600040101010101" charset="-122"/>
                <a:ea typeface="华文中宋" panose="02010600040101010101" charset="-122"/>
              </a:rPr>
              <a:t>:</a:t>
            </a:r>
            <a:r>
              <a:rPr lang="zh-CN" altLang="zh-CN" sz="2000" kern="100">
                <a:latin typeface="华文中宋" panose="02010600040101010101" charset="-122"/>
                <a:ea typeface="华文中宋" panose="02010600040101010101" charset="-122"/>
              </a:rPr>
              <a:t>白天睡觉，晚上活动，怕光怕火</a:t>
            </a:r>
            <a:r>
              <a:rPr lang="en-US" altLang="zh-CN" sz="2000" kern="100">
                <a:latin typeface="华文中宋" panose="02010600040101010101" charset="-122"/>
                <a:ea typeface="华文中宋" panose="02010600040101010101" charset="-122"/>
              </a:rPr>
              <a:t>:</a:t>
            </a:r>
            <a:r>
              <a:rPr lang="zh-CN" altLang="zh-CN" sz="2000" kern="100">
                <a:latin typeface="华文中宋" panose="02010600040101010101" charset="-122"/>
                <a:ea typeface="华文中宋" panose="02010600040101010101" charset="-122"/>
              </a:rPr>
              <a:t>不吃素食熟食，只吃生肉</a:t>
            </a:r>
            <a:r>
              <a:rPr lang="en-US" altLang="zh-CN" sz="2000" kern="100">
                <a:latin typeface="华文中宋" panose="02010600040101010101" charset="-122"/>
                <a:ea typeface="华文中宋" panose="02010600040101010101" charset="-122"/>
              </a:rPr>
              <a:t>:</a:t>
            </a:r>
            <a:r>
              <a:rPr lang="zh-CN" altLang="zh-CN" sz="2000" kern="100">
                <a:latin typeface="华文中宋" panose="02010600040101010101" charset="-122"/>
                <a:ea typeface="华文中宋" panose="02010600040101010101" charset="-122"/>
              </a:rPr>
              <a:t>不是用手拿着吃，而是放在地上用牙齿撕咬</a:t>
            </a:r>
            <a:r>
              <a:rPr lang="en-US" altLang="zh-CN" sz="2000" kern="100">
                <a:latin typeface="华文中宋" panose="02010600040101010101" charset="-122"/>
                <a:ea typeface="华文中宋" panose="02010600040101010101" charset="-122"/>
              </a:rPr>
              <a:t>:</a:t>
            </a:r>
            <a:r>
              <a:rPr lang="zh-CN" altLang="zh-CN" sz="2000" kern="100">
                <a:latin typeface="华文中宋" panose="02010600040101010101" charset="-122"/>
                <a:ea typeface="华文中宋" panose="02010600040101010101" charset="-122"/>
              </a:rPr>
              <a:t>不遮挡身体，不会说话，只会象狼一样引颈长嚎。在孤儿院人员的耐心抚育下，卡玛拉用了两年的时间才学会站立，</a:t>
            </a:r>
            <a:r>
              <a:rPr lang="en-US" altLang="zh-CN" sz="2000" kern="100">
                <a:latin typeface="华文中宋" panose="02010600040101010101" charset="-122"/>
                <a:ea typeface="华文中宋" panose="02010600040101010101" charset="-122"/>
              </a:rPr>
              <a:t>6</a:t>
            </a:r>
            <a:r>
              <a:rPr lang="zh-CN" altLang="zh-CN" sz="2000" kern="100">
                <a:latin typeface="华文中宋" panose="02010600040101010101" charset="-122"/>
                <a:ea typeface="华文中宋" panose="02010600040101010101" charset="-122"/>
              </a:rPr>
              <a:t>年才会走路，到</a:t>
            </a:r>
            <a:r>
              <a:rPr lang="en-US" altLang="zh-CN" sz="2000" kern="100">
                <a:latin typeface="华文中宋" panose="02010600040101010101" charset="-122"/>
                <a:ea typeface="华文中宋" panose="02010600040101010101" charset="-122"/>
              </a:rPr>
              <a:t>1929</a:t>
            </a:r>
            <a:r>
              <a:rPr lang="zh-CN" altLang="zh-CN" sz="2000" kern="100">
                <a:latin typeface="华文中宋" panose="02010600040101010101" charset="-122"/>
                <a:ea typeface="华文中宋" panose="02010600040101010101" charset="-122"/>
              </a:rPr>
              <a:t>年她死时，一共学会了</a:t>
            </a:r>
            <a:r>
              <a:rPr lang="en-US" altLang="zh-CN" sz="2000" kern="100">
                <a:latin typeface="华文中宋" panose="02010600040101010101" charset="-122"/>
                <a:ea typeface="华文中宋" panose="02010600040101010101" charset="-122"/>
              </a:rPr>
              <a:t>45</a:t>
            </a:r>
            <a:r>
              <a:rPr lang="zh-CN" altLang="zh-CN" sz="2000" kern="100">
                <a:latin typeface="华文中宋" panose="02010600040101010101" charset="-122"/>
                <a:ea typeface="华文中宋" panose="02010600040101010101" charset="-122"/>
              </a:rPr>
              <a:t>个词，和几句简单的话，智力水平仅相当于</a:t>
            </a:r>
            <a:r>
              <a:rPr lang="en-US" altLang="zh-CN" sz="2000" kern="100">
                <a:latin typeface="华文中宋" panose="02010600040101010101" charset="-122"/>
                <a:ea typeface="华文中宋" panose="02010600040101010101" charset="-122"/>
              </a:rPr>
              <a:t>4</a:t>
            </a:r>
            <a:r>
              <a:rPr lang="zh-CN" altLang="zh-CN" sz="2000" kern="100">
                <a:latin typeface="华文中宋" panose="02010600040101010101" charset="-122"/>
                <a:ea typeface="华文中宋" panose="02010600040101010101" charset="-122"/>
              </a:rPr>
              <a:t>岁儿童。</a:t>
            </a:r>
            <a:endParaRPr lang="en-US" altLang="zh-CN" sz="2000" kern="100">
              <a:latin typeface="华文中宋" panose="02010600040101010101" charset="-122"/>
              <a:ea typeface="华文中宋" panose="02010600040101010101" charset="-122"/>
            </a:endParaRPr>
          </a:p>
          <a:p>
            <a:pPr indent="0" algn="just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zh-CN" kern="100">
                <a:highlight>
                  <a:srgbClr val="FFFF00"/>
                </a:highlight>
                <a:latin typeface="华文中宋" panose="02010600040101010101" charset="-122"/>
                <a:ea typeface="华文中宋" panose="02010600040101010101" charset="-122"/>
                <a:cs typeface="Times New Roman" panose="02020603050405020304" pitchFamily="18" charset="0"/>
              </a:rPr>
              <a:t>思考</a:t>
            </a:r>
            <a:r>
              <a:rPr lang="en-US" altLang="zh-CN" kern="100">
                <a:highlight>
                  <a:srgbClr val="FFFF00"/>
                </a:highlight>
                <a:latin typeface="华文中宋" panose="02010600040101010101" charset="-122"/>
                <a:ea typeface="华文中宋" panose="02010600040101010101" charset="-122"/>
                <a:cs typeface="Times New Roman" panose="02020603050405020304" pitchFamily="18" charset="0"/>
              </a:rPr>
              <a:t>:</a:t>
            </a:r>
            <a:r>
              <a:rPr lang="zh-CN" altLang="zh-CN" kern="100">
                <a:highlight>
                  <a:srgbClr val="FFFF00"/>
                </a:highlight>
                <a:latin typeface="华文中宋" panose="02010600040101010101" charset="-122"/>
                <a:ea typeface="华文中宋" panose="02010600040101010101" charset="-122"/>
                <a:cs typeface="Times New Roman" panose="02020603050405020304" pitchFamily="18" charset="0"/>
              </a:rPr>
              <a:t>狼孩的故事证明了什么</a:t>
            </a:r>
            <a:r>
              <a:rPr lang="en-US" altLang="zh-CN" kern="100">
                <a:highlight>
                  <a:srgbClr val="FFFF00"/>
                </a:highlight>
                <a:latin typeface="华文中宋" panose="02010600040101010101" charset="-122"/>
                <a:ea typeface="华文中宋" panose="02010600040101010101" charset="-122"/>
                <a:cs typeface="Times New Roman" panose="02020603050405020304" pitchFamily="18" charset="0"/>
              </a:rPr>
              <a:t>?</a:t>
            </a:r>
            <a:endParaRPr lang="zh-CN" altLang="zh-CN" kern="100">
              <a:highlight>
                <a:srgbClr val="FFFF00"/>
              </a:highlight>
              <a:latin typeface="华文中宋" panose="02010600040101010101" charset="-122"/>
              <a:ea typeface="华文中宋" panose="02010600040101010101" charset="-122"/>
              <a:cs typeface="Times New Roman" panose="02020603050405020304" pitchFamily="18" charset="0"/>
            </a:endParaRPr>
          </a:p>
          <a:p>
            <a:pPr indent="0" algn="just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zh-CN" sz="2400" kern="100">
                <a:latin typeface="华文中宋" panose="02010600040101010101" charset="-122"/>
                <a:ea typeface="华文中宋" panose="02010600040101010101" charset="-122"/>
              </a:rPr>
              <a:t> </a:t>
            </a:r>
            <a:endParaRPr lang="zh-CN" altLang="zh-CN" sz="2400" kern="100">
              <a:latin typeface="华文中宋" panose="02010600040101010101" charset="-122"/>
              <a:ea typeface="华文中宋" panose="02010600040101010101" charset="-122"/>
            </a:endParaRPr>
          </a:p>
          <a:p>
            <a:pPr marL="0" indent="0" fontAlgn="auto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endParaRPr lang="zh-CN" altLang="en-US" noProof="1"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810746" y="672913"/>
            <a:ext cx="7307263" cy="103663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1450" indent="-171450"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fontAlgn="auto">
              <a:defRPr/>
            </a:pPr>
            <a:r>
              <a:rPr lang="zh-CN" altLang="en-US" sz="32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中宋" panose="02010600040101010101" charset="-122"/>
                <a:ea typeface="华文中宋" panose="02010600040101010101" charset="-122"/>
              </a:rPr>
              <a:t>狼孩的故事</a:t>
            </a:r>
            <a:endParaRPr lang="en-US" altLang="zh-CN" sz="3200" b="1" dirty="0"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708211" y="635561"/>
            <a:ext cx="8229600" cy="6921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3200" b="1" noProof="1">
                <a:latin typeface="华文中宋" panose="02010600040101010101" charset="-122"/>
                <a:ea typeface="华文中宋" panose="02010600040101010101" charset="-122"/>
              </a:rPr>
              <a:t>如何理解马克思关于人的本质的论述</a:t>
            </a:r>
            <a:endParaRPr lang="zh-CN" altLang="en-US" sz="3200" b="1" noProof="1"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3" name="内容占位符 2"/>
          <p:cNvSpPr>
            <a:spLocks noGrp="1" noRot="1" noChangeArrowheads="1"/>
          </p:cNvSpPr>
          <p:nvPr/>
        </p:nvSpPr>
        <p:spPr bwMode="auto">
          <a:xfrm>
            <a:off x="1153646" y="2007628"/>
            <a:ext cx="854075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b="1" noProof="1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第三、人的本质是一切社会关系的总和</a:t>
            </a:r>
            <a:r>
              <a:rPr lang="zh-CN" altLang="en-US" noProof="1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。</a:t>
            </a:r>
            <a:endParaRPr lang="zh-CN" altLang="en-US" noProof="1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noProof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内容占位符 2"/>
          <p:cNvSpPr>
            <a:spLocks noGrp="1" noRot="1"/>
          </p:cNvSpPr>
          <p:nvPr/>
        </p:nvSpPr>
        <p:spPr bwMode="auto">
          <a:xfrm>
            <a:off x="1051859" y="2908113"/>
            <a:ext cx="8540750" cy="3886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zh-CN" kern="10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  <a:cs typeface="Times New Roman" panose="02020603050405020304" pitchFamily="18" charset="0"/>
              </a:rPr>
              <a:t>如何理解社会关系？</a:t>
            </a:r>
            <a:endParaRPr lang="en-US" altLang="zh-CN" kern="100">
              <a:solidFill>
                <a:srgbClr val="C00000"/>
              </a:solidFill>
              <a:latin typeface="华文中宋" panose="02010600040101010101" charset="-122"/>
              <a:ea typeface="华文中宋" panose="02010600040101010101" charset="-122"/>
              <a:cs typeface="Times New Roman" panose="02020603050405020304" pitchFamily="18" charset="0"/>
            </a:endParaRPr>
          </a:p>
          <a:p>
            <a:pPr marL="0" indent="0" fontAlgn="auto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zh-CN" kern="100">
                <a:latin typeface="华文中宋" panose="02010600040101010101" charset="-122"/>
                <a:ea typeface="华文中宋" panose="02010600040101010101" charset="-122"/>
              </a:rPr>
              <a:t>社会关系包括物质的社会关系和思想的社会关系，二者相互渗透，相互影响。每一个正常的人都要处于特定的社会环境和社会关系中。</a:t>
            </a:r>
            <a:endParaRPr lang="zh-CN" altLang="zh-CN" kern="100">
              <a:latin typeface="华文中宋" panose="02010600040101010101" charset="-122"/>
              <a:ea typeface="华文中宋" panose="02010600040101010101" charset="-122"/>
            </a:endParaRPr>
          </a:p>
          <a:p>
            <a:pPr marL="0" indent="0" fontAlgn="auto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endParaRPr lang="zh-CN" altLang="en-US" noProof="1"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5"/>
          <p:cNvSpPr/>
          <p:nvPr/>
        </p:nvSpPr>
        <p:spPr>
          <a:xfrm>
            <a:off x="2451733" y="2233570"/>
            <a:ext cx="1316465" cy="858306"/>
          </a:xfrm>
          <a:prstGeom prst="roundRect">
            <a:avLst/>
          </a:prstGeom>
          <a:solidFill>
            <a:srgbClr val="960000"/>
          </a:solidFill>
          <a:ln>
            <a:solidFill>
              <a:srgbClr val="9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latin typeface="Impact" panose="020B0806030902050204" pitchFamily="34" charset="0"/>
              </a:rPr>
              <a:t>01</a:t>
            </a:r>
            <a:endParaRPr lang="zh-CN" altLang="en-US" sz="2800" b="1" dirty="0">
              <a:latin typeface="Impact" panose="020B0806030902050204" pitchFamily="34" charset="0"/>
            </a:endParaRPr>
          </a:p>
        </p:txBody>
      </p:sp>
      <p:sp>
        <p:nvSpPr>
          <p:cNvPr id="5" name="圆角矩形 6"/>
          <p:cNvSpPr/>
          <p:nvPr/>
        </p:nvSpPr>
        <p:spPr>
          <a:xfrm>
            <a:off x="4082069" y="2233570"/>
            <a:ext cx="6092872" cy="858306"/>
          </a:xfrm>
          <a:prstGeom prst="roundRect">
            <a:avLst/>
          </a:prstGeom>
          <a:solidFill>
            <a:srgbClr val="960000"/>
          </a:solidFill>
          <a:ln>
            <a:solidFill>
              <a:srgbClr val="9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200" b="1">
                <a:latin typeface="华文中宋" panose="02010600040101010101" charset="-122"/>
                <a:ea typeface="华文中宋" panose="02010600040101010101" charset="-122"/>
              </a:rPr>
              <a:t>人是什么？</a:t>
            </a:r>
            <a:endParaRPr lang="zh-CN" altLang="zh-CN" sz="3200"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6" name="圆角矩形 7"/>
          <p:cNvSpPr/>
          <p:nvPr/>
        </p:nvSpPr>
        <p:spPr>
          <a:xfrm>
            <a:off x="2451734" y="3422576"/>
            <a:ext cx="1316465" cy="858306"/>
          </a:xfrm>
          <a:prstGeom prst="roundRect">
            <a:avLst/>
          </a:prstGeom>
          <a:solidFill>
            <a:srgbClr val="960000"/>
          </a:solidFill>
          <a:ln>
            <a:solidFill>
              <a:srgbClr val="9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dirty="0">
                <a:latin typeface="Impact" panose="020B0806030902050204" pitchFamily="34" charset="0"/>
              </a:rPr>
              <a:t>02</a:t>
            </a:r>
            <a:endParaRPr lang="zh-CN" altLang="en-US" sz="2800" b="1" dirty="0">
              <a:latin typeface="Impact" panose="020B0806030902050204" pitchFamily="34" charset="0"/>
            </a:endParaRPr>
          </a:p>
        </p:txBody>
      </p:sp>
      <p:sp>
        <p:nvSpPr>
          <p:cNvPr id="7" name="圆角矩形 8"/>
          <p:cNvSpPr/>
          <p:nvPr/>
        </p:nvSpPr>
        <p:spPr>
          <a:xfrm>
            <a:off x="4016755" y="3509661"/>
            <a:ext cx="6158186" cy="858306"/>
          </a:xfrm>
          <a:prstGeom prst="roundRect">
            <a:avLst/>
          </a:prstGeom>
          <a:solidFill>
            <a:srgbClr val="960000"/>
          </a:solidFill>
          <a:ln>
            <a:solidFill>
              <a:srgbClr val="9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3200" b="1">
                <a:latin typeface="华文中宋" panose="02010600040101010101" charset="-122"/>
                <a:ea typeface="华文中宋" panose="02010600040101010101" charset="-122"/>
              </a:rPr>
              <a:t>如何正确认识个人与社会的关系？</a:t>
            </a:r>
            <a:endParaRPr lang="zh-CN" altLang="en-US" sz="3200" b="1" dirty="0"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</p:txBody>
      </p:sp>
      <p:sp>
        <p:nvSpPr>
          <p:cNvPr id="10" name="文本框 49156"/>
          <p:cNvSpPr txBox="1">
            <a:spLocks noChangeArrowheads="1"/>
          </p:cNvSpPr>
          <p:nvPr/>
        </p:nvSpPr>
        <p:spPr bwMode="auto">
          <a:xfrm>
            <a:off x="1695363" y="610004"/>
            <a:ext cx="4681537" cy="87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00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本专题基本内容</a:t>
            </a:r>
            <a:endParaRPr lang="zh-CN" altLang="en-US" sz="3200" b="1" dirty="0">
              <a:solidFill>
                <a:srgbClr val="000000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451733" y="4704529"/>
            <a:ext cx="1316465" cy="858306"/>
          </a:xfrm>
          <a:prstGeom prst="roundRect">
            <a:avLst/>
          </a:prstGeom>
          <a:solidFill>
            <a:srgbClr val="960000"/>
          </a:solidFill>
          <a:ln>
            <a:solidFill>
              <a:srgbClr val="9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>
                <a:latin typeface="Impact" panose="020B0806030902050204" pitchFamily="34" charset="0"/>
              </a:rPr>
              <a:t>03</a:t>
            </a:r>
            <a:endParaRPr lang="zh-CN" altLang="en-US" sz="2800" b="1" dirty="0">
              <a:latin typeface="Impact" panose="020B0806030902050204" pitchFamily="34" charset="0"/>
            </a:endParaRPr>
          </a:p>
        </p:txBody>
      </p:sp>
      <p:sp>
        <p:nvSpPr>
          <p:cNvPr id="9" name="圆角矩形 6"/>
          <p:cNvSpPr/>
          <p:nvPr/>
        </p:nvSpPr>
        <p:spPr>
          <a:xfrm>
            <a:off x="4016755" y="4714852"/>
            <a:ext cx="6092872" cy="858306"/>
          </a:xfrm>
          <a:prstGeom prst="roundRect">
            <a:avLst/>
          </a:prstGeom>
          <a:solidFill>
            <a:srgbClr val="960000"/>
          </a:solidFill>
          <a:ln>
            <a:solidFill>
              <a:srgbClr val="9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zh-CN" sz="3200" b="1">
                <a:latin typeface="华文中宋" panose="02010600040101010101" charset="-122"/>
                <a:ea typeface="华文中宋" panose="02010600040101010101" charset="-122"/>
              </a:rPr>
              <a:t>如何理解人生观？</a:t>
            </a:r>
            <a:endParaRPr lang="zh-CN" altLang="en-US" sz="3200" b="1">
              <a:latin typeface="华文中宋" panose="02010600040101010101" charset="-122"/>
              <a:ea typeface="华文中宋" panose="02010600040101010101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 noRot="1"/>
          </p:cNvSpPr>
          <p:nvPr/>
        </p:nvSpPr>
        <p:spPr bwMode="auto">
          <a:xfrm>
            <a:off x="646109" y="2052431"/>
            <a:ext cx="10765962" cy="3886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just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4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鲁滨逊漂流的故事：</a:t>
            </a:r>
            <a:r>
              <a:rPr lang="zh-CN" altLang="zh-CN" sz="2400" kern="100">
                <a:latin typeface="华文中宋" panose="02010600040101010101" charset="-122"/>
                <a:ea typeface="华文中宋" panose="02010600040101010101" charset="-122"/>
              </a:rPr>
              <a:t>《鲁滨逊漂流记》是一部由英国作家丹尼尔·笛福</a:t>
            </a:r>
            <a:r>
              <a:rPr lang="en-US" altLang="zh-CN" sz="2400" kern="100">
                <a:latin typeface="华文中宋" panose="02010600040101010101" charset="-122"/>
                <a:ea typeface="华文中宋" panose="02010600040101010101" charset="-122"/>
              </a:rPr>
              <a:t>59</a:t>
            </a:r>
            <a:r>
              <a:rPr lang="zh-CN" altLang="zh-CN" sz="2400" kern="100">
                <a:latin typeface="华文中宋" panose="02010600040101010101" charset="-122"/>
                <a:ea typeface="华文中宋" panose="02010600040101010101" charset="-122"/>
              </a:rPr>
              <a:t>岁时所著的第一部小说…他被海水冲到岸边醒来后，发现破船就歪斜在不远的地方，于是他过去用船上的桅杆做成木排，把船上的食物和用品都搬到了岛上。他猎食野味，种植谷物，加工面粉、制作面包……</a:t>
            </a:r>
            <a:r>
              <a:rPr lang="en-US" altLang="zh-CN" sz="2400" kern="100">
                <a:latin typeface="华文中宋" panose="02010600040101010101" charset="-122"/>
                <a:ea typeface="华文中宋" panose="02010600040101010101" charset="-122"/>
              </a:rPr>
              <a:t> -</a:t>
            </a:r>
            <a:r>
              <a:rPr lang="zh-CN" altLang="zh-CN" sz="2400" kern="100">
                <a:latin typeface="华文中宋" panose="02010600040101010101" charset="-122"/>
                <a:ea typeface="华文中宋" panose="02010600040101010101" charset="-122"/>
              </a:rPr>
              <a:t>《鲁滨逊漂流记》</a:t>
            </a:r>
            <a:r>
              <a:rPr lang="en-US" altLang="zh-CN" sz="2400" kern="100">
                <a:latin typeface="华文中宋" panose="02010600040101010101" charset="-122"/>
                <a:ea typeface="华文中宋" panose="02010600040101010101" charset="-122"/>
              </a:rPr>
              <a:t> </a:t>
            </a:r>
            <a:endParaRPr lang="zh-CN" altLang="zh-CN" sz="2400" kern="100">
              <a:latin typeface="华文中宋" panose="02010600040101010101" charset="-122"/>
              <a:ea typeface="华文中宋" panose="02010600040101010101" charset="-122"/>
            </a:endParaRPr>
          </a:p>
          <a:p>
            <a:pPr indent="0" algn="just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zh-CN" kern="100">
                <a:highlight>
                  <a:srgbClr val="FFFF00"/>
                </a:highlight>
                <a:latin typeface="华文中宋" panose="02010600040101010101" charset="-122"/>
                <a:ea typeface="华文中宋" panose="02010600040101010101" charset="-122"/>
              </a:rPr>
              <a:t>讨论</a:t>
            </a:r>
            <a:r>
              <a:rPr lang="en-US" altLang="zh-CN" kern="100">
                <a:highlight>
                  <a:srgbClr val="FFFF00"/>
                </a:highlight>
                <a:latin typeface="华文中宋" panose="02010600040101010101" charset="-122"/>
                <a:ea typeface="华文中宋" panose="02010600040101010101" charset="-122"/>
              </a:rPr>
              <a:t>:</a:t>
            </a:r>
            <a:r>
              <a:rPr lang="zh-CN" altLang="zh-CN" kern="100">
                <a:highlight>
                  <a:srgbClr val="FFFF00"/>
                </a:highlight>
                <a:latin typeface="华文中宋" panose="02010600040101010101" charset="-122"/>
                <a:ea typeface="华文中宋" panose="02010600040101010101" charset="-122"/>
              </a:rPr>
              <a:t>狼孩与鲁滨逊相比，结果为什么不一样</a:t>
            </a:r>
            <a:r>
              <a:rPr lang="en-US" altLang="zh-CN" kern="100">
                <a:highlight>
                  <a:srgbClr val="FFFF00"/>
                </a:highlight>
                <a:latin typeface="华文中宋" panose="02010600040101010101" charset="-122"/>
                <a:ea typeface="华文中宋" panose="02010600040101010101" charset="-122"/>
              </a:rPr>
              <a:t>?</a:t>
            </a:r>
            <a:r>
              <a:rPr lang="zh-CN" altLang="zh-CN" kern="100">
                <a:highlight>
                  <a:srgbClr val="FFFF00"/>
                </a:highlight>
                <a:latin typeface="华文中宋" panose="02010600040101010101" charset="-122"/>
                <a:ea typeface="华文中宋" panose="02010600040101010101" charset="-122"/>
              </a:rPr>
              <a:t>这阐明了什么问题</a:t>
            </a:r>
            <a:r>
              <a:rPr lang="en-US" altLang="zh-CN" kern="100">
                <a:highlight>
                  <a:srgbClr val="FFFF00"/>
                </a:highlight>
                <a:latin typeface="华文中宋" panose="02010600040101010101" charset="-122"/>
                <a:ea typeface="华文中宋" panose="02010600040101010101" charset="-122"/>
              </a:rPr>
              <a:t>?</a:t>
            </a:r>
            <a:endParaRPr lang="zh-CN" altLang="zh-CN" kern="100">
              <a:highlight>
                <a:srgbClr val="FFFF00"/>
              </a:highlight>
              <a:latin typeface="华文中宋" panose="02010600040101010101" charset="-122"/>
              <a:ea typeface="华文中宋" panose="02010600040101010101" charset="-122"/>
            </a:endParaRPr>
          </a:p>
          <a:p>
            <a:pPr marL="0" indent="0" fontAlgn="auto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endParaRPr lang="zh-CN" altLang="en-US" noProof="1"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/>
        </p:nvSpPr>
        <p:spPr bwMode="auto">
          <a:xfrm>
            <a:off x="810746" y="672913"/>
            <a:ext cx="7307263" cy="1036638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1450" indent="-171450"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fontAlgn="auto">
              <a:defRPr/>
            </a:pPr>
            <a:r>
              <a:rPr lang="zh-CN" altLang="en-US" sz="32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中宋" panose="02010600040101010101" charset="-122"/>
                <a:ea typeface="华文中宋" panose="02010600040101010101" charset="-122"/>
              </a:rPr>
              <a:t>鲁滨逊</a:t>
            </a:r>
            <a:r>
              <a:rPr lang="zh-CN" altLang="en-US" sz="3200" b="1" dirty="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中宋" panose="02010600040101010101" charset="-122"/>
                <a:ea typeface="华文中宋" panose="02010600040101010101" charset="-122"/>
              </a:rPr>
              <a:t>漂流</a:t>
            </a:r>
            <a:r>
              <a:rPr lang="zh-CN" altLang="en-US" sz="3200" b="1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中宋" panose="02010600040101010101" charset="-122"/>
                <a:ea typeface="华文中宋" panose="02010600040101010101" charset="-122"/>
              </a:rPr>
              <a:t>的故事</a:t>
            </a:r>
            <a:endParaRPr lang="en-US" altLang="zh-CN" sz="3200" b="1" dirty="0"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708211" y="635561"/>
            <a:ext cx="8229600" cy="6921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3200" b="1" noProof="1">
                <a:latin typeface="华文中宋" panose="02010600040101010101" charset="-122"/>
                <a:ea typeface="华文中宋" panose="02010600040101010101" charset="-122"/>
              </a:rPr>
              <a:t>如何理解马克思关于人的本质的论述</a:t>
            </a:r>
            <a:endParaRPr lang="zh-CN" altLang="en-US" sz="3200" b="1" noProof="1"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3" name="内容占位符 2"/>
          <p:cNvSpPr>
            <a:spLocks noGrp="1" noRot="1" noChangeArrowheads="1"/>
          </p:cNvSpPr>
          <p:nvPr/>
        </p:nvSpPr>
        <p:spPr bwMode="auto">
          <a:xfrm>
            <a:off x="1189505" y="1873157"/>
            <a:ext cx="854075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b="1" noProof="1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第三、人的本质是一切社会关系的总和</a:t>
            </a:r>
            <a:r>
              <a:rPr lang="zh-CN" altLang="en-US" noProof="1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。</a:t>
            </a:r>
            <a:endParaRPr lang="zh-CN" altLang="en-US" noProof="1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noProof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内容占位符 2"/>
          <p:cNvSpPr>
            <a:spLocks noGrp="1" noRot="1"/>
          </p:cNvSpPr>
          <p:nvPr/>
        </p:nvSpPr>
        <p:spPr bwMode="auto">
          <a:xfrm>
            <a:off x="953247" y="2728819"/>
            <a:ext cx="8540750" cy="3886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just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zh-CN" b="1" kern="10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</a:rPr>
              <a:t>人处在哪些社会关系之中？</a:t>
            </a:r>
            <a:endParaRPr lang="zh-CN" altLang="zh-CN" kern="100">
              <a:solidFill>
                <a:srgbClr val="C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 indent="0" algn="just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zh-CN" kern="100">
                <a:latin typeface="华文中宋" panose="02010600040101010101" charset="-122"/>
                <a:ea typeface="华文中宋" panose="02010600040101010101" charset="-122"/>
              </a:rPr>
              <a:t>血缘关系、地缘关系、业缘关系</a:t>
            </a:r>
            <a:endParaRPr lang="zh-CN" altLang="zh-CN" kern="100">
              <a:latin typeface="华文中宋" panose="02010600040101010101" charset="-122"/>
              <a:ea typeface="华文中宋" panose="02010600040101010101" charset="-122"/>
            </a:endParaRPr>
          </a:p>
          <a:p>
            <a:pPr indent="0" algn="just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zh-CN" kern="100">
                <a:latin typeface="华文中宋" panose="02010600040101010101" charset="-122"/>
                <a:ea typeface="华文中宋" panose="02010600040101010101" charset="-122"/>
              </a:rPr>
              <a:t>经济关系、政治关系、法律关系、道德关系</a:t>
            </a:r>
            <a:endParaRPr lang="zh-CN" altLang="zh-CN" kern="100">
              <a:latin typeface="华文中宋" panose="02010600040101010101" charset="-122"/>
              <a:ea typeface="华文中宋" panose="02010600040101010101" charset="-122"/>
            </a:endParaRPr>
          </a:p>
          <a:p>
            <a:pPr marL="0" indent="0" fontAlgn="auto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endParaRPr lang="zh-CN" altLang="en-US" noProof="1"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708211" y="635561"/>
            <a:ext cx="8229600" cy="6921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3200" b="1" noProof="1">
                <a:latin typeface="华文中宋" panose="02010600040101010101" charset="-122"/>
                <a:ea typeface="华文中宋" panose="02010600040101010101" charset="-122"/>
              </a:rPr>
              <a:t>如何理解马克思关于人的本质的论述</a:t>
            </a:r>
            <a:endParaRPr lang="zh-CN" altLang="en-US" sz="3200" b="1" noProof="1"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3" name="内容占位符 2"/>
          <p:cNvSpPr>
            <a:spLocks noGrp="1" noRot="1" noChangeArrowheads="1"/>
          </p:cNvSpPr>
          <p:nvPr/>
        </p:nvSpPr>
        <p:spPr bwMode="auto">
          <a:xfrm>
            <a:off x="1530164" y="1810404"/>
            <a:ext cx="854075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b="1" noProof="1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第三、人的本质是一切社会关系的总和</a:t>
            </a:r>
            <a:r>
              <a:rPr lang="zh-CN" altLang="en-US" noProof="1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。</a:t>
            </a:r>
            <a:endParaRPr lang="zh-CN" altLang="en-US" noProof="1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noProof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内容占位符 2"/>
          <p:cNvSpPr>
            <a:spLocks noGrp="1" noRot="1"/>
          </p:cNvSpPr>
          <p:nvPr/>
        </p:nvSpPr>
        <p:spPr bwMode="auto">
          <a:xfrm>
            <a:off x="1141506" y="2692961"/>
            <a:ext cx="8540750" cy="3886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just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zh-CN" kern="10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</a:rPr>
              <a:t>如何理解总和？</a:t>
            </a:r>
            <a:endParaRPr lang="en-US" altLang="zh-CN" kern="100">
              <a:solidFill>
                <a:srgbClr val="C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 indent="0" algn="just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zh-CN" kern="100">
                <a:latin typeface="华文中宋" panose="02010600040101010101" charset="-122"/>
                <a:ea typeface="华文中宋" panose="02010600040101010101" charset="-122"/>
              </a:rPr>
              <a:t>社会关系的总和是指诸多社会关系的有机统一，而不是一切社会关系的简单叠加。正是现实的社会关系塑造着人们，形成人的本质。</a:t>
            </a:r>
            <a:endParaRPr lang="zh-CN" altLang="zh-CN" kern="100">
              <a:latin typeface="华文中宋" panose="02010600040101010101" charset="-122"/>
              <a:ea typeface="华文中宋" panose="02010600040101010101" charset="-122"/>
            </a:endParaRPr>
          </a:p>
          <a:p>
            <a:pPr marL="0" indent="0" fontAlgn="auto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endParaRPr lang="zh-CN" altLang="en-US" noProof="1"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 noRot="1" noChangeArrowheads="1"/>
          </p:cNvSpPr>
          <p:nvPr/>
        </p:nvSpPr>
        <p:spPr bwMode="auto">
          <a:xfrm>
            <a:off x="1153645" y="2061416"/>
            <a:ext cx="854075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b="1" noProof="1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第四、</a:t>
            </a:r>
            <a:r>
              <a:rPr lang="zh-CN" altLang="zh-CN">
                <a:latin typeface="华文中宋" panose="02010600040101010101" charset="-122"/>
                <a:ea typeface="华文中宋" panose="02010600040101010101" charset="-122"/>
              </a:rPr>
              <a:t>人的本质具体的</a:t>
            </a:r>
            <a:r>
              <a:rPr lang="zh-CN" altLang="en-US">
                <a:latin typeface="华文中宋" panose="02010600040101010101" charset="-122"/>
                <a:ea typeface="华文中宋" panose="02010600040101010101" charset="-122"/>
              </a:rPr>
              <a:t>、</a:t>
            </a:r>
            <a:r>
              <a:rPr lang="zh-CN" altLang="zh-CN">
                <a:latin typeface="华文中宋" panose="02010600040101010101" charset="-122"/>
                <a:ea typeface="华文中宋" panose="02010600040101010101" charset="-122"/>
              </a:rPr>
              <a:t>历史的、发展的</a:t>
            </a:r>
            <a:endParaRPr lang="zh-CN" altLang="en-US">
              <a:latin typeface="华文中宋" panose="02010600040101010101" charset="-122"/>
              <a:ea typeface="华文中宋" panose="02010600040101010101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endParaRPr lang="zh-CN" altLang="en-US" noProof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内容占位符 2"/>
          <p:cNvSpPr>
            <a:spLocks noGrp="1" noRot="1"/>
          </p:cNvSpPr>
          <p:nvPr/>
        </p:nvSpPr>
        <p:spPr bwMode="auto">
          <a:xfrm>
            <a:off x="1141506" y="2692961"/>
            <a:ext cx="8540750" cy="38862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228600" indent="-22860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just">
              <a:lnSpc>
                <a:spcPts val="3800"/>
              </a:lnSpc>
              <a:buFont typeface="Arial" panose="020B0604020202020204" pitchFamily="34" charset="0"/>
              <a:buNone/>
              <a:defRPr/>
            </a:pPr>
            <a:r>
              <a:rPr lang="zh-CN" altLang="zh-CN" sz="2800" spc="300">
                <a:latin typeface="华文中宋" panose="02010600040101010101" charset="-122"/>
                <a:ea typeface="华文中宋" panose="02010600040101010101" charset="-122"/>
              </a:rPr>
              <a:t>人的本质是现实的、具体的，并且随着社会历史变化发展着，不是固定不变的。因为人的社会关系总是现实的、具体的。不同社会历史条件下的人、同一社会历史条件下的人所处的社会关系总是各不相同的，他们的现实的具体的本质也各不相同，</a:t>
            </a:r>
            <a:r>
              <a:rPr lang="zh-CN" altLang="en-US" sz="2800" spc="300">
                <a:latin typeface="华文中宋" panose="02010600040101010101" charset="-122"/>
                <a:ea typeface="华文中宋" panose="02010600040101010101" charset="-122"/>
              </a:rPr>
              <a:t>因此，</a:t>
            </a:r>
            <a:r>
              <a:rPr lang="zh-CN" altLang="zh-CN" sz="2800" spc="300">
                <a:latin typeface="华文中宋" panose="02010600040101010101" charset="-122"/>
                <a:ea typeface="华文中宋" panose="02010600040101010101" charset="-122"/>
              </a:rPr>
              <a:t>人们的社会关系是随着历史的发展而变化的。</a:t>
            </a:r>
            <a:endParaRPr lang="zh-CN" altLang="en-US" noProof="1"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4" name="Rectangle 4"/>
          <p:cNvSpPr/>
          <p:nvPr/>
        </p:nvSpPr>
        <p:spPr>
          <a:xfrm>
            <a:off x="708211" y="635561"/>
            <a:ext cx="8229600" cy="6921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r>
              <a:rPr lang="zh-CN" altLang="en-US" sz="3200" b="1" noProof="1">
                <a:latin typeface="华文中宋" panose="02010600040101010101" charset="-122"/>
                <a:ea typeface="华文中宋" panose="02010600040101010101" charset="-122"/>
              </a:rPr>
              <a:t>如何理解马克思关于人的本质的论述</a:t>
            </a:r>
            <a:endParaRPr lang="zh-CN" altLang="en-US" sz="3200" b="1" noProof="1"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68362" y="2923001"/>
            <a:ext cx="315503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000" b="1" dirty="0">
                <a:ln w="0"/>
                <a:solidFill>
                  <a:srgbClr val="960000"/>
                </a:solidFill>
                <a:effectLst>
                  <a:reflection blurRad="6350" stA="53000" endA="300" endPos="35500" dir="5400000" sy="-90000" algn="bl" rotWithShape="0"/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   谢</a:t>
            </a:r>
            <a:endParaRPr lang="zh-CN" altLang="en-US" sz="8000" b="1" dirty="0">
              <a:ln w="0"/>
              <a:solidFill>
                <a:srgbClr val="960000"/>
              </a:solidFill>
              <a:effectLst>
                <a:reflection blurRad="6350" stA="53000" endA="300" endPos="35500" dir="5400000" sy="-90000" algn="bl" rotWithShape="0"/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文本占位符 51202"/>
          <p:cNvSpPr>
            <a:spLocks noGrp="1" noChangeArrowheads="1"/>
          </p:cNvSpPr>
          <p:nvPr>
            <p:ph idx="1"/>
          </p:nvPr>
        </p:nvSpPr>
        <p:spPr>
          <a:xfrm>
            <a:off x="3963670" y="1663065"/>
            <a:ext cx="7523480" cy="3531870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800" b="1" dirty="0">
                <a:solidFill>
                  <a:srgbClr val="96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【</a:t>
            </a:r>
            <a:r>
              <a:rPr lang="zh-CN" altLang="en-US" sz="2800" b="1" dirty="0">
                <a:solidFill>
                  <a:srgbClr val="96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教学重点</a:t>
            </a:r>
            <a:r>
              <a:rPr lang="en-US" altLang="zh-CN" sz="2800" b="1" dirty="0">
                <a:solidFill>
                  <a:srgbClr val="96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】</a:t>
            </a:r>
            <a:endParaRPr lang="en-US" altLang="zh-CN" sz="2800" b="1" dirty="0">
              <a:solidFill>
                <a:srgbClr val="9600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0" indent="0" algn="just">
              <a:buNone/>
            </a:pPr>
            <a:r>
              <a:rPr lang="en-US" altLang="zh-CN" sz="2800" b="1" kern="100">
                <a:effectLst/>
                <a:latin typeface="华文中宋" panose="02010600040101010101" charset="-122"/>
                <a:ea typeface="华文中宋" panose="02010600040101010101" charset="-122"/>
                <a:cs typeface="宋体" panose="02010600030101010101" pitchFamily="2" charset="-122"/>
              </a:rPr>
              <a:t>1.</a:t>
            </a:r>
            <a:r>
              <a:rPr lang="zh-CN" altLang="zh-CN" sz="2800" b="1" kern="100">
                <a:effectLst/>
                <a:latin typeface="华文中宋" panose="02010600040101010101" charset="-122"/>
                <a:ea typeface="华文中宋" panose="02010600040101010101" charset="-122"/>
                <a:cs typeface="宋体" panose="02010600030101010101" pitchFamily="2" charset="-122"/>
              </a:rPr>
              <a:t>马克思关于人的本质论述 </a:t>
            </a:r>
            <a:endParaRPr lang="en-US" altLang="zh-CN" sz="2800" b="1" kern="100">
              <a:latin typeface="华文中宋" panose="02010600040101010101" charset="-122"/>
              <a:ea typeface="华文中宋" panose="02010600040101010101" charset="-122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altLang="zh-CN" sz="2800" b="1" kern="100">
                <a:effectLst/>
                <a:latin typeface="华文中宋" panose="02010600040101010101" charset="-122"/>
                <a:ea typeface="华文中宋" panose="02010600040101010101" charset="-122"/>
                <a:cs typeface="宋体" panose="02010600030101010101" pitchFamily="2" charset="-122"/>
              </a:rPr>
              <a:t>2.</a:t>
            </a:r>
            <a:r>
              <a:rPr lang="zh-CN" altLang="zh-CN" sz="2800" b="1" kern="100">
                <a:effectLst/>
                <a:latin typeface="华文中宋" panose="02010600040101010101" charset="-122"/>
                <a:ea typeface="华文中宋" panose="02010600040101010101" charset="-122"/>
                <a:cs typeface="宋体" panose="02010600030101010101" pitchFamily="2" charset="-122"/>
              </a:rPr>
              <a:t>个人与社会的辩证关系</a:t>
            </a:r>
            <a:endParaRPr lang="zh-CN" altLang="zh-CN" sz="2800" b="1" kern="100">
              <a:effectLst/>
              <a:latin typeface="华文中宋" panose="02010600040101010101" charset="-122"/>
              <a:ea typeface="华文中宋" panose="02010600040101010101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CN" sz="2800" b="1">
                <a:solidFill>
                  <a:srgbClr val="96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【</a:t>
            </a:r>
            <a:r>
              <a:rPr lang="zh-CN" altLang="en-US" sz="2800" b="1" dirty="0">
                <a:solidFill>
                  <a:srgbClr val="96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教学难点</a:t>
            </a:r>
            <a:r>
              <a:rPr lang="en-US" altLang="zh-CN" sz="2800" b="1" dirty="0">
                <a:solidFill>
                  <a:srgbClr val="96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】</a:t>
            </a:r>
            <a:endParaRPr lang="en-US" altLang="zh-CN" sz="2800" b="1" dirty="0">
              <a:solidFill>
                <a:srgbClr val="9600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marL="0" indent="0">
              <a:buNone/>
            </a:pPr>
            <a:r>
              <a:rPr lang="en-US" altLang="zh-CN" sz="2800" b="1"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1.</a:t>
            </a:r>
            <a:r>
              <a:rPr lang="en-US" altLang="zh-CN" sz="1800" kern="100">
                <a:effectLst/>
                <a:latin typeface="宋体" panose="02010600030101010101" pitchFamily="2" charset="-122"/>
                <a:ea typeface="等线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zh-CN" sz="2800" b="1" kern="100">
                <a:effectLst/>
                <a:latin typeface="华文中宋" panose="02010600040101010101" charset="-122"/>
                <a:ea typeface="华文中宋" panose="02010600040101010101" charset="-122"/>
                <a:cs typeface="宋体" panose="02010600030101010101" pitchFamily="2" charset="-122"/>
              </a:rPr>
              <a:t>正确把握马克思主义关于人的本质理论的科学内涵</a:t>
            </a:r>
            <a:endParaRPr lang="zh-CN" altLang="zh-CN" sz="2800" b="1" kern="100">
              <a:effectLst/>
              <a:latin typeface="华文中宋" panose="02010600040101010101" charset="-122"/>
              <a:ea typeface="华文中宋" panose="02010600040101010101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CN" sz="2800" b="1"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8194" name="文本框 51203"/>
          <p:cNvSpPr txBox="1">
            <a:spLocks noChangeArrowheads="1"/>
          </p:cNvSpPr>
          <p:nvPr/>
        </p:nvSpPr>
        <p:spPr bwMode="auto">
          <a:xfrm>
            <a:off x="1455009" y="896928"/>
            <a:ext cx="47529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Verdana" panose="020B0604030504040204" pitchFamily="34" charset="0"/>
              </a:rPr>
              <a:t>  </a:t>
            </a:r>
            <a:r>
              <a:rPr lang="en-US" altLang="zh-CN" sz="3200" b="1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zh-CN" altLang="en-US" sz="3200" b="1" dirty="0">
                <a:solidFill>
                  <a:srgbClr val="000000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本专题教学重点与难点</a:t>
            </a:r>
            <a:endParaRPr lang="zh-CN" altLang="en-US" sz="3200" b="1" dirty="0">
              <a:solidFill>
                <a:srgbClr val="000000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52" y="2109497"/>
            <a:ext cx="3294915" cy="329491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>
            <a:spLocks noChangeArrowheads="1"/>
          </p:cNvSpPr>
          <p:nvPr/>
        </p:nvSpPr>
        <p:spPr bwMode="auto">
          <a:xfrm>
            <a:off x="2219325" y="649605"/>
            <a:ext cx="7433945" cy="780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lnSpc>
                <a:spcPct val="140000"/>
              </a:lnSpc>
              <a:spcBef>
                <a:spcPts val="1000"/>
              </a:spcBef>
            </a:pPr>
            <a:r>
              <a:rPr lang="zh-CN" altLang="en-US" sz="3200" b="1">
                <a:solidFill>
                  <a:schemeClr val="accent6"/>
                </a:solidFill>
                <a:latin typeface="华文中宋" panose="02010600040101010101" charset="-122"/>
                <a:ea typeface="华文中宋" panose="02010600040101010101" charset="-122"/>
              </a:rPr>
              <a:t>导入</a:t>
            </a:r>
            <a:r>
              <a:rPr lang="en-US" altLang="zh-CN" sz="3200" b="1">
                <a:solidFill>
                  <a:schemeClr val="accent6"/>
                </a:solidFill>
                <a:latin typeface="华文中宋" panose="02010600040101010101" charset="-122"/>
                <a:ea typeface="华文中宋" panose="02010600040101010101" charset="-122"/>
              </a:rPr>
              <a:t>1</a:t>
            </a:r>
            <a:r>
              <a:rPr lang="zh-CN" altLang="en-US" sz="3200" b="1">
                <a:solidFill>
                  <a:schemeClr val="accent6"/>
                </a:solidFill>
                <a:latin typeface="华文中宋" panose="02010600040101010101" charset="-122"/>
                <a:ea typeface="华文中宋" panose="02010600040101010101" charset="-122"/>
              </a:rPr>
              <a:t>：电视剧中关于</a:t>
            </a:r>
            <a:r>
              <a:rPr lang="en-US" altLang="zh-CN" sz="3200" b="1">
                <a:solidFill>
                  <a:schemeClr val="accent6"/>
                </a:solidFill>
                <a:latin typeface="华文中宋" panose="02010600040101010101" charset="-122"/>
                <a:ea typeface="华文中宋" panose="02010600040101010101" charset="-122"/>
              </a:rPr>
              <a:t>“</a:t>
            </a:r>
            <a:r>
              <a:rPr lang="zh-CN" altLang="en-US" sz="3200" b="1">
                <a:solidFill>
                  <a:schemeClr val="accent6"/>
                </a:solidFill>
                <a:latin typeface="华文中宋" panose="02010600040101010101" charset="-122"/>
                <a:ea typeface="华文中宋" panose="02010600040101010101" charset="-122"/>
              </a:rPr>
              <a:t>我是谁</a:t>
            </a:r>
            <a:r>
              <a:rPr lang="en-US" altLang="zh-CN" sz="3200" b="1">
                <a:solidFill>
                  <a:schemeClr val="accent6"/>
                </a:solidFill>
                <a:latin typeface="华文中宋" panose="02010600040101010101" charset="-122"/>
                <a:ea typeface="华文中宋" panose="02010600040101010101" charset="-122"/>
              </a:rPr>
              <a:t>”</a:t>
            </a:r>
            <a:r>
              <a:rPr lang="zh-CN" altLang="en-US" sz="3200" b="1">
                <a:solidFill>
                  <a:schemeClr val="accent6"/>
                </a:solidFill>
                <a:latin typeface="华文中宋" panose="02010600040101010101" charset="-122"/>
                <a:ea typeface="华文中宋" panose="02010600040101010101" charset="-122"/>
              </a:rPr>
              <a:t>的</a:t>
            </a:r>
            <a:r>
              <a:rPr lang="zh-CN" altLang="en-US" sz="3200" b="1">
                <a:solidFill>
                  <a:schemeClr val="accent6"/>
                </a:solidFill>
                <a:latin typeface="华文中宋" panose="02010600040101010101" charset="-122"/>
                <a:ea typeface="华文中宋" panose="02010600040101010101" charset="-122"/>
              </a:rPr>
              <a:t>趣事</a:t>
            </a:r>
            <a:endParaRPr lang="zh-CN" altLang="en-US" sz="3200" b="1">
              <a:solidFill>
                <a:schemeClr val="accent6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908175" y="4552315"/>
            <a:ext cx="8526145" cy="1264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手无缚鸡之力的书生为什么能够打败武功超群的</a:t>
            </a: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强盗？</a:t>
            </a:r>
            <a:endParaRPr lang="zh-CN" altLang="en-US" b="1">
              <a:latin typeface="华文中宋" panose="02010600040101010101" charset="-122"/>
              <a:ea typeface="华文中宋" panose="0201060004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10870" y="2052955"/>
            <a:ext cx="2472690" cy="19888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425" y="2052955"/>
            <a:ext cx="2593975" cy="206438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2950" y="2052955"/>
            <a:ext cx="2585085" cy="205041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0790" y="2052955"/>
            <a:ext cx="2795905" cy="20637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>
            <a:spLocks noChangeArrowheads="1"/>
          </p:cNvSpPr>
          <p:nvPr/>
        </p:nvSpPr>
        <p:spPr bwMode="auto">
          <a:xfrm>
            <a:off x="2219046" y="649754"/>
            <a:ext cx="6096000" cy="780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>
              <a:lnSpc>
                <a:spcPct val="140000"/>
              </a:lnSpc>
              <a:spcBef>
                <a:spcPts val="1000"/>
              </a:spcBef>
            </a:pPr>
            <a:r>
              <a:rPr lang="zh-CN" altLang="en-US" sz="3200" b="1">
                <a:solidFill>
                  <a:schemeClr val="accent6"/>
                </a:solidFill>
                <a:latin typeface="华文中宋" panose="02010600040101010101" charset="-122"/>
                <a:ea typeface="华文中宋" panose="02010600040101010101" charset="-122"/>
              </a:rPr>
              <a:t>导入</a:t>
            </a:r>
            <a:r>
              <a:rPr lang="en-US" altLang="zh-CN" sz="3200" b="1">
                <a:solidFill>
                  <a:schemeClr val="accent6"/>
                </a:solidFill>
                <a:latin typeface="华文中宋" panose="02010600040101010101" charset="-122"/>
                <a:ea typeface="华文中宋" panose="02010600040101010101" charset="-122"/>
              </a:rPr>
              <a:t>2</a:t>
            </a:r>
            <a:r>
              <a:rPr lang="zh-CN" altLang="en-US" sz="3200" b="1">
                <a:solidFill>
                  <a:schemeClr val="accent6"/>
                </a:solidFill>
                <a:latin typeface="华文中宋" panose="02010600040101010101" charset="-122"/>
                <a:ea typeface="华文中宋" panose="02010600040101010101" charset="-122"/>
              </a:rPr>
              <a:t>：</a:t>
            </a:r>
            <a:r>
              <a:rPr lang="zh-CN" altLang="en-US" sz="3200">
                <a:solidFill>
                  <a:srgbClr val="C00000"/>
                </a:solidFill>
                <a:latin typeface="华文中宋" panose="02010600040101010101" charset="-122"/>
                <a:ea typeface="华文中宋" panose="02010600040101010101" charset="-122"/>
              </a:rPr>
              <a:t>斯芬克斯之谜</a:t>
            </a:r>
            <a:endParaRPr lang="en-US" altLang="zh-CN" sz="3200">
              <a:solidFill>
                <a:srgbClr val="C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pic>
        <p:nvPicPr>
          <p:cNvPr id="3" name="Picture 6" descr="01200000031382126821550215537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75" y="2212975"/>
            <a:ext cx="3889375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5775325" y="2212975"/>
            <a:ext cx="4891088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>
                <a:solidFill>
                  <a:srgbClr val="FF0000"/>
                </a:solidFill>
                <a:latin typeface="华文中宋" panose="02010600040101010101" charset="-122"/>
                <a:ea typeface="华文中宋" panose="02010600040101010101" charset="-122"/>
              </a:rPr>
              <a:t>         </a:t>
            </a: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什么东西，</a:t>
            </a:r>
            <a:endParaRPr lang="zh-CN" altLang="en-US" b="1">
              <a:latin typeface="华文中宋" panose="02010600040101010101" charset="-122"/>
              <a:ea typeface="华文中宋" panose="02010600040101010101" charset="-122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   早晨用四条腿走路，</a:t>
            </a:r>
            <a:endParaRPr lang="zh-CN" altLang="en-US" b="1">
              <a:latin typeface="华文中宋" panose="02010600040101010101" charset="-122"/>
              <a:ea typeface="华文中宋" panose="02010600040101010101" charset="-122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   中午用两条腿走路，</a:t>
            </a:r>
            <a:endParaRPr lang="zh-CN" altLang="en-US" b="1">
              <a:latin typeface="华文中宋" panose="02010600040101010101" charset="-122"/>
              <a:ea typeface="华文中宋" panose="02010600040101010101" charset="-122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   晚上用三条腿走路？</a:t>
            </a:r>
            <a:endParaRPr lang="zh-CN" altLang="en-US" b="1"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5"/>
          <p:cNvSpPr/>
          <p:nvPr/>
        </p:nvSpPr>
        <p:spPr>
          <a:xfrm>
            <a:off x="2924810" y="2386330"/>
            <a:ext cx="1316355" cy="710565"/>
          </a:xfrm>
          <a:prstGeom prst="roundRect">
            <a:avLst/>
          </a:prstGeom>
          <a:solidFill>
            <a:srgbClr val="960000"/>
          </a:solidFill>
          <a:ln>
            <a:solidFill>
              <a:srgbClr val="9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latin typeface="Impact" panose="020B0806030902050204" pitchFamily="34" charset="0"/>
              </a:rPr>
              <a:t>01</a:t>
            </a:r>
            <a:endParaRPr lang="en-US" altLang="zh-CN" sz="4000" b="1" dirty="0">
              <a:latin typeface="Impact" panose="020B0806030902050204" pitchFamily="34" charset="0"/>
            </a:endParaRPr>
          </a:p>
        </p:txBody>
      </p:sp>
      <p:sp>
        <p:nvSpPr>
          <p:cNvPr id="5" name="圆角矩形 6"/>
          <p:cNvSpPr/>
          <p:nvPr/>
        </p:nvSpPr>
        <p:spPr>
          <a:xfrm>
            <a:off x="4953000" y="2386330"/>
            <a:ext cx="4380230" cy="730250"/>
          </a:xfrm>
          <a:prstGeom prst="roundRect">
            <a:avLst/>
          </a:prstGeom>
          <a:solidFill>
            <a:srgbClr val="960000"/>
          </a:solidFill>
          <a:ln>
            <a:solidFill>
              <a:srgbClr val="96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600" b="1">
                <a:latin typeface="华文中宋" panose="02010600040101010101" charset="-122"/>
                <a:ea typeface="华文中宋" panose="02010600040101010101" charset="-122"/>
              </a:rPr>
              <a:t>人是什么？</a:t>
            </a:r>
            <a:endParaRPr lang="zh-CN" altLang="zh-CN" sz="3600"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1203"/>
          <p:cNvSpPr txBox="1">
            <a:spLocks noChangeArrowheads="1"/>
          </p:cNvSpPr>
          <p:nvPr/>
        </p:nvSpPr>
        <p:spPr bwMode="auto">
          <a:xfrm>
            <a:off x="1331936" y="904041"/>
            <a:ext cx="475297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fontAlgn="base">
              <a:spcBef>
                <a:spcPct val="50000"/>
              </a:spcBef>
              <a:buClrTx/>
              <a:buSzTx/>
              <a:buFontTx/>
            </a:pPr>
            <a:r>
              <a:rPr lang="en-US" altLang="zh-CN" sz="2400" b="1" dirty="0">
                <a:solidFill>
                  <a:srgbClr val="000000"/>
                </a:solidFill>
                <a:latin typeface="Verdana" panose="020B0604030504040204" pitchFamily="34" charset="0"/>
              </a:rPr>
              <a:t>  </a:t>
            </a:r>
            <a:r>
              <a:rPr lang="en-US" altLang="zh-CN" sz="3200" b="1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zh-CN" altLang="en-US" sz="3200" b="1">
                <a:solidFill>
                  <a:srgbClr val="000000"/>
                </a:solidFill>
                <a:latin typeface="方正粗黑宋简体" panose="02000000000000000000" charset="-122"/>
                <a:ea typeface="方正粗黑宋简体" panose="02000000000000000000" charset="-122"/>
              </a:rPr>
              <a:t>一、人是什么？</a:t>
            </a:r>
            <a:endParaRPr lang="zh-CN" altLang="en-US" sz="3200" b="1" dirty="0">
              <a:solidFill>
                <a:srgbClr val="000000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16" name="文本框 51203"/>
          <p:cNvSpPr txBox="1">
            <a:spLocks noChangeArrowheads="1"/>
          </p:cNvSpPr>
          <p:nvPr/>
        </p:nvSpPr>
        <p:spPr bwMode="auto">
          <a:xfrm>
            <a:off x="1125747" y="2338394"/>
            <a:ext cx="85407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fontAlgn="base">
              <a:spcBef>
                <a:spcPct val="50000"/>
              </a:spcBef>
              <a:buClrTx/>
              <a:buSzTx/>
              <a:buFontTx/>
            </a:pPr>
            <a:r>
              <a:rPr lang="en-US" altLang="zh-CN" sz="2400" b="1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zh-CN" altLang="zh-CN" sz="2800">
                <a:latin typeface="华文中宋" panose="02010600040101010101" charset="-122"/>
                <a:ea typeface="华文中宋" panose="02010600040101010101" charset="-122"/>
              </a:rPr>
              <a:t>（</a:t>
            </a:r>
            <a:r>
              <a:rPr lang="zh-CN" altLang="en-US" sz="2800">
                <a:latin typeface="华文中宋" panose="02010600040101010101" charset="-122"/>
                <a:ea typeface="华文中宋" panose="02010600040101010101" charset="-122"/>
              </a:rPr>
              <a:t>一</a:t>
            </a:r>
            <a:r>
              <a:rPr lang="zh-CN" altLang="zh-CN" sz="2800">
                <a:latin typeface="华文中宋" panose="02010600040101010101" charset="-122"/>
                <a:ea typeface="华文中宋" panose="02010600040101010101" charset="-122"/>
              </a:rPr>
              <a:t>）</a:t>
            </a:r>
            <a:r>
              <a:rPr lang="zh-CN" altLang="zh-CN" sz="2800" b="1">
                <a:latin typeface="华文中宋" panose="02010600040101010101" charset="-122"/>
                <a:ea typeface="华文中宋" panose="02010600040101010101" charset="-122"/>
              </a:rPr>
              <a:t>历史上关于“人是什么”的代表性观点</a:t>
            </a:r>
            <a:endParaRPr lang="zh-CN" altLang="en-US" sz="2800" b="1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18" name="TextBox 1"/>
          <p:cNvSpPr txBox="1">
            <a:spLocks noChangeArrowheads="1"/>
          </p:cNvSpPr>
          <p:nvPr/>
        </p:nvSpPr>
        <p:spPr bwMode="auto">
          <a:xfrm>
            <a:off x="978711" y="3678571"/>
            <a:ext cx="9107488" cy="1186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华文中宋" panose="02010600040101010101" charset="-122"/>
                <a:ea typeface="华文中宋" panose="02010600040101010101" charset="-122"/>
              </a:rPr>
              <a:t>  </a:t>
            </a:r>
            <a:r>
              <a:rPr lang="zh-CN" altLang="zh-CN">
                <a:latin typeface="华文中宋" panose="02010600040101010101" charset="-122"/>
                <a:ea typeface="华文中宋" panose="02010600040101010101" charset="-122"/>
              </a:rPr>
              <a:t>（二）</a:t>
            </a:r>
            <a:r>
              <a:rPr lang="zh-CN" altLang="zh-CN" b="1">
                <a:latin typeface="华文中宋" panose="02010600040101010101" charset="-122"/>
                <a:ea typeface="华文中宋" panose="02010600040101010101" charset="-122"/>
              </a:rPr>
              <a:t>马克思关于人的本质的科学论述</a:t>
            </a:r>
            <a:endParaRPr lang="zh-CN" altLang="zh-CN">
              <a:latin typeface="华文中宋" panose="02010600040101010101" charset="-122"/>
              <a:ea typeface="华文中宋" panose="02010600040101010101" charset="-122"/>
            </a:endParaRPr>
          </a:p>
          <a:p>
            <a:pPr algn="just">
              <a:lnSpc>
                <a:spcPct val="120000"/>
              </a:lnSpc>
              <a:spcBef>
                <a:spcPts val="1400"/>
              </a:spcBef>
              <a:buFontTx/>
              <a:buNone/>
            </a:pPr>
            <a:endParaRPr lang="en-US" altLang="zh-CN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1203"/>
          <p:cNvSpPr txBox="1">
            <a:spLocks noChangeArrowheads="1"/>
          </p:cNvSpPr>
          <p:nvPr/>
        </p:nvSpPr>
        <p:spPr bwMode="auto">
          <a:xfrm>
            <a:off x="1331936" y="904041"/>
            <a:ext cx="85407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fontAlgn="base">
              <a:spcBef>
                <a:spcPct val="50000"/>
              </a:spcBef>
              <a:buClrTx/>
              <a:buSzTx/>
              <a:buFontTx/>
            </a:pPr>
            <a:r>
              <a:rPr lang="en-US" altLang="zh-CN" sz="2400" b="1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zh-CN" altLang="zh-CN" sz="3200">
                <a:latin typeface="方正粗黑宋简体" panose="02000000000000000000" charset="-122"/>
                <a:ea typeface="方正粗黑宋简体" panose="02000000000000000000" charset="-122"/>
              </a:rPr>
              <a:t>（</a:t>
            </a:r>
            <a:r>
              <a:rPr lang="zh-CN" altLang="en-US" sz="3200">
                <a:latin typeface="方正粗黑宋简体" panose="02000000000000000000" charset="-122"/>
                <a:ea typeface="方正粗黑宋简体" panose="02000000000000000000" charset="-122"/>
              </a:rPr>
              <a:t>一</a:t>
            </a:r>
            <a:r>
              <a:rPr lang="zh-CN" altLang="zh-CN" sz="3200">
                <a:latin typeface="方正粗黑宋简体" panose="02000000000000000000" charset="-122"/>
                <a:ea typeface="方正粗黑宋简体" panose="02000000000000000000" charset="-122"/>
              </a:rPr>
              <a:t>）</a:t>
            </a:r>
            <a:r>
              <a:rPr lang="zh-CN" altLang="zh-CN" sz="3200" b="1">
                <a:latin typeface="方正粗黑宋简体" panose="02000000000000000000" charset="-122"/>
                <a:ea typeface="方正粗黑宋简体" panose="02000000000000000000" charset="-122"/>
              </a:rPr>
              <a:t>历史上关于“人是什么”的代表性观点</a:t>
            </a:r>
            <a:endParaRPr lang="zh-CN" altLang="en-US" sz="3200" b="1" dirty="0">
              <a:solidFill>
                <a:srgbClr val="000000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  <p:sp>
        <p:nvSpPr>
          <p:cNvPr id="4" name="Text Box 4"/>
          <p:cNvSpPr txBox="1"/>
          <p:nvPr/>
        </p:nvSpPr>
        <p:spPr>
          <a:xfrm>
            <a:off x="1993900" y="1858963"/>
            <a:ext cx="8540750" cy="644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zh-CN" altLang="en-US" sz="3600" b="1" noProof="1">
                <a:solidFill>
                  <a:srgbClr val="FF0066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 </a:t>
            </a:r>
            <a:r>
              <a:rPr lang="zh-CN" altLang="en-US" sz="28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华文中宋" panose="02010600040101010101" charset="-122"/>
                <a:ea typeface="华文中宋" panose="02010600040101010101" charset="-122"/>
              </a:rPr>
              <a:t>中国古代</a:t>
            </a:r>
            <a:r>
              <a:rPr lang="zh-CN" altLang="en-US" sz="2800" noProof="1">
                <a:latin typeface="华文中宋" panose="02010600040101010101" charset="-122"/>
                <a:ea typeface="华文中宋" panose="02010600040101010101" charset="-122"/>
              </a:rPr>
              <a:t>思想家对人的认识</a:t>
            </a:r>
            <a:endParaRPr lang="zh-CN" altLang="en-US" sz="2800" noProof="1">
              <a:latin typeface="华文中宋" panose="02010600040101010101" charset="-122"/>
              <a:ea typeface="华文中宋" panose="02010600040101010101" charset="-122"/>
            </a:endParaRPr>
          </a:p>
        </p:txBody>
      </p:sp>
      <p:pic>
        <p:nvPicPr>
          <p:cNvPr id="5" name="Picture 5" descr="u=1054054156,1381547833&amp;fm=0&amp;gp=42">
            <a:hlinkClick r:id="rId1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2749550"/>
            <a:ext cx="1784350" cy="237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it?u=2775184931,388464406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0263" y="2749550"/>
            <a:ext cx="2090737" cy="237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u=2727226414,116965078&amp;fm=0&amp;gp=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275" y="2749550"/>
            <a:ext cx="1881188" cy="237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u=3644880275,1868370609&amp;fm=0&amp;gp=30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3513" y="2749550"/>
            <a:ext cx="1876425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971550" y="5129213"/>
            <a:ext cx="944563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隶书" panose="02010509060101010101" pitchFamily="49" charset="-122"/>
                <a:ea typeface="隶书" panose="02010509060101010101" pitchFamily="49" charset="-122"/>
              </a:rPr>
              <a:t>性善说</a:t>
            </a:r>
            <a:endParaRPr lang="zh-CN" altLang="en-US" sz="2000" b="1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隶书" panose="02010509060101010101" pitchFamily="49" charset="-122"/>
                <a:ea typeface="隶书" panose="02010509060101010101" pitchFamily="49" charset="-122"/>
              </a:rPr>
              <a:t> 孟子</a:t>
            </a:r>
            <a:endParaRPr lang="zh-CN" altLang="en-US" sz="2000" b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3937000" y="5129213"/>
            <a:ext cx="996950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隶书" panose="02010509060101010101" pitchFamily="49" charset="-122"/>
                <a:ea typeface="隶书" panose="02010509060101010101" pitchFamily="49" charset="-122"/>
              </a:rPr>
              <a:t>性恶说</a:t>
            </a:r>
            <a:endParaRPr lang="zh-CN" altLang="en-US" sz="2000" b="1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隶书" panose="02010509060101010101" pitchFamily="49" charset="-122"/>
                <a:ea typeface="隶书" panose="02010509060101010101" pitchFamily="49" charset="-122"/>
              </a:rPr>
              <a:t> 荀子</a:t>
            </a:r>
            <a:endParaRPr lang="zh-CN" altLang="en-US" sz="2000" b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6235700" y="5129213"/>
            <a:ext cx="1706563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隶书" panose="02010509060101010101" pitchFamily="49" charset="-122"/>
                <a:ea typeface="隶书" panose="02010509060101010101" pitchFamily="49" charset="-122"/>
              </a:rPr>
              <a:t>性无善无恶说</a:t>
            </a:r>
            <a:endParaRPr lang="zh-CN" altLang="en-US" sz="2000" b="1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隶书" panose="02010509060101010101" pitchFamily="49" charset="-122"/>
                <a:ea typeface="隶书" panose="02010509060101010101" pitchFamily="49" charset="-122"/>
              </a:rPr>
              <a:t>        告子</a:t>
            </a:r>
            <a:endParaRPr lang="zh-CN" altLang="en-US" sz="2000" b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804275" y="5129213"/>
            <a:ext cx="1770063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2000" b="1">
                <a:latin typeface="隶书" panose="02010509060101010101" pitchFamily="49" charset="-122"/>
                <a:ea typeface="隶书" panose="02010509060101010101" pitchFamily="49" charset="-122"/>
              </a:rPr>
              <a:t>性有善有恶说</a:t>
            </a:r>
            <a:endParaRPr lang="zh-CN" altLang="en-US" sz="2000" b="1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 b="1">
                <a:latin typeface="隶书" panose="02010509060101010101" pitchFamily="49" charset="-122"/>
                <a:ea typeface="隶书" panose="02010509060101010101" pitchFamily="49" charset="-122"/>
              </a:rPr>
              <a:t>        世硕</a:t>
            </a:r>
            <a:endParaRPr lang="zh-CN" altLang="en-US" sz="2000" b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461528" y="1695637"/>
            <a:ext cx="85407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3600" b="1">
                <a:solidFill>
                  <a:srgbClr val="FF0066"/>
                </a:solidFill>
                <a:latin typeface="Arial" panose="020B0604020202020204" pitchFamily="34" charset="0"/>
                <a:ea typeface="隶书" panose="02010509060101010101" pitchFamily="49" charset="-122"/>
              </a:rPr>
              <a:t>  </a:t>
            </a:r>
            <a:r>
              <a:rPr lang="zh-CN" altLang="en-US">
                <a:latin typeface="华文中宋" panose="02010600040101010101" charset="-122"/>
                <a:ea typeface="华文中宋" panose="02010600040101010101" charset="-122"/>
              </a:rPr>
              <a:t>西方思想家和哲学家对人的认识</a:t>
            </a:r>
            <a:endParaRPr lang="zh-CN" altLang="en-US">
              <a:latin typeface="华文中宋" panose="02010600040101010101" charset="-122"/>
              <a:ea typeface="华文中宋" panose="02010600040101010101" charset="-122"/>
            </a:endParaRPr>
          </a:p>
        </p:txBody>
      </p:sp>
      <p:pic>
        <p:nvPicPr>
          <p:cNvPr id="4" name="Picture 5">
            <a:hlinkClick r:id="rId1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2306638"/>
            <a:ext cx="1731963" cy="192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u=492913478,303013549&amp;fm=0&amp;gp=3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84" y="4271029"/>
            <a:ext cx="1728788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u=2015155888,3174927743&amp;fm=0&amp;gp=20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738" y="2314575"/>
            <a:ext cx="1771650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苏格拉底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7738" y="4258610"/>
            <a:ext cx="1765300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062288" y="2306638"/>
            <a:ext cx="1851025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隶书" panose="02010509060101010101" pitchFamily="49" charset="-122"/>
                <a:ea typeface="隶书" panose="02010509060101010101" pitchFamily="49" charset="-122"/>
              </a:rPr>
              <a:t>达芬奇提出，</a:t>
            </a:r>
            <a:endParaRPr lang="zh-CN" altLang="en-US" sz="1800" b="1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隶书" panose="02010509060101010101" pitchFamily="49" charset="-122"/>
                <a:ea typeface="隶书" panose="02010509060101010101" pitchFamily="49" charset="-122"/>
              </a:rPr>
              <a:t>人不过是食品</a:t>
            </a:r>
            <a:endParaRPr lang="zh-CN" altLang="en-US" sz="1800" b="1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隶书" panose="02010509060101010101" pitchFamily="49" charset="-122"/>
                <a:ea typeface="隶书" panose="02010509060101010101" pitchFamily="49" charset="-122"/>
              </a:rPr>
              <a:t>的通道和运河。</a:t>
            </a:r>
            <a:endParaRPr lang="zh-CN" altLang="en-US" sz="180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endParaRPr lang="zh-CN" altLang="en-US" sz="180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2898776" y="4337050"/>
            <a:ext cx="17145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隶书" panose="02010509060101010101" pitchFamily="49" charset="-122"/>
                <a:ea typeface="隶书" panose="02010509060101010101" pitchFamily="49" charset="-122"/>
              </a:rPr>
              <a:t>柏拉图指出，人是没有羽毛的两脚直立行走的动物。</a:t>
            </a:r>
            <a:endParaRPr lang="zh-CN" altLang="en-US" sz="1800" b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8119645" y="2237581"/>
            <a:ext cx="3425825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r>
              <a:rPr lang="zh-CN" altLang="en-US" sz="1800" b="1">
                <a:latin typeface="隶书" panose="02010509060101010101" pitchFamily="49" charset="-122"/>
                <a:ea typeface="隶书" panose="02010509060101010101" pitchFamily="49" charset="-122"/>
              </a:rPr>
              <a:t>古希腊著名智者普罗太格拉指出，人是万物的尺度。人，一半是天使，一半是野兽。认为人和动物的根本区别在于人有道德，人知美丑廉耻。</a:t>
            </a:r>
            <a:endParaRPr lang="zh-CN" altLang="en-US" sz="1800" b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8119645" y="4525775"/>
            <a:ext cx="3360738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 sz="1800" b="1">
                <a:latin typeface="隶书" panose="02010509060101010101" pitchFamily="49" charset="-122"/>
                <a:ea typeface="隶书" panose="02010509060101010101" pitchFamily="49" charset="-122"/>
              </a:rPr>
              <a:t>苏格拉底指出，人是一个对理性问题能给予理性回答的存在物。</a:t>
            </a:r>
            <a:endParaRPr lang="zh-CN" altLang="en-US" sz="1800" b="1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文本框 51203"/>
          <p:cNvSpPr txBox="1">
            <a:spLocks noChangeArrowheads="1"/>
          </p:cNvSpPr>
          <p:nvPr/>
        </p:nvSpPr>
        <p:spPr bwMode="auto">
          <a:xfrm>
            <a:off x="1331936" y="904041"/>
            <a:ext cx="85407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fontAlgn="base">
              <a:spcBef>
                <a:spcPct val="50000"/>
              </a:spcBef>
              <a:buClrTx/>
              <a:buSzTx/>
              <a:buFontTx/>
            </a:pPr>
            <a:r>
              <a:rPr lang="en-US" altLang="zh-CN" sz="2400" b="1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zh-CN" altLang="zh-CN" sz="3200">
                <a:latin typeface="方正粗黑宋简体" panose="02000000000000000000" charset="-122"/>
                <a:ea typeface="方正粗黑宋简体" panose="02000000000000000000" charset="-122"/>
              </a:rPr>
              <a:t>（</a:t>
            </a:r>
            <a:r>
              <a:rPr lang="zh-CN" altLang="en-US" sz="3200">
                <a:latin typeface="方正粗黑宋简体" panose="02000000000000000000" charset="-122"/>
                <a:ea typeface="方正粗黑宋简体" panose="02000000000000000000" charset="-122"/>
              </a:rPr>
              <a:t>一</a:t>
            </a:r>
            <a:r>
              <a:rPr lang="zh-CN" altLang="zh-CN" sz="3200">
                <a:latin typeface="方正粗黑宋简体" panose="02000000000000000000" charset="-122"/>
                <a:ea typeface="方正粗黑宋简体" panose="02000000000000000000" charset="-122"/>
              </a:rPr>
              <a:t>）</a:t>
            </a:r>
            <a:r>
              <a:rPr lang="zh-CN" altLang="zh-CN" sz="3200" b="1">
                <a:latin typeface="方正粗黑宋简体" panose="02000000000000000000" charset="-122"/>
                <a:ea typeface="方正粗黑宋简体" panose="02000000000000000000" charset="-122"/>
              </a:rPr>
              <a:t>历史上关于“人是什么”的代表性观点</a:t>
            </a:r>
            <a:endParaRPr lang="zh-CN" altLang="en-US" sz="3200" b="1" dirty="0">
              <a:solidFill>
                <a:srgbClr val="000000"/>
              </a:solidFill>
              <a:latin typeface="方正粗黑宋简体" panose="02000000000000000000" charset="-122"/>
              <a:ea typeface="方正粗黑宋简体" panose="02000000000000000000" charset="-122"/>
            </a:endParaRPr>
          </a:p>
        </p:txBody>
      </p:sp>
    </p:spTree>
  </p:cSld>
  <p:clrMapOvr>
    <a:masterClrMapping/>
  </p:clrMapOvr>
  <p:transition spd="slow">
    <p:fade/>
  </p:transition>
</p:sld>
</file>

<file path=ppt/tags/tag1.xml><?xml version="1.0" encoding="utf-8"?>
<p:tagLst xmlns:p="http://schemas.openxmlformats.org/presentationml/2006/main">
  <p:tag name="KSO_WM_UNIT_PLACING_PICTURE_USER_VIEWPORT" val="{&quot;height&quot;:6720,&quot;width&quot;:9588}"/>
</p:tagLst>
</file>

<file path=ppt/tags/tag2.xml><?xml version="1.0" encoding="utf-8"?>
<p:tagLst xmlns:p="http://schemas.openxmlformats.org/presentationml/2006/main">
  <p:tag name="ISPRING_ULTRA_SCORM_COURSE_ID" val="BC207926-46AC-438D-AFE8-82F7327297AB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Nm7Wkk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Zu1pJ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Nm7WklW7zOUugIAAFQKAAAhAAAAdW5pdmVyc2FsL2ZsYXNoX3NraW5fc2V0dGluZ3MueG1slVZtb9owEP6+X4HYd9K90kkpEqVMqtSt1Vr1u5MciYVjR7ZDx7+fz7EbGwhknCrh557HPp/vjqZqS/niw2SS5oIJ+QxaU14qRDw2ocXNNGu1FnyWC66B6xkXsiZsuvj4037SxDIvqcQO5FjNhuTQHzO3nzESd8a3OdqQIBd1Q/j+QZRilpF8W0rR8uJiaNW+Acko3xrm1Y/5aj14AKNK32uoo5jW12jjJI0EpQBD+r5Gu6hiJAPmT7qyn5Ga/qjztz+Q7aii2sqWn9CGZA0pIU7y9RJtmM/N7vGrzNHOCzT81Yb65TPaIJWRPch487uvaIMK0bTN/9RII0WJCY015x/xXcMEKUz7YVRXaBcFeCE86OIruPTYu94FJPc17PsU21UK9oR5PRgI+OgZg4WWLaSJX3U+VYm3x1ab/oDFhjBlCCHUk55M0E+kVX6bGOt5f+CN8iIgOaBnvArW1rDq4g2IMd7zV6tbOyrC+N6xIEAJOwcGEfZgz/xt0nrEDMCe+cxoAY+c7Y8jOHR1Iv/Gt8S95vn0Gy9wYpY+YX7lvXjSA3auCkJ1gOfUooCFwnBeaA34bGlisS6k5CimlJMdLYmmgv9CXra3l1FpcuBwpXa6sFJNNYNT9WZjNFM6TJddx+XovHE9dr8K/eW69USbIX4zJVqTvKrNr5KaTpzOdIlJzDQ5rcAxaegg7/lGBBp79pCoJnIL8kUINvYYLjSosduLrreG6GkS5CBNTmc5dZucSj9v6wzk2rwaBeWzHIMdsaJlxcyffqXwBsWBYsDbSXVl9uOEvtdlALgiACLzyldtt+g8dcs0ZbAD3/wBYK88dLdUmSodKrilfoCNDkvOIaNq0s2KvlbiGRLgJ/ivJqxo4wPPiLLXJFP2ZlHn+yncxxLNZT/OsPjCSWbXrpaijY3/OIMGxP8m/wFQSwMEFAACAAgA2btaSS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2btaSVgHT52aAQAAHgYAAB8AAAB1bml2ZXJzYWwvaHRtbF9za2luX3NldHRpbmdzLmpzjZTLbsIwEEX3fEXkbitEn9DuUKFSJRaVyq7qwglDiHBsy3ZSUsS/N2NeseOUejbxzckdz0SebS+qF0lI9Bxt7bPdv7t7qwFqRhVw7eqsQ89RJ5plC5hnObCMA/GQ8vjpSd6diZAx4dY0rj7QVjf8iMA3S8p0E5cBCxXQdEArA9p3QNuEEv+cxF6jrH1JjT7HhTGC9xPBDXDT50Ll1DLk6tWuZoUeLEpQF9AlTcAxHdrVRZ4dH4YYTS4RuaS8molU9GOarFMlCr7oyr+qJKj6j6/3wOBp+DJ17FimzZuB3E88HWF0k1KB1nDI+zjFCMKMxsAavgO7/kAd43ZBHl1mOjNHenyD0aQlTaHVpdEYw8V47dXq5hCjzRnYmD1xd4vhEIxWoFpWk3sMBxSykP/4gVKJFDvSQts9P6FM0EXG00PqAUaQw8OibVf3zoXa40+Ic4WEd4VWoeuXd40OHwxdfONMpWNe7eWdhexYSOSBHCKgya4h1J4jxp8juP+MCDWGJqu8Hg/1bKzbQNUa1FwIVp/+69I5/Vy93S9QSwMEFAACAAgA2btaST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2btaSbDtXVduAAAAdgAAABwAAAB1bml2ZXJzYWwvbG9jYWxfc2V0dGluZ3MueG1sDcw9DsIwDEDhvaewvJefjaFpNzYQEuUAVmNQJMdGiYXg9nh7w6c3Ld8q8OHWi2nC4+6AwLpZLvpK+FjP4wmhO2kmMeWEagjLPExiG8md3QN2eAv9uK1cI5yvVEPeGndWJ48zjHCJ57Nwxv08/AF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2btaSXsIry0qCQAAcVsAACkAAAB1bml2ZXJzYWwvc2tpbl9jdXN0b21pemF0aW9uX3NldHRpbmdzLnhtbO1ce2/iyhX/v59iRHWlW6kKD/NKxVIZe0isJYaLnWS3VYUMnoAV4+HaQ3ZzxR/9NP1g/SQ9M7aDTYDYm22vtB28idZn5jxmzmMeP5Fe9OgF2jZidO395jCPBhZhzAuWUf8PCPUW1KfhJCQRYVF1T7n3Apd+MYIHymlAjZgTuE7oarw16tfQUHxQt6N29S68NQfNBuo0cQN3kY5bGrRdKvqlokGb3qhrveqBiFhuSBYkYMel9qq51tcMRhCRkBmBS772lXzvbFN+BFeh43rQL+q3m/zZpVp3epM/qFlvdVp411AVRWkjraXX9dqu07nsqHWEa81WTdkNug2loaB6q1W/bO/qnUZLgbfhZRukNPFlGzU7zWZD3zVwA7iRqg70hrbrKJf1ugracPdS2w2Hg06thur1utLUd622MhzUEPRWQIaqdPkEKroyUNo7daDWuwoaasPBsLnDOm5rLdRt4HattmsOBkqttp/c/eiy07WnFh5OOp1vCDzqgqOtPLaqR4Krt9iGIXS2yXrjO4yguRMRw/1QmUyxhU1btY2xWUliU8Rx2jM1KU+NiUAOnDXpazRgIByNA/8Z/bygm+c/9aqiJe0mTMrmRJaOPDBkvmWMBheLWNRFQMO141f6f4zDJhlUEU76RMIyfA/OguzVdcSnKFuiC0IZnnNMC7reOMHziC7pxdxZPC5Dug3cQmaunjck9L3gEXrXLjsaPqvI9yJmMLLO2Ye7/CnOtoFSFRFuXhvzpxCn78yJn2qsiU8Jvr3Kt2fkgPXJizwmWNU6f86xbpwlyTugq/LnPE8AWvJe6/DnbSZGvjLorvDMb5zt7jvPJMwriSvlWS662W7KxtMmpEs+2Xm+tx39wudTKDzBkltY408hJj5ArrCQl5JpE+PXDzomr4e1pLcGLeDcbHFJSELkZDDTxjcT1fw8G42vxrOBcVWBuiWyEvG0/LnR7n6tt9pQuRK+gpKsG3U0ystCQlirVkyWaU/HoxkIxKOZiT/ZlT7/XZp1fGuPDBNX+sl/SguApeCu0ue/i7DeTqewbsyskaHjmWHNzLEt5mWEbaxX+p/pFq2cJ4IYRU8e+YLYiiAoz15IUOR7rmjgJdsLtqSAPn18oxrmDFYre2poYrXqWzQMn/8sJDtbtoLgWTkRcr3ImfvEFWohREQ7Ly+gXWzNEPxjKw960rXjBRdFtE/Ve8O8mtnj8ciaYVNPKZU+Dlykhw7XVF7QVLXwFGSEsBqH38Y+E9EnJCDV90sLuTaurkfwY3NDrr3lyocf9g3WTDC4ZEKCAowQOHgKUWdZ9+OpzucQFCIHbZwo+kJDNxc0WdcVkG2Y2hhCU7Mz8m0uJpUNjveCBYQOWbAC8m6wZalXeDYYf4IYh9wcl2Qaf4SU/FiS6TO2IIewVYDNVO+MK7F/42mYJkiagwuHxztsy5zFAvj4bD55dBsBhc8wpInIxuiitCYL/3ILjjTU0YlsjwXDZIu3pfdEwJTQhWWugC4oQxrWeXT9cmv8bTZUjRHWZxBu+vh+ZosqyZWunWcUUIYc98kJFrCtJQtnC5nwDG2u54o27nlhwq9b7zfksKT+/JSULlPHn376BpNyBe+IZbBfBmWwTdmwt7TzaUtG8I2G8Fg/aUWRCfhmEywNm+rUGH8fF0XeeuvHVfp7OOrFuLLOetOO989Xcbf9F4yx4hI8MKCiDTxaignDSsyXHFg8/VKMhjkEdZO4nkPB54fTUgLMcSLDpOgdYu5g5nKG3MGMlhNxjweWYcNm657M+emjALPI1dhrx/3Nz4g+gbP5S6rOyQOF/ZJPnKd4IwNrl3B/ES9ntkq5pcU27BEYboLMZRxUINX31vwMVUzs7Q2eZe8N8uO5p1vfFdnte49iRYB53q7J633YQ0jXguo7URrX8aL013caEg9xGuudlNtAvCRoYV9l8vNdHrOwOtWuZ5pqapifKHg++8X5IDv4nIxsazZSB1wCpMnaYYsVrMIP/JxXXFZ8ItDxUAV5yeAt4oSL1b//+a/iYg7siakoof6lrBxIfl418Yu8v5uUkegfBeTY6iDPKl4KMiYHqpS1+PnKNiBAv8uRxYmXpTVd8yuuQqohBRI3qratatc3kCWWSAq6DWEvWFLIjTr9CIVP7PUr/RsnfITCaVPqlxUkZp7HJittw/6Iu2W+F5CS7O9eifjgbWMyU3VdnP0hR31v8Rgvvy4cYJJrPuTTZRl52rVqQnU+EElcj5WXKRa3tGpBSYjf9wXh6eha90LYX6j4DtRwlrufCVhI/Qm/2Xp9lQsd+EUchHH/wfEj8E36mu0SreiXxHlptyzpsOsEjJjw3WKfhduk75522HvKk8fNyk0ohx3vqA8LgxaPJyM6Tz/k0rSBuPrNKnihvbIczllJU8b0PfGwv0m+slf9M8TD/hZfVPh9+yumw5YsZ3odN3DCLD3ju1jOEddBHxKIKpX0Sd/yfbgFI34tG2VMSgj5nmvqkr5YG21vTZJ05rSswdUTFveCl+3LDeeZP4thRxx2yDXsw7d6Pn57zGM+OR3cYhyQglnvi/eSGRDDB4eTEVMRe96QDxU4iDiLFa/0UQUlMj5U+HTGCM0pvk1az3g5y3AKa86zrkU9F+W8lMqAV/Fyqmic6+eZetVX89SrnvNQLxF72oHBdj0nIYYY8KDKJR7KE7PdV+lV2J3YkR7wnWjNCmArkB3AGSnNhAwhF1hiW5VmS/ySbYe9JfN88kTSSpUhZCbn/Ph7EWTH+eBW2Yg8sGx4J5TSWZCUun0s5ktghn6SS5zIskoOWkomHXPmkRj9kWqVrj17G4+sRmmV5uGeLdCUHXi9ekQV9D01+71qdpmFGnUEZT0LvQ63vi8hVwm5SshVQq4ScpWQq4RcJeQqIVcJuUrIVUKuEnKVkKuEXCXkKiFXCblKyFVCrhJy/WEh15Ow3f8Ecd13lYCrBFx/D8D1dPz/Dnjr25z/d3Br7J/SaGvMJsHWUmDrMdS0CNp6BKQ9DbaeTrgfF2vNnmok5ioxV4m5SsxVYq4Sc5WYq8RcJeYqMVeJuUrMVWKuEnOVmKvEXCXmKjFXiblKzFVirhJzld9y/V6ga8YmibrKr7nKr7nKr7nKr7n+ENDrIQ1YQd7Jv6r9H1BLAwQUAAIACADZu1pJGVmzW6ATAAAoTgAAFwAAAHVuaXZlcnNhbC91bml2ZXJzYWwucG5n7ZyJV5Jp28BdMss0akanXNKmeVvMcmPMXWraN3PUcV+YKBmzJCVwQUBbpnJSe3tHodxyyrRcUMkdAbORCpemDEJRLANTFFIEBERenO98k855v/cP+M7DOcB5nutwcy2/+76u6z7nua/7+R40MbIw0tHRMTl8aJ+/jo4+UUdHb3zFcu0dvx9UHdovXaT/we90qnusxrQXy+B7ju/R0anNWTX3o4H2euX5Q6FIHZ3VHQtvXQai/JSOzvG2w/v2BCZHTQ6eqKiAK3YNq2/P6eB0yi7qJ2wqvP7xkIHB/tJAQ3+Dkm2mqMDv9yX476vRz92+wsz22rXJ+2FrzsLfKK/ODcVNDfFj73zA3SoIteOwa3/8Q1RYWVk56hF0S0Ip9hT+ETM1WtU41E+R9cflB0el8EUjfEK07N16R7qOvvHnDwoM+uH3F9m5XxPw1lm0uUkE/tJyi+Xroem6f31k3DMOzLPCi/QElghKQp9JCOdxHXPJII6OxoEPKiE5QzjVuXf+e9uXCs/nZbzIyxmnhHZfEmToLhl72Eo/d6eNeuwE/gtHFzPjpbrBzcvPKj4WXB5Hulj9TdSRnv6w1K2i9BP0ffvlxUMuO9buX3MqffGt35ZXQvXMDErbXkU5fR7kJTs93RZqRFwy8O6n6ekr/ZfdynuEOHpaFtP7lwQKegC1DXFeosP3+kGOGZkXX0XFkhaZ9DFuN93U0eDYEjM3ntxNX2ard/jom8ZSZwwZ/pekxjCgxnSH+RJvl+vaEXfv3xNLehy8SLkZl41abfW2LPHsGqeN0IumGfdLxwf8b7dxwH9J3l6yDTHKW2pbX7rZsbu/3X0c3G+3SDmlxRqttrr/WhKXa+vXOO7J3P3KX3ruYdfQxGf9JtpNdxgcXWrbGbrRFr/v/frtJs0WKYc1WUHUe5D+fAkK+4xXEDfu3xj7UNkQGIOQfZbIoEZ5Fzcvtc0FavBl+bZtk7myzEXeoWpDrBtAXxriTdqbNzfdfByIDd9OdsV8lmAcDY6231pqm0XNxZWBpr/KjmB+X+SdaH2ttrbQpSFeq6+35dDaQ2GPqDtzOfnef0nSvYkXS6F/s80kpH3ZdqMjmNK2k5+Vu0vS1Wpr6rg0xNd0db+8v+IfO3/g5b2Y6C76S0K3BvAF8AXwBfAF8AXwBfAF8AXwBfAF8AXwBfAF8AXwBfAF8AXwBfAF8AXwBfAF8AXwBfAF8AXwBfAF8AXwBfAF8AXwBfAF8AXwBfAF8AXwBfAF8AXwBfAF8AXwBfAF8AXwBfAF8AXwBfAF8AXwBfD9/4zvEOeSohc/jxzpcIIucfJ6Nzb9HhJBH937bOlzun5asuyagmr+Y/yycjszlz5o+3+S+UP/9sV/91+UDoqtWOz7/xKO8NKqk4u1+peeIB9BbU6ZV4y69npJugQPy4r60wTg4uaWnJZolGYcx1Jf2YBeNJYvuCZNjc8iqdlDZS8MpVMjNprZ8ht+PDy2Z3auPlpsQUoau3HhAj1NLWW7Rs8+WVdt72dtETXIa+FZ+/lididwrVw/k54RHI2VnlmX27PyfO7acUw+p1rIDZsPRUac2RPfLYd4+gwQbDY4FmNEzflGhJFhltpHNlzZPJ+Dm7l3HFvZLBr1kTd325Eo00XCeSWbNpQmyedRVLOiJFrreAMrzZt9G7J27h0Inzz6VjMBh2DYtdE9pdWN4mRWV+fc/LycRhOmMnpQxf98yiYOEkhpfLv8vbzR5qJXcJ+C1Lwn9dwcZE5Zb7EmzfNA9tqFZ7CpGWH3m1ngr9iXyzkoqqRQfCwaw0bFNCIrCOyzr1clHDTsCj8uRtFeg5ylv2mwYgwvsikEOXDCa+oppjr43eP5tifHsGnD+jZNKvGdAWShxOZb4dvgmkrY/PMTuGmRRtgU5GdFLmf6zJSAJncajkvGPaTNqDYnQuL3JeeWvVFqOF1oc3P5ZAEp4SO1Tx7G2xtK/bXtaLGiRrbjSlyzDdjQHqKBDzhdMNbilyExCbRVzbw+AWl4d+byk9u54SY5ceKkbrfm0k8f05tl2VEj0pjk7GZK1M1gYrmmeiWxPrHZDtqX+WZ6vzrktIeA2iSKBd39xi17JLgiyWy7UPzNzSzmo2PloW94FabrwZa6qAiS1w2zSaOzTLNuOU2j9tw7PsvFHvBVW0i9b5hJ9spLqaPvFP66Ep+etBDkgkNBEHKZussjPttywZ205eNtx6qnXLBKn+6IUtqQy1BUdyraihVlDy2ata8bCXxSn1Gj90JmS2z9+ZSBZN7ajRFbxnQPXFNBQxhqjKJgqNrMi2s32X1rD8Enl0Mb2yzcgx7J1edF4MRxdjkp2BcuP335JUcdrrpbJ0yVJwg67pBNq/m4AuQOrEjtfcCNle2ib3xhlx9GUu20IvK9T7cg7Top5VxjMxoyPhHyhq8nuK6LtOLW65KDrjXIR8+Byr/rDtkcDvZiu4uvI9gTB+jc1eHM9Ga7m/GYtyh1aPoA/BS3LIDW2a9ybsWPJreSDP/gYCl5KqfWYnuIGD4whZxbmHgS476xWzkSKnOSrQ92kEuV70povoXbPT2/irNf5yi2hYr6w12XB7aT7dfZ92IcI/Rx7DMj1fTZNbrI4rW6SDVpzx3zJpKhiKM+r1DPV3oOZbsu+LMgg6E4fg7d9hVR0URig9ifUOPBtV3ZjIlEXYm1XkyhRSuiOOYKs5/ZLDCBxnRcUCSAilB3hM59DnIoi+bA25DcbIhMKRD+KuB76ud4E6UIGGS0ab7Em3j1RoHKhTVEuBrVPjckpzamKPgEV7yCGb0LMtsO8vXYCZeBz0eDuGTVu+kRXNAGB8Yv2ineBNF3oM6+P9zbLpdaYa6TwBKU1r3djYpXRx0KzZxtdkDjG+Z3gKZLmD3mnca9tgSS+37ZSxK+fGOALpLyy1l1Epvk7M6nKgo6QJ2oAruZLPVjZsCvdhGsiEc66zfTVxQwXRWhON/BHud9QY4RuB70cEQPPObUsncwauf0cRyLS7hqRIzWKNmueLUwmieFaSTFmrn7WxtvKwKsIbJBQkuHKh6BhkTg8A6/WsUx7miVDkEMvxI34F5IPmHTerqeYblX45QWcbxCPC/hS8feiPYICcZRXqh0882qYhJs4vAkwcTVdr7EsM+DhTI6g72x2z07/EpLQmjVsWx8NPV574rikVQmJ8sxhPDDJ6+Z1VXkgHIhdYPKpTN/rk8dhYy2V2jH8/6Jpf/WEkGZ8m2q1PDqLypeF8/PiFLr61I+ZqXGCHJSPlWTAuSno2+aOo5CoskpTVynhbRRzaS7027dN+JM5nh4xnrJWcIbfL6UO1+FwMYF7JdMK1LYk320N3HpCZatPRceDTwSvsHnpFBJwh4rawwGpW5xkHrbQ5K4DKXPOE+oeitXs/ioufFpfkIlnjRQhSext6t8NH0wJ5HYXeVk0AXWFxjfZ5KEGa+9rGOsVdbEg+kVNeif3tT5FkbOKwbFOHnR1vsfvtznrUuRssLFac8nwTvGxXqCjpBp8ETTQromOPlhxL4r/UeQDb27rfA2X1cUhcvVD0cVnMm+uJ9bepJxQ/YFDI7fN5QNkrauYxuQ4QM8hvMnVlyhEjx/TuHxE9u8wIwqPIHtHVFV1YTiO6feYvy2kqpYaSfKRAxt5uuKjQOrSpCK09YfbcpGWoR7KsNap8r0RkoMW7CgooGSC+guX4XFwJ7EuUj6B5ygm3/DkU6vWj+rzWTJQU1WvwtXeMNyz5lfPkCP8EkKXm8Fd86CNs0VRPYOSO+UzO8INhQihSeudLm0x6o8yO6Fifkj9Uex+BGJ3KBrbyPEp4wqNrr9DRRhOJaQRgC78XEIvC+HuKF4kqnN35KfvmVsQmJP1LRaD3c+OuX9ydpjEvUtaiSjxTpE2I4O3utORvtql5Q8vS1sMMIefll3efzvu99HwpIMOmofhfTSWvVi1CoH7bxLqhrv1hOEvAn/+blRvnT0ztA/zodm5/hhj9ArYd9mj4RMcVEsdqleDMeNVast+6yzBCGnqsUr0cE1liCK9GnittmsB4kRGj9Pd/IWaJ0b+H3iAW1Cvpfx9Ag7ZE/l3QCbb9yCnCjGRLNbndT2SeGN3JeRcPude9+ESK1Urgd1PANDbJTWcDCEP3vjboS8Krv9LSRM4+O5H40xS7w8ruTyMz9O4yK3Q1ls4gYbO+LBZS8gGkVvPgKvGkjamGcjRaA4tYYDUu9YlMv5bdCeISf02XibKp673VW9B8Xt1ZBLVITMHDp8MyNAr082OmF0RYoYMTlzQCeM2hxtQPK4F5sS5I/1VWOuVPIZiajEZa+VYjdvdMOgoERPMEsVqriNF5vVbfEEMTMAJi/Us4POa1yfhXwXsRpr+ZOe2mms9QnsR/XTrT61ivFgWoui05U6VZ2ztTgtUVKbg50QeVx8YHj2RD9Sf7QSmt274cQWPcFcMnhs/Z/1tBVsWFsnecSK38uE8rAqSzvigFjQgs2cWBE+8OMZdOZZbDc/n3fjNayRFyslzjl6BjG4rCbRtGo9HJYVENEY7AhvpHGDAhtb1aLHA3ZPyQOeguk6J0+fIMetdkTNLAOyq1jZV7bLbNOqcWoOvBgrE3mgBpUFMBBFiBkWn4Ky9TnJNweTHjFkozdeR1uPm3L4X3a6XYHz9C+UcZRR3nkLajYihq+si7q2rGsvwpEcBxIkx/Nw6zguiECyOq4ne+XxAXahuQ+/gaCLbNZrFppytPAOmdZmP3cOQWhSCUeroHlZnKm1jlu1qc8OouL0WhsTmC9D2VW97jJ66/wkZH3+O6W5KHU4gvrLxMS3HL6leuLMZOdkb0ydbOXJFA+RLHNsVuVu95CsGpuWNljZMRYK32frkwW34T1Gt8m5DKx4k2dPhFVFqsr3n4OrC2H8umoIBnKVI9F0vZyQyAsf1lN6mWznAa17y55lO4bCj7LGnsBAcGzhFBaxTkRYQTx9En0WHSk6jvsqg4wzxxYqU3/iJ7JP2yieHdwFUTw/sUtbkoix3LdOsws1YNL2xzlqxl2LugDriLxisjgjheMjWnVbCnYduoVRYO6iBwUTOGvJstq5SKKqyK0SGhPV1yUQJDJuL2QySoYrL00y3NrSW7TXznSDUao09bdqstqXZEbstNT0sd+aNXTSdor3XiFNicvmREz+ue60bqocCz9zzibH4wf0ZYayoCWNJw9nVERZvuEP8JVNhfzY9pHZIssGhty/onrBmGVdz8dPt6WcmGzmrv6nCzdaPR6cZDNicjCPrZgm0CiK9+to2yKGQpqsrqSfdwe9LfNqqlxJlELdnowky5unehKlvNpR6ON8stqMrEqZ0C7DTSLP4wwjAT96okswlgheqLvrln9BA0nejvbHNc13/eHCZaioIIe2mVeH39Vl8y9VQYfkex6RXDskUzn4uXjYtLNXEKymzTlU00Dx3WmDn+2w+Uq7xjLQmy/IyODWuZe9mPpsGKiTmnS3Yk2LOkaXENXuNep0Bu0VUYTd8yHZo2ihE+uhS3oheNbDulEvvE/faM+cV586tZyk4iJ7jyNfl8C2QO2DXIqT31+XV0aJPCdRmFzJJZu5u3/2q5ieL4jeu1lHfjRzZQbEMMSpFog9Pq1ZLptf3Rk4FAGX7eNPc1d9zXhVu5APp5cX4ZRjQV8jY7ZN9Q8Hxd8bcpH1BcAYCQuJQdb+1rYOlJR5VtkuCyvaGCPv4CvW7c1+CHuhndQfjCnzSiF8knEMQotWymLQ9mopaUym7U/ekIMcCje11vfXaWdJv2FDW2ZzG+i1bV2jWnBAT8DXj6nyi1K2k6mdEyvfh4kYE7gWL/mm57UXFrrcjNfGfdaUo5CkaOZk740Ippoyo06e+n1dGak0hnGEzjUiSoUH0G3Pex1wU78kfRej1sjGaqVbIFLhEcovE+eWH9eVTOuSe/i0mUvv76j12IkQlpdba0+swzUrV0bWwoQyb8oZ7T5K8wlBqsDguPgRFoksQPVNuBWmZU5gK3UiTu6OC3LFafsi7mSJp4z9a9rMPZvBNI2Kt84RcR4kWFiQGWjeqe1ueOXrYp/W7paZh7ukkshomIyetFMOQ0MiizAJH0I8FnpresryHrWaSEiOLKZ09yPdwP7sw7juuNaqADyPTx1Bz1h3hZ9zZj2Y1nbMkvyF1RT1rFLIGu2CtsxRDF0ZYllOdOFr/PWtD1u6YbJVWndAlbLj+SXmzvTdhvoEe7iNx9mq5ysa7+BZVgP1m9VOrJzVxMZrE0R9eX8c6dwZBwGBOlN66WsJB17c1uob2egzSrwkaim6+bk/1abLXHJj6lcjJTfrd33DPTkfammfYzvGTvX2gLJMos8YQLsz3GQejOr4PnlwRq0MxnqYIeVNBsTQZPWkwcKgUMJKQpEVa76m2drufw/eqlgePybV3KGcP3vg47zaZkR2Pz2la10TX0j99GRVvnLzJ6nKifBnStuJR4hat7ot7r0PWa5xlM+dnJ3JQGNwyYs3BYYTXBd2OIJO/qedgvuMtutT6ljLRTKiZfIMCa8+Sl/jbL50L6LH2Y8z/cfCYkeO35dZXJbMeOa0pM9nDO4+zTyoDbpm2bHjBku2K+j00OXbw33652iQIKd62xxM/nsVrGDRb5nm5cdC8SJt4fHnRkhQmEsl04RZizq7xJYwk4XDzYa0qxFIqwbeFUFTN9yNjS3420FldzP+55C0eVBdauX78qEvjuhoX4f3++6r/g568d9QSwMEFAACAAgA2btaScv8gyRKAAAAagAAABsAAAB1bml2ZXJzYWwvdW5pdmVyc2FsLnBuZy54bWyzsa/IzVEoSy0qzszPs1Uy1DNQsrfj5bIpKEoty0wtV6gAigEFIUBJoRLINUJwyzNTSjJslSwszRBiGamZ6Rkltkpm5giF+kAjAVBLAQIAABQAAgAIANm7WkkVDq0oZAQAAAcRAAAdAAAAAAAAAAEAAAAAAAAAAAB1bml2ZXJzYWwvY29tbW9uX21lc3NhZ2VzLmxuZ1BLAQIAABQAAgAIANm7WkkIfgsjKQMAAIYMAAAnAAAAAAAAAAEAAAAAAJ8EAAB1bml2ZXJzYWwvZmxhc2hfcHVibGlzaGluZ19zZXR0aW5ncy54bWxQSwECAAAUAAIACADZu1pJVu8zlLoCAABUCgAAIQAAAAAAAAABAAAAAAANCAAAdW5pdmVyc2FsL2ZsYXNoX3NraW5fc2V0dGluZ3MueG1sUEsBAgAAFAACAAgA2btaSSqWD2f+AgAAlwsAACYAAAAAAAAAAQAAAAAABgsAAHVuaXZlcnNhbC9odG1sX3B1Ymxpc2hpbmdfc2V0dGluZ3MueG1sUEsBAgAAFAACAAgA2btaSVgHT52aAQAAHgYAAB8AAAAAAAAAAQAAAAAASA4AAHVuaXZlcnNhbC9odG1sX3NraW5fc2V0dGluZ3MuanNQSwECAAAUAAIACADZu1pJPTwv0cEAAADlAQAAGgAAAAAAAAABAAAAAAAfEAAAdW5pdmVyc2FsL2kxOG5fcHJlc2V0cy54bWxQSwECAAAUAAIACADZu1pJsO1dV24AAAB2AAAAHAAAAAAAAAABAAAAAAAYEQAAdW5pdmVyc2FsL2xvY2FsX3NldHRpbmdzLnhtbFBLAQIAABQAAgAIAESUV0cjtE77+wIAALAIAAAUAAAAAAAAAAEAAAAAAMARAAB1bml2ZXJzYWwvcGxheWVyLnhtbFBLAQIAABQAAgAIANm7Wkl7CK8tKgkAAHFbAAApAAAAAAAAAAEAAAAAAO0UAAB1bml2ZXJzYWwvc2tpbl9jdXN0b21pemF0aW9uX3NldHRpbmdzLnhtbFBLAQIAABQAAgAIANm7WkkZWbNboBMAAChOAAAXAAAAAAAAAAAAAAAAAF4eAAB1bml2ZXJzYWwvdW5pdmVyc2FsLnBuZ1BLAQIAABQAAgAIANm7WknL/IMkSgAAAGoAAAAbAAAAAAAAAAEAAAAAADMyAAB1bml2ZXJzYWwvdW5pdmVyc2FsLnBuZy54bWxQSwUGAAAAAAsACwBJAwAAtjIAAAAA"/>
  <p:tag name="ISPRING_PRESENTATION_TITLE" val="十八届六中全会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KSO_WPP_MARK_KEY" val="ca42088b-6d3d-4b45-a789-be79b65b6402"/>
  <p:tag name="COMMONDATA" val="eyJoZGlkIjoiMGU1ZGJjM2RmOWQ2ZmUyYjUyYjYwZTQ4ZmI3MzNjYjUifQ=="/>
</p:tagLst>
</file>

<file path=ppt/theme/theme1.xml><?xml version="1.0" encoding="utf-8"?>
<a:theme xmlns:a="http://schemas.openxmlformats.org/drawingml/2006/main" name="Profile">
  <a:themeElements>
    <a:clrScheme name="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C"/>
      </a:accent5>
      <a:accent6>
        <a:srgbClr val="B70000"/>
      </a:accent6>
      <a:hlink>
        <a:srgbClr val="336699"/>
      </a:hlink>
      <a:folHlink>
        <a:srgbClr val="003366"/>
      </a:folHlink>
    </a:clrScheme>
    <a:fontScheme name="">
      <a:majorFont>
        <a:latin typeface="Verdana"/>
        <a:ea typeface="宋体"/>
        <a:cs typeface=""/>
      </a:majorFont>
      <a:minorFont>
        <a:latin typeface="Verdan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2160</Words>
  <Application>WPS 演示</Application>
  <PresentationFormat>自定义</PresentationFormat>
  <Paragraphs>197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5" baseType="lpstr">
      <vt:lpstr>Arial</vt:lpstr>
      <vt:lpstr>宋体</vt:lpstr>
      <vt:lpstr>Wingdings</vt:lpstr>
      <vt:lpstr>Times New Roman</vt:lpstr>
      <vt:lpstr>Verdana</vt:lpstr>
      <vt:lpstr>微软雅黑</vt:lpstr>
      <vt:lpstr>华文中宋</vt:lpstr>
      <vt:lpstr>Verdana</vt:lpstr>
      <vt:lpstr>方正粗黑宋简体</vt:lpstr>
      <vt:lpstr>Impact</vt:lpstr>
      <vt:lpstr>等线</vt:lpstr>
      <vt:lpstr>隶书</vt:lpstr>
      <vt:lpstr>黑体</vt:lpstr>
      <vt:lpstr>华文楷体</vt:lpstr>
      <vt:lpstr>Arial Unicode MS</vt:lpstr>
      <vt:lpstr>楷体</vt:lpstr>
      <vt:lpstr>等线 Light</vt:lpstr>
      <vt:lpstr>微软雅黑 Light</vt:lpstr>
      <vt:lpstr>方正仿宋_GBK</vt:lpstr>
      <vt:lpstr>Arial</vt:lpstr>
      <vt:lpstr>Profile</vt:lpstr>
      <vt:lpstr>高校思想政治理论课                            《思想道德与法治》2021版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十八届六中全会</dc:title>
  <dc:creator/>
  <cp:lastModifiedBy>WPS_1609310667</cp:lastModifiedBy>
  <cp:revision>20</cp:revision>
  <dcterms:created xsi:type="dcterms:W3CDTF">2016-12-10T09:57:00Z</dcterms:created>
  <dcterms:modified xsi:type="dcterms:W3CDTF">2022-11-14T13:42:14Z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A9ABFA9839FC45BE9027EB9DFAF8C7BA</vt:lpwstr>
  </property>
  <property fmtid="{D5CDD505-2E9C-101B-9397-08002B2CF9AE}" pid="3" name="KSOProductBuildVer">
    <vt:lpwstr>2052-11.1.0.12763</vt:lpwstr>
  </property>
</Properties>
</file>