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60" r:id="rId6"/>
    <p:sldId id="261" r:id="rId7"/>
    <p:sldId id="262" r:id="rId8"/>
    <p:sldId id="263" r:id="rId9"/>
    <p:sldId id="269" r:id="rId10"/>
    <p:sldId id="266" r:id="rId11"/>
    <p:sldId id="264" r:id="rId12"/>
    <p:sldId id="271" r:id="rId13"/>
    <p:sldId id="259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  <p:cmAuthor id="2" name="15279687331" initials="1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35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40963" name="灯片编号占位符 3"/>
          <p:cNvSpPr>
            <a:spLocks noGrp="1"/>
          </p:cNvSpPr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592888"/>
            <a:ext cx="12192000" cy="265113"/>
          </a:xfrm>
          <a:prstGeom prst="rect">
            <a:avLst/>
          </a:prstGeom>
          <a:solidFill>
            <a:srgbClr val="32B9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3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5" name="图片 15"/>
          <p:cNvPicPr>
            <a:picLocks noChangeAspect="1"/>
          </p:cNvPicPr>
          <p:nvPr userDrawn="1"/>
        </p:nvPicPr>
        <p:blipFill>
          <a:blip r:embed="rId3"/>
          <a:srcRect l="-157" t="6145" r="85" b="10249"/>
          <a:stretch>
            <a:fillRect/>
          </a:stretch>
        </p:blipFill>
        <p:spPr>
          <a:xfrm>
            <a:off x="-6349" y="0"/>
            <a:ext cx="12198349" cy="4543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6" name="组合 7"/>
          <p:cNvGrpSpPr/>
          <p:nvPr userDrawn="1"/>
        </p:nvGrpSpPr>
        <p:grpSpPr>
          <a:xfrm>
            <a:off x="3886200" y="5651500"/>
            <a:ext cx="4648200" cy="46038"/>
            <a:chOff x="3886200" y="5631919"/>
            <a:chExt cx="4648200" cy="45719"/>
          </a:xfrm>
        </p:grpSpPr>
        <p:sp>
          <p:nvSpPr>
            <p:cNvPr id="10" name="矩形 9"/>
            <p:cNvSpPr/>
            <p:nvPr/>
          </p:nvSpPr>
          <p:spPr>
            <a:xfrm>
              <a:off x="3886200" y="5631919"/>
              <a:ext cx="77470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660900" y="5631919"/>
              <a:ext cx="77470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435600" y="5631919"/>
              <a:ext cx="77470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10300" y="5631919"/>
              <a:ext cx="774700" cy="457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985000" y="5631919"/>
              <a:ext cx="77470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759700" y="5631919"/>
              <a:ext cx="77470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98157"/>
            <a:ext cx="9144000" cy="2387600"/>
          </a:xfrm>
          <a:ln>
            <a:solidFill>
              <a:schemeClr val="bg1"/>
            </a:solidFill>
          </a:ln>
        </p:spPr>
        <p:txBody>
          <a:bodyPr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65339"/>
            <a:ext cx="9144000" cy="5572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en-US" strike="noStrike" noProof="1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277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277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dirty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27775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22531" name="图片 15"/>
          <p:cNvPicPr>
            <a:picLocks noChangeAspect="1"/>
          </p:cNvPicPr>
          <p:nvPr userDrawn="1"/>
        </p:nvPicPr>
        <p:blipFill>
          <a:blip r:embed="rId3"/>
          <a:srcRect l="-157" t="6145" r="85" b="10249"/>
          <a:stretch>
            <a:fillRect/>
          </a:stretch>
        </p:blipFill>
        <p:spPr>
          <a:xfrm>
            <a:off x="-6349" y="0"/>
            <a:ext cx="12198349" cy="45434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32" name="组合 7"/>
          <p:cNvGrpSpPr/>
          <p:nvPr userDrawn="1"/>
        </p:nvGrpSpPr>
        <p:grpSpPr>
          <a:xfrm>
            <a:off x="3886200" y="5651500"/>
            <a:ext cx="4648200" cy="46038"/>
            <a:chOff x="3886200" y="5631919"/>
            <a:chExt cx="4648200" cy="45719"/>
          </a:xfrm>
        </p:grpSpPr>
        <p:sp>
          <p:nvSpPr>
            <p:cNvPr id="4" name="矩形 3"/>
            <p:cNvSpPr/>
            <p:nvPr/>
          </p:nvSpPr>
          <p:spPr>
            <a:xfrm>
              <a:off x="3886200" y="5631919"/>
              <a:ext cx="77470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660900" y="5631919"/>
              <a:ext cx="77470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435600" y="5631919"/>
              <a:ext cx="774700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210300" y="5631919"/>
              <a:ext cx="774700" cy="457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985000" y="5631919"/>
              <a:ext cx="774700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59700" y="5631919"/>
              <a:ext cx="77470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3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6"/>
          <p:cNvGrpSpPr/>
          <p:nvPr userDrawn="1"/>
        </p:nvGrpSpPr>
        <p:grpSpPr>
          <a:xfrm>
            <a:off x="0" y="0"/>
            <a:ext cx="12192000" cy="1190625"/>
            <a:chOff x="0" y="0"/>
            <a:chExt cx="12192000" cy="1189922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1188336"/>
            </a:xfrm>
            <a:prstGeom prst="rect">
              <a:avLst/>
            </a:prstGeom>
            <a:solidFill>
              <a:srgbClr val="32B9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1587"/>
              <a:ext cx="12192000" cy="1188335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58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0" y="1189038"/>
            <a:ext cx="12192000" cy="0"/>
          </a:xfrm>
          <a:prstGeom prst="line">
            <a:avLst/>
          </a:prstGeom>
          <a:ln w="539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6851" y="1714500"/>
            <a:ext cx="9886951" cy="426652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3554" name="组合 6"/>
          <p:cNvGrpSpPr/>
          <p:nvPr userDrawn="1"/>
        </p:nvGrpSpPr>
        <p:grpSpPr>
          <a:xfrm>
            <a:off x="0" y="0"/>
            <a:ext cx="12192000" cy="1190625"/>
            <a:chOff x="0" y="0"/>
            <a:chExt cx="12192000" cy="1189922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12192000" cy="1188336"/>
            </a:xfrm>
            <a:prstGeom prst="rect">
              <a:avLst/>
            </a:prstGeom>
            <a:solidFill>
              <a:srgbClr val="32B9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1587"/>
              <a:ext cx="12192000" cy="1188335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58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9"/>
          <p:cNvGrpSpPr/>
          <p:nvPr userDrawn="1"/>
        </p:nvGrpSpPr>
        <p:grpSpPr>
          <a:xfrm>
            <a:off x="0" y="0"/>
            <a:ext cx="12192000" cy="1190625"/>
            <a:chOff x="0" y="0"/>
            <a:chExt cx="12192000" cy="1189922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1188336"/>
            </a:xfrm>
            <a:prstGeom prst="rect">
              <a:avLst/>
            </a:prstGeom>
            <a:solidFill>
              <a:srgbClr val="32B9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1587"/>
              <a:ext cx="12192000" cy="1188335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58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0" y="1189038"/>
            <a:ext cx="12192000" cy="0"/>
          </a:xfrm>
          <a:prstGeom prst="line">
            <a:avLst/>
          </a:prstGeom>
          <a:ln w="539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8400"/>
            <a:ext cx="10515600" cy="7992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47725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271637"/>
            <a:ext cx="5157787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47725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71637"/>
            <a:ext cx="51831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4578" name="组合 9"/>
          <p:cNvGrpSpPr/>
          <p:nvPr userDrawn="1"/>
        </p:nvGrpSpPr>
        <p:grpSpPr>
          <a:xfrm>
            <a:off x="0" y="0"/>
            <a:ext cx="12192000" cy="1190625"/>
            <a:chOff x="0" y="0"/>
            <a:chExt cx="12192000" cy="1189922"/>
          </a:xfrm>
        </p:grpSpPr>
        <p:sp>
          <p:nvSpPr>
            <p:cNvPr id="7" name="矩形 6"/>
            <p:cNvSpPr/>
            <p:nvPr/>
          </p:nvSpPr>
          <p:spPr>
            <a:xfrm>
              <a:off x="0" y="0"/>
              <a:ext cx="12192000" cy="1188336"/>
            </a:xfrm>
            <a:prstGeom prst="rect">
              <a:avLst/>
            </a:prstGeom>
            <a:solidFill>
              <a:srgbClr val="32B9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1587"/>
              <a:ext cx="12192000" cy="1188335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58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125" y="2152651"/>
            <a:ext cx="9429751" cy="1616528"/>
          </a:xfrm>
        </p:spPr>
        <p:txBody>
          <a:bodyPr>
            <a:normAutofit/>
          </a:bodyPr>
          <a:lstStyle>
            <a:lvl1pPr algn="ctr">
              <a:defRPr sz="3300">
                <a:solidFill>
                  <a:srgbClr val="32B9CE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b"/>
          <a:lstStyle>
            <a:lvl1pPr>
              <a:defRPr sz="2400">
                <a:solidFill>
                  <a:srgbClr val="32B9CE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1" fontAlgn="base" latinLnBrk="0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32B9CE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32B9CE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3"/>
          </p:nvPr>
        </p:nvSpPr>
        <p:spPr>
          <a:xfrm>
            <a:off x="839559" y="255122"/>
            <a:ext cx="10512884" cy="58177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  <a:lvl2pPr marL="295275" indent="0">
              <a:buFontTx/>
              <a:buNone/>
              <a:defRPr sz="1500">
                <a:solidFill>
                  <a:schemeClr val="tx1"/>
                </a:solidFill>
              </a:defRPr>
            </a:lvl2pPr>
            <a:lvl3pPr marL="495935" indent="0">
              <a:buFontTx/>
              <a:buNone/>
              <a:defRPr sz="135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638810" indent="0">
              <a:buFontTx/>
              <a:buNone/>
              <a:defRPr sz="135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791210" indent="0">
              <a:buFontTx/>
              <a:buNone/>
              <a:defRPr sz="135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6349" y="2190750"/>
            <a:ext cx="1219200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96488" tIns="25757" bIns="0" anchor="ctr"/>
          <a:lstStyle/>
          <a:p>
            <a:pPr marL="0" marR="0" lvl="0" indent="0" algn="l" defTabSz="67056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765" b="1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>
                <a:outerShdw dist="38100" dir="5400000" algn="t" rotWithShape="0">
                  <a:srgbClr val="FFFFFF">
                    <a:alpha val="44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190751"/>
            <a:ext cx="7308851" cy="1447799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8600" y="3730625"/>
            <a:ext cx="7308851" cy="63182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30722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247650"/>
            <a:ext cx="10515600" cy="7969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/>
            <p:custDataLst>
              <p:tags r:id="rId12"/>
            </p:custDataLst>
          </p:nvPr>
        </p:nvSpPr>
        <p:spPr>
          <a:xfrm>
            <a:off x="838200" y="1358900"/>
            <a:ext cx="10515600" cy="4622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en-US" altLang="en-US" dirty="0"/>
              <a:t>单击此处编辑母版文本样式</a:t>
            </a:r>
            <a:endParaRPr lang="en-US" altLang="en-US" dirty="0"/>
          </a:p>
          <a:p>
            <a:pPr lvl="1"/>
            <a:r>
              <a:rPr lang="en-US" altLang="en-US" dirty="0"/>
              <a:t>第二级</a:t>
            </a:r>
            <a:endParaRPr lang="en-US" altLang="en-US" dirty="0"/>
          </a:p>
          <a:p>
            <a:pPr lvl="2"/>
            <a:r>
              <a:rPr lang="en-US" altLang="en-US" dirty="0"/>
              <a:t>第三级</a:t>
            </a:r>
            <a:endParaRPr lang="en-US" altLang="en-US" dirty="0"/>
          </a:p>
          <a:p>
            <a:pPr lvl="3"/>
            <a:r>
              <a:rPr lang="en-US" altLang="en-US" dirty="0"/>
              <a:t>第四级</a:t>
            </a:r>
            <a:endParaRPr lang="en-US" altLang="en-US" dirty="0"/>
          </a:p>
          <a:p>
            <a:pPr lvl="4"/>
            <a:r>
              <a:rPr lang="en-US" altLang="en-US" dirty="0"/>
              <a:t>第五级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422FCB3-B086-43E4-B4F3-F820CDDB0C46}" type="datetimeFigureOut">
              <a:rPr kumimoji="0" lang="zh-CN" altLang="en-US" sz="9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9D9D9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63525" indent="-263525" algn="l" defTabSz="685800" rtl="0" fontAlgn="base">
        <a:lnSpc>
          <a:spcPct val="90000"/>
        </a:lnSpc>
        <a:spcBef>
          <a:spcPts val="750"/>
        </a:spcBef>
        <a:spcAft>
          <a:spcPct val="0"/>
        </a:spcAft>
        <a:buClr>
          <a:srgbClr val="32B9CE"/>
        </a:buClr>
        <a:buSzPct val="60000"/>
        <a:buFont typeface="Wingdings" panose="05000000000000000000" pitchFamily="2" charset="2"/>
        <a:buChar char="u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7" name="标题 2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ln>
            <a:miter/>
          </a:ln>
        </p:spPr>
        <p:txBody>
          <a:bodyPr wrap="square" lIns="68580" tIns="34290" rIns="68580" bIns="34290" anchor="ctr" anchorCtr="0"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950" b="1" i="0" u="none" strike="noStrike" kern="1200" cap="none" spc="0" normalizeH="0" baseline="0" noProof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马克思主义基本原理</a:t>
            </a:r>
            <a:br>
              <a:rPr lang="zh-CN" altLang="en-US" sz="2700" b="1" kern="1200" dirty="0">
                <a:solidFill>
                  <a:srgbClr val="030405"/>
                </a:solidFill>
                <a:latin typeface="+mj-lt"/>
                <a:ea typeface="+mj-ea"/>
                <a:cs typeface="+mj-cs"/>
              </a:rPr>
            </a:br>
            <a:endParaRPr kumimoji="0" lang="zh-CN" altLang="en-US" sz="2700" b="1" i="0" u="none" strike="noStrike" kern="1200" cap="none" spc="0" normalizeH="0" baseline="0" noProof="1" dirty="0">
              <a:solidFill>
                <a:srgbClr val="03040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890" name="副标题 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83840" y="4598944"/>
            <a:ext cx="6858000" cy="557213"/>
          </a:xfrm>
        </p:spPr>
        <p:txBody>
          <a:bodyPr wrap="square" lIns="68580" tIns="34290" rIns="68580" bIns="34290" anchor="t" anchorCtr="0"/>
          <a:p>
            <a:pPr defTabSz="914400">
              <a:buClr>
                <a:srgbClr val="32B9CE"/>
              </a:buClr>
              <a:buSzPct val="60000"/>
            </a:pPr>
            <a:r>
              <a:rPr lang="zh-CN" altLang="en-US" sz="2400" kern="1200" dirty="0">
                <a:latin typeface="+mn-lt"/>
                <a:ea typeface="+mn-ea"/>
                <a:cs typeface="+mn-cs"/>
              </a:rPr>
              <a:t>江西科技师范大学马克思主义学院</a:t>
            </a:r>
            <a:endParaRPr lang="zh-CN" altLang="en-US" sz="2400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37891" name="文本框 1"/>
          <p:cNvSpPr txBox="1"/>
          <p:nvPr/>
        </p:nvSpPr>
        <p:spPr>
          <a:xfrm>
            <a:off x="4439762" y="5156200"/>
            <a:ext cx="2996565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000066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马克思主义学院   罗亮梅</a:t>
            </a:r>
            <a:endParaRPr lang="zh-CN" altLang="en-US" sz="2000" b="1" dirty="0">
              <a:solidFill>
                <a:srgbClr val="000066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文本框 2"/>
          <p:cNvSpPr txBox="1"/>
          <p:nvPr/>
        </p:nvSpPr>
        <p:spPr>
          <a:xfrm>
            <a:off x="4943634" y="6021388"/>
            <a:ext cx="216662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18079158981</a:t>
            </a:r>
            <a:endParaRPr lang="en-US" altLang="zh-CN" sz="2000" b="1" dirty="0">
              <a:solidFill>
                <a:srgbClr val="FF000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67335" y="1811655"/>
            <a:ext cx="11814810" cy="4030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总结：</a:t>
            </a:r>
            <a:endParaRPr lang="zh-CN" altLang="en-US" sz="3200">
              <a:solidFill>
                <a:srgbClr val="FF0000"/>
              </a:solidFill>
            </a:endParaRPr>
          </a:p>
          <a:p>
            <a:r>
              <a:rPr lang="en-US" altLang="zh-CN" sz="3200"/>
              <a:t>       </a:t>
            </a:r>
            <a:r>
              <a:rPr lang="zh-CN" altLang="en-US" sz="3200"/>
              <a:t>古代朴素唯物主义错把物质等同于具体的物质形态</a:t>
            </a:r>
            <a:r>
              <a:rPr lang="en-US" altLang="zh-CN" sz="3200"/>
              <a:t>;</a:t>
            </a:r>
            <a:endParaRPr lang="en-US" altLang="zh-CN" sz="3200"/>
          </a:p>
          <a:p>
            <a:r>
              <a:rPr lang="en-US" altLang="zh-CN" sz="3200"/>
              <a:t>       </a:t>
            </a:r>
            <a:r>
              <a:rPr lang="zh-CN" altLang="en-US" sz="3200"/>
              <a:t>近代形而上学唯物主义错把物质等于同原子</a:t>
            </a:r>
            <a:r>
              <a:rPr lang="en-US" altLang="zh-CN" sz="3200"/>
              <a:t>;</a:t>
            </a:r>
            <a:endParaRPr lang="en-US" altLang="zh-CN" sz="3200"/>
          </a:p>
          <a:p>
            <a:r>
              <a:rPr lang="en-US" altLang="zh-CN" sz="3200">
                <a:solidFill>
                  <a:srgbClr val="FF0000"/>
                </a:solidFill>
              </a:rPr>
              <a:t>      </a:t>
            </a:r>
            <a:r>
              <a:rPr lang="zh-CN" altLang="en-US" sz="3200">
                <a:solidFill>
                  <a:srgbClr val="FF0000"/>
                </a:solidFill>
              </a:rPr>
              <a:t>以上都将物质概念局限在自然领域，所以都不能正确理解世界的本质，都最终陷入唯心主义深渊。</a:t>
            </a:r>
            <a:endParaRPr lang="zh-CN" altLang="en-US" sz="3200"/>
          </a:p>
          <a:p>
            <a:r>
              <a:rPr lang="en-US" altLang="zh-CN" sz="3200"/>
              <a:t>       </a:t>
            </a:r>
            <a:r>
              <a:rPr lang="zh-CN" altLang="en-US" sz="3200"/>
              <a:t>辩证唯物主义指出了物质不是具体物质形态，物质是一个哲学范畴，属于这个范畴中的物质存在都有唯一特性：客观实在性。从而物质可以被意识反映，但不依赖意识而存在。</a:t>
            </a:r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6" name="WordArt 9"/>
          <p:cNvSpPr>
            <a:spLocks noTextEdit="1"/>
          </p:cNvSpPr>
          <p:nvPr/>
        </p:nvSpPr>
        <p:spPr>
          <a:xfrm>
            <a:off x="3175635" y="1887855"/>
            <a:ext cx="5840730" cy="30829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6600" b="1">
                <a:ln w="9525" cap="rnd" cmpd="sng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solidFill>
                  <a:srgbClr val="000000">
                    <a:alpha val="87056"/>
                  </a:srgbClr>
                </a:solidFill>
                <a:effectLst>
                  <a:outerShdw dist="38100" dir="2699999" algn="tl" rotWithShape="0">
                    <a:srgbClr val="000000">
                      <a:alpha val="43137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谢  谢！</a:t>
            </a:r>
            <a:endParaRPr lang="zh-CN" altLang="en-US" sz="6600" b="1">
              <a:ln w="9525" cap="rnd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solidFill>
                <a:srgbClr val="000000">
                  <a:alpha val="87056"/>
                </a:srgbClr>
              </a:solidFill>
              <a:effectLst>
                <a:outerShdw dist="38100" dir="2699999" algn="tl" rotWithShape="0">
                  <a:srgbClr val="000000">
                    <a:alpha val="43137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7455" y="5140960"/>
            <a:ext cx="98799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FF0000"/>
                </a:solidFill>
              </a:rPr>
              <a:t>敬请批评指正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文本框 39"/>
          <p:cNvSpPr txBox="1"/>
          <p:nvPr>
            <p:custDataLst>
              <p:tags r:id="rId1"/>
            </p:custDataLst>
          </p:nvPr>
        </p:nvSpPr>
        <p:spPr>
          <a:xfrm>
            <a:off x="1922145" y="69850"/>
            <a:ext cx="8987790" cy="125539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 fontAlgn="auto">
              <a:lnSpc>
                <a:spcPts val="3960"/>
              </a:lnSpc>
              <a:defRPr/>
            </a:pPr>
            <a:r>
              <a:rPr lang="zh-CN" altLang="en-US" sz="33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lt"/>
              </a:rPr>
              <a:t>专题二</a:t>
            </a:r>
            <a:r>
              <a:rPr lang="en-US" altLang="zh-CN" sz="33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lt"/>
              </a:rPr>
              <a:t> </a:t>
            </a:r>
            <a:r>
              <a:rPr lang="zh-CN" altLang="en-US" sz="3300" dirty="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lt"/>
              </a:rPr>
              <a:t>如何把握世界的本质</a:t>
            </a:r>
            <a:endParaRPr lang="zh-CN" altLang="en-US" sz="3300" dirty="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lt"/>
            </a:endParaRPr>
          </a:p>
          <a:p>
            <a:pPr algn="ctr" fontAlgn="auto">
              <a:lnSpc>
                <a:spcPts val="3960"/>
              </a:lnSpc>
              <a:defRPr/>
            </a:pPr>
            <a:r>
              <a:rPr lang="zh-CN" altLang="en-US" sz="33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lt"/>
              </a:rPr>
              <a:t>——辩证唯物论</a:t>
            </a:r>
            <a:endParaRPr lang="zh-CN" altLang="en-US" sz="3300" dirty="0">
              <a:solidFill>
                <a:srgbClr val="03040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7346" name="文本框 4"/>
          <p:cNvSpPr txBox="1"/>
          <p:nvPr>
            <p:custDataLst>
              <p:tags r:id="rId2"/>
            </p:custDataLst>
          </p:nvPr>
        </p:nvSpPr>
        <p:spPr>
          <a:xfrm>
            <a:off x="1437005" y="2263775"/>
            <a:ext cx="9317355" cy="326390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anchor="t" anchorCtr="0"/>
          <a:p>
            <a:pPr algn="l">
              <a:lnSpc>
                <a:spcPct val="140000"/>
              </a:lnSpc>
              <a:spcBef>
                <a:spcPts val="1000"/>
              </a:spcBef>
              <a:buClrTx/>
              <a:buSzTx/>
            </a:pPr>
            <a:r>
              <a:rPr lang="zh-CN" altLang="en-US" sz="3600" b="1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</a:rPr>
              <a:t>      三、</a:t>
            </a:r>
            <a:r>
              <a:rPr lang="zh-CN" altLang="en-US" sz="3600" b="1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sym typeface="+mn-ea"/>
              </a:rPr>
              <a:t>如何理解辩证唯物主义的物质观、运动观和时空观</a:t>
            </a:r>
            <a:r>
              <a:rPr lang="zh-CN" altLang="en-US" sz="3600" b="1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</a:rPr>
              <a:t> </a:t>
            </a:r>
            <a:r>
              <a:rPr lang="zh-CN" altLang="en-US" sz="3600" b="1" noProof="1" dirty="0">
                <a:solidFill>
                  <a:srgbClr val="030405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  </a:t>
            </a:r>
            <a:endParaRPr lang="zh-CN" altLang="en-US" sz="3600" b="1" noProof="1" dirty="0">
              <a:solidFill>
                <a:srgbClr val="030405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  <a:p>
            <a:pPr algn="l">
              <a:lnSpc>
                <a:spcPct val="140000"/>
              </a:lnSpc>
              <a:spcBef>
                <a:spcPts val="1000"/>
              </a:spcBef>
              <a:buClrTx/>
              <a:buSzTx/>
            </a:pPr>
            <a:r>
              <a:rPr lang="zh-CN" altLang="en-US" sz="3200" b="1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（一）为什么是列宁对物质概念做</a:t>
            </a:r>
            <a:r>
              <a:rPr lang="zh-CN" altLang="en-US" sz="3200" b="1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了最</a:t>
            </a:r>
            <a:r>
              <a:rPr lang="zh-CN" altLang="en-US" sz="3200" b="1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sym typeface="+mn-ea"/>
              </a:rPr>
              <a:t>全面</a:t>
            </a:r>
            <a:r>
              <a:rPr lang="zh-CN" altLang="en-US" sz="3200" b="1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cs typeface="+mn-cs"/>
              </a:rPr>
              <a:t>科学的界定</a:t>
            </a:r>
            <a:endParaRPr lang="zh-CN" altLang="en-US" sz="3200" b="1" noProof="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隶书" panose="02010509060101010101" pitchFamily="49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ldLvl="0" animBg="1"/>
      <p:bldP spid="5734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4065" y="247650"/>
            <a:ext cx="10515600" cy="796925"/>
          </a:xfrm>
        </p:spPr>
        <p:txBody>
          <a:bodyPr/>
          <a:p>
            <a:pPr algn="l">
              <a:buClrTx/>
              <a:buSzTx/>
              <a:buFontTx/>
            </a:pPr>
            <a:r>
              <a:rPr lang="zh-CN" altLang="en-US" sz="3200" b="1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rPr>
              <a:t>为什么是列宁对物质概念做了最全科</a:t>
            </a:r>
            <a:r>
              <a:rPr lang="zh-CN" altLang="en-US" sz="3200" b="1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rPr>
              <a:t>科学的</a:t>
            </a:r>
            <a:r>
              <a:rPr lang="zh-CN" altLang="en-US" sz="3200" b="1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rPr>
              <a:t>界定</a:t>
            </a:r>
            <a:endParaRPr lang="zh-CN" altLang="en-US" sz="3200" b="1" noProof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8371" name="Text Box 2"/>
          <p:cNvSpPr txBox="1"/>
          <p:nvPr/>
        </p:nvSpPr>
        <p:spPr>
          <a:xfrm>
            <a:off x="2711450" y="2421255"/>
            <a:ext cx="769683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ym typeface="+mn-ea"/>
              </a:rPr>
              <a:t>（一）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古代朴素唯物主义如何理解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物质？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2" name="Text Box 3"/>
          <p:cNvSpPr txBox="1"/>
          <p:nvPr/>
        </p:nvSpPr>
        <p:spPr>
          <a:xfrm>
            <a:off x="2711450" y="3789045"/>
            <a:ext cx="7561263" cy="1076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（二）近代形而上学唯物主义如何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理解物质？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3" name="Text Box 4"/>
          <p:cNvSpPr txBox="1"/>
          <p:nvPr/>
        </p:nvSpPr>
        <p:spPr>
          <a:xfrm>
            <a:off x="2711450" y="5318443"/>
            <a:ext cx="648017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（三）辩证唯物主义如何理解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物质？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4165" y="1536065"/>
            <a:ext cx="42659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3200" b="1" dirty="0">
                <a:sym typeface="+mn-ea"/>
              </a:rPr>
              <a:t>人类对</a:t>
            </a:r>
            <a:r>
              <a:rPr lang="zh-CN" altLang="en-US" sz="3200" b="1" u="sng" dirty="0">
                <a:solidFill>
                  <a:schemeClr val="accent2"/>
                </a:solidFill>
                <a:sym typeface="+mn-ea"/>
              </a:rPr>
              <a:t>物质</a:t>
            </a:r>
            <a:r>
              <a:rPr lang="zh-CN" altLang="en-US" sz="3200" b="1" dirty="0">
                <a:sym typeface="+mn-ea"/>
              </a:rPr>
              <a:t>的认识</a:t>
            </a:r>
            <a:r>
              <a:rPr lang="zh-CN" altLang="en-US" sz="3200" b="1" dirty="0">
                <a:sym typeface="+mn-ea"/>
              </a:rPr>
              <a:t>过程</a:t>
            </a:r>
            <a:endParaRPr lang="zh-CN" altLang="en-US" sz="3200" b="1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（一）古代朴素唯物主义如何理解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物质？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510" y="1316355"/>
            <a:ext cx="7668895" cy="13709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noAutofit/>
          </a:bodyPr>
          <a:p>
            <a:pPr marL="342900" lvl="0" indent="-342900" algn="l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  <a:sym typeface="+mn-ea"/>
              </a:rPr>
              <a:t>含义：把“物质”理解为自然界中一种或几种具体的物质形态。物质=具体物质形态</a:t>
            </a:r>
            <a:endParaRPr lang="zh-CN" altLang="en-US" sz="32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anose="02010609030101010101" pitchFamily="49" charset="-122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32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6585" y="3335655"/>
            <a:ext cx="7406005" cy="142049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 anchor="t" anchorCtr="0">
            <a:spAutoFit/>
          </a:bodyPr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zh-CN" altLang="en-US" sz="32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</a:rPr>
              <a:t>进步性：提出世界本原及世界具有统一性</a:t>
            </a:r>
            <a:r>
              <a:rPr lang="zh-CN" altLang="en-US" sz="32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</a:rPr>
              <a:t>的问题，奠定了唯物主义基础，具有辩证法思想</a:t>
            </a:r>
            <a:endParaRPr lang="zh-CN" altLang="en-US" sz="32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9715" y="5190490"/>
            <a:ext cx="7762875" cy="58356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 anchor="t" anchorCtr="0">
            <a:spAutoFit/>
          </a:bodyPr>
          <a:p>
            <a:r>
              <a:rPr lang="zh-CN" altLang="en-US" sz="32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</a:rPr>
              <a:t>局限性：</a:t>
            </a:r>
            <a:r>
              <a:rPr lang="zh-CN" altLang="en-US" sz="3200" b="1">
                <a:solidFill>
                  <a:srgbClr val="0070C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猜测性、朴素性、非科学</a:t>
            </a:r>
            <a:r>
              <a:rPr lang="zh-CN" altLang="en-US" sz="3200" b="1">
                <a:solidFill>
                  <a:srgbClr val="0070C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性</a:t>
            </a:r>
            <a:endParaRPr lang="zh-CN" altLang="en-US" sz="3200" b="1">
              <a:solidFill>
                <a:srgbClr val="0070C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470265" y="1193800"/>
            <a:ext cx="3444240" cy="5237480"/>
            <a:chOff x="13339" y="1880"/>
            <a:chExt cx="5424" cy="8248"/>
          </a:xfrm>
        </p:grpSpPr>
        <p:grpSp>
          <p:nvGrpSpPr>
            <p:cNvPr id="15" name="组合 14"/>
            <p:cNvGrpSpPr/>
            <p:nvPr/>
          </p:nvGrpSpPr>
          <p:grpSpPr>
            <a:xfrm>
              <a:off x="13410" y="1880"/>
              <a:ext cx="5113" cy="3678"/>
              <a:chOff x="2742467" y="1974625"/>
              <a:chExt cx="3503984" cy="4735865"/>
            </a:xfrm>
            <a:effectLst>
              <a:outerShdw blurRad="50800" dist="38100" dir="2700000" algn="tl" rotWithShape="0">
                <a:schemeClr val="bg2">
                  <a:lumMod val="25000"/>
                  <a:alpha val="30000"/>
                </a:schemeClr>
              </a:outerShdw>
            </a:effectLst>
          </p:grpSpPr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85" t="12214" r="15196" b="37229"/>
              <a:stretch>
                <a:fillRect/>
              </a:stretch>
            </p:blipFill>
            <p:spPr>
              <a:xfrm>
                <a:off x="2742467" y="1974625"/>
                <a:ext cx="3503984" cy="4735865"/>
              </a:xfrm>
              <a:prstGeom prst="rect">
                <a:avLst/>
              </a:prstGeom>
            </p:spPr>
          </p:pic>
          <p:sp>
            <p:nvSpPr>
              <p:cNvPr id="31" name="文本框 30"/>
              <p:cNvSpPr txBox="1"/>
              <p:nvPr/>
            </p:nvSpPr>
            <p:spPr>
              <a:xfrm>
                <a:off x="3281639" y="3146304"/>
                <a:ext cx="1107744" cy="705599"/>
              </a:xfrm>
              <a:custGeom>
                <a:avLst/>
                <a:gdLst/>
                <a:ahLst/>
                <a:cxnLst/>
                <a:rect l="l" t="t" r="r" b="b"/>
                <a:pathLst>
                  <a:path w="1107744" h="705599">
                    <a:moveTo>
                      <a:pt x="714521" y="300599"/>
                    </a:moveTo>
                    <a:lnTo>
                      <a:pt x="711399" y="303981"/>
                    </a:lnTo>
                    <a:cubicBezTo>
                      <a:pt x="712590" y="303981"/>
                      <a:pt x="713483" y="303528"/>
                      <a:pt x="714078" y="302623"/>
                    </a:cubicBezTo>
                    <a:close/>
                    <a:moveTo>
                      <a:pt x="107678" y="186779"/>
                    </a:moveTo>
                    <a:cubicBezTo>
                      <a:pt x="122461" y="186779"/>
                      <a:pt x="141586" y="191814"/>
                      <a:pt x="165051" y="201885"/>
                    </a:cubicBezTo>
                    <a:cubicBezTo>
                      <a:pt x="176659" y="205754"/>
                      <a:pt x="184200" y="209426"/>
                      <a:pt x="187673" y="212898"/>
                    </a:cubicBezTo>
                    <a:cubicBezTo>
                      <a:pt x="205135" y="220389"/>
                      <a:pt x="228278" y="224135"/>
                      <a:pt x="257101" y="224135"/>
                    </a:cubicBezTo>
                    <a:cubicBezTo>
                      <a:pt x="265386" y="224135"/>
                      <a:pt x="278508" y="222646"/>
                      <a:pt x="296466" y="219670"/>
                    </a:cubicBezTo>
                    <a:cubicBezTo>
                      <a:pt x="312788" y="216396"/>
                      <a:pt x="325909" y="214759"/>
                      <a:pt x="335831" y="214759"/>
                    </a:cubicBezTo>
                    <a:cubicBezTo>
                      <a:pt x="382464" y="218678"/>
                      <a:pt x="407666" y="237877"/>
                      <a:pt x="411436" y="272355"/>
                    </a:cubicBezTo>
                    <a:cubicBezTo>
                      <a:pt x="411436" y="298847"/>
                      <a:pt x="395486" y="320972"/>
                      <a:pt x="363588" y="338732"/>
                    </a:cubicBezTo>
                    <a:lnTo>
                      <a:pt x="70843" y="622176"/>
                    </a:lnTo>
                    <a:cubicBezTo>
                      <a:pt x="62062" y="631056"/>
                      <a:pt x="51941" y="635496"/>
                      <a:pt x="40482" y="635496"/>
                    </a:cubicBezTo>
                    <a:cubicBezTo>
                      <a:pt x="18802" y="631130"/>
                      <a:pt x="5309" y="621035"/>
                      <a:pt x="0" y="605209"/>
                    </a:cubicBezTo>
                    <a:cubicBezTo>
                      <a:pt x="0" y="585911"/>
                      <a:pt x="12452" y="565596"/>
                      <a:pt x="37356" y="544264"/>
                    </a:cubicBezTo>
                    <a:cubicBezTo>
                      <a:pt x="43260" y="541288"/>
                      <a:pt x="47601" y="538410"/>
                      <a:pt x="50379" y="535632"/>
                    </a:cubicBezTo>
                    <a:cubicBezTo>
                      <a:pt x="59358" y="529679"/>
                      <a:pt x="81261" y="509289"/>
                      <a:pt x="116086" y="474464"/>
                    </a:cubicBezTo>
                    <a:cubicBezTo>
                      <a:pt x="119212" y="471338"/>
                      <a:pt x="125289" y="465261"/>
                      <a:pt x="134318" y="456232"/>
                    </a:cubicBezTo>
                    <a:cubicBezTo>
                      <a:pt x="162496" y="424978"/>
                      <a:pt x="176858" y="409079"/>
                      <a:pt x="177404" y="408533"/>
                    </a:cubicBezTo>
                    <a:lnTo>
                      <a:pt x="177404" y="404961"/>
                    </a:lnTo>
                    <a:cubicBezTo>
                      <a:pt x="181323" y="397123"/>
                      <a:pt x="190079" y="386407"/>
                      <a:pt x="203672" y="372814"/>
                    </a:cubicBezTo>
                    <a:cubicBezTo>
                      <a:pt x="220440" y="353318"/>
                      <a:pt x="228824" y="341833"/>
                      <a:pt x="228824" y="338360"/>
                    </a:cubicBezTo>
                    <a:cubicBezTo>
                      <a:pt x="236588" y="330572"/>
                      <a:pt x="242410" y="323788"/>
                      <a:pt x="246292" y="318008"/>
                    </a:cubicBezTo>
                    <a:lnTo>
                      <a:pt x="250048" y="311201"/>
                    </a:lnTo>
                    <a:lnTo>
                      <a:pt x="225508" y="305697"/>
                    </a:lnTo>
                    <a:cubicBezTo>
                      <a:pt x="190077" y="299865"/>
                      <a:pt x="149833" y="299293"/>
                      <a:pt x="104775" y="303981"/>
                    </a:cubicBezTo>
                    <a:cubicBezTo>
                      <a:pt x="79078" y="291480"/>
                      <a:pt x="64393" y="268486"/>
                      <a:pt x="60722" y="234999"/>
                    </a:cubicBezTo>
                    <a:cubicBezTo>
                      <a:pt x="60722" y="202852"/>
                      <a:pt x="76374" y="186779"/>
                      <a:pt x="107678" y="186779"/>
                    </a:cubicBezTo>
                    <a:close/>
                    <a:moveTo>
                      <a:pt x="820564" y="98077"/>
                    </a:moveTo>
                    <a:cubicBezTo>
                      <a:pt x="827807" y="98077"/>
                      <a:pt x="831429" y="98077"/>
                      <a:pt x="831429" y="98077"/>
                    </a:cubicBezTo>
                    <a:cubicBezTo>
                      <a:pt x="853406" y="98077"/>
                      <a:pt x="864394" y="109016"/>
                      <a:pt x="864394" y="130894"/>
                    </a:cubicBezTo>
                    <a:cubicBezTo>
                      <a:pt x="864394" y="144288"/>
                      <a:pt x="855192" y="160163"/>
                      <a:pt x="836787" y="178519"/>
                    </a:cubicBezTo>
                    <a:cubicBezTo>
                      <a:pt x="827361" y="187895"/>
                      <a:pt x="822549" y="189656"/>
                      <a:pt x="822350" y="183802"/>
                    </a:cubicBezTo>
                    <a:lnTo>
                      <a:pt x="715433" y="299611"/>
                    </a:lnTo>
                    <a:lnTo>
                      <a:pt x="718394" y="306409"/>
                    </a:lnTo>
                    <a:cubicBezTo>
                      <a:pt x="723380" y="314613"/>
                      <a:pt x="733053" y="323850"/>
                      <a:pt x="747415" y="334119"/>
                    </a:cubicBezTo>
                    <a:cubicBezTo>
                      <a:pt x="751583" y="336202"/>
                      <a:pt x="757957" y="339402"/>
                      <a:pt x="766540" y="343718"/>
                    </a:cubicBezTo>
                    <a:cubicBezTo>
                      <a:pt x="769715" y="346794"/>
                      <a:pt x="775197" y="352226"/>
                      <a:pt x="782985" y="360015"/>
                    </a:cubicBezTo>
                    <a:cubicBezTo>
                      <a:pt x="798116" y="372070"/>
                      <a:pt x="821160" y="392013"/>
                      <a:pt x="852116" y="419844"/>
                    </a:cubicBezTo>
                    <a:cubicBezTo>
                      <a:pt x="898005" y="459581"/>
                      <a:pt x="933426" y="487238"/>
                      <a:pt x="958379" y="502815"/>
                    </a:cubicBezTo>
                    <a:cubicBezTo>
                      <a:pt x="985912" y="524247"/>
                      <a:pt x="1025004" y="546869"/>
                      <a:pt x="1075656" y="570681"/>
                    </a:cubicBezTo>
                    <a:cubicBezTo>
                      <a:pt x="1099815" y="583232"/>
                      <a:pt x="1110333" y="597569"/>
                      <a:pt x="1107207" y="613692"/>
                    </a:cubicBezTo>
                    <a:cubicBezTo>
                      <a:pt x="1107207" y="650006"/>
                      <a:pt x="1089993" y="668164"/>
                      <a:pt x="1055564" y="668164"/>
                    </a:cubicBezTo>
                    <a:cubicBezTo>
                      <a:pt x="1032744" y="668164"/>
                      <a:pt x="1007368" y="654198"/>
                      <a:pt x="979438" y="626268"/>
                    </a:cubicBezTo>
                    <a:cubicBezTo>
                      <a:pt x="940693" y="593477"/>
                      <a:pt x="885379" y="556766"/>
                      <a:pt x="813495" y="516136"/>
                    </a:cubicBezTo>
                    <a:cubicBezTo>
                      <a:pt x="810667" y="513357"/>
                      <a:pt x="803226" y="508917"/>
                      <a:pt x="791171" y="502815"/>
                    </a:cubicBezTo>
                    <a:cubicBezTo>
                      <a:pt x="781993" y="496714"/>
                      <a:pt x="773411" y="491653"/>
                      <a:pt x="765424" y="487635"/>
                    </a:cubicBezTo>
                    <a:cubicBezTo>
                      <a:pt x="758429" y="477118"/>
                      <a:pt x="734244" y="451172"/>
                      <a:pt x="692870" y="409798"/>
                    </a:cubicBezTo>
                    <a:cubicBezTo>
                      <a:pt x="689348" y="399281"/>
                      <a:pt x="675804" y="374873"/>
                      <a:pt x="652240" y="336574"/>
                    </a:cubicBezTo>
                    <a:cubicBezTo>
                      <a:pt x="631453" y="305321"/>
                      <a:pt x="621060" y="286122"/>
                      <a:pt x="621060" y="278978"/>
                    </a:cubicBezTo>
                    <a:cubicBezTo>
                      <a:pt x="625475" y="261069"/>
                      <a:pt x="633339" y="252114"/>
                      <a:pt x="644650" y="252114"/>
                    </a:cubicBezTo>
                    <a:lnTo>
                      <a:pt x="674638" y="252114"/>
                    </a:lnTo>
                    <a:cubicBezTo>
                      <a:pt x="679252" y="250626"/>
                      <a:pt x="698525" y="232891"/>
                      <a:pt x="732458" y="198908"/>
                    </a:cubicBezTo>
                    <a:cubicBezTo>
                      <a:pt x="740098" y="191269"/>
                      <a:pt x="751210" y="177527"/>
                      <a:pt x="765796" y="157683"/>
                    </a:cubicBezTo>
                    <a:cubicBezTo>
                      <a:pt x="785887" y="130249"/>
                      <a:pt x="804144" y="110380"/>
                      <a:pt x="820564" y="98077"/>
                    </a:cubicBezTo>
                    <a:close/>
                    <a:moveTo>
                      <a:pt x="495226" y="0"/>
                    </a:moveTo>
                    <a:cubicBezTo>
                      <a:pt x="519584" y="0"/>
                      <a:pt x="535162" y="34032"/>
                      <a:pt x="541958" y="102096"/>
                    </a:cubicBezTo>
                    <a:cubicBezTo>
                      <a:pt x="545034" y="138658"/>
                      <a:pt x="549796" y="161751"/>
                      <a:pt x="556246" y="171375"/>
                    </a:cubicBezTo>
                    <a:cubicBezTo>
                      <a:pt x="556246" y="206003"/>
                      <a:pt x="557684" y="226218"/>
                      <a:pt x="560562" y="232023"/>
                    </a:cubicBezTo>
                    <a:cubicBezTo>
                      <a:pt x="560562" y="232023"/>
                      <a:pt x="562000" y="237926"/>
                      <a:pt x="564878" y="249733"/>
                    </a:cubicBezTo>
                    <a:cubicBezTo>
                      <a:pt x="568450" y="260647"/>
                      <a:pt x="570235" y="268014"/>
                      <a:pt x="570235" y="271834"/>
                    </a:cubicBezTo>
                    <a:cubicBezTo>
                      <a:pt x="576437" y="306065"/>
                      <a:pt x="579537" y="361826"/>
                      <a:pt x="579537" y="439117"/>
                    </a:cubicBezTo>
                    <a:cubicBezTo>
                      <a:pt x="579537" y="454694"/>
                      <a:pt x="579537" y="467146"/>
                      <a:pt x="579537" y="476473"/>
                    </a:cubicBezTo>
                    <a:cubicBezTo>
                      <a:pt x="579537" y="498251"/>
                      <a:pt x="579537" y="521816"/>
                      <a:pt x="579537" y="547166"/>
                    </a:cubicBezTo>
                    <a:cubicBezTo>
                      <a:pt x="576313" y="563488"/>
                      <a:pt x="573162" y="585365"/>
                      <a:pt x="570087" y="612799"/>
                    </a:cubicBezTo>
                    <a:cubicBezTo>
                      <a:pt x="573311" y="677738"/>
                      <a:pt x="536501" y="708595"/>
                      <a:pt x="459656" y="705371"/>
                    </a:cubicBezTo>
                    <a:cubicBezTo>
                      <a:pt x="406326" y="698276"/>
                      <a:pt x="377627" y="678309"/>
                      <a:pt x="373559" y="645467"/>
                    </a:cubicBezTo>
                    <a:cubicBezTo>
                      <a:pt x="373559" y="635545"/>
                      <a:pt x="380083" y="625822"/>
                      <a:pt x="393130" y="616297"/>
                    </a:cubicBezTo>
                    <a:cubicBezTo>
                      <a:pt x="433016" y="619373"/>
                      <a:pt x="451396" y="600968"/>
                      <a:pt x="448271" y="561082"/>
                    </a:cubicBezTo>
                    <a:cubicBezTo>
                      <a:pt x="448271" y="551358"/>
                      <a:pt x="448271" y="543148"/>
                      <a:pt x="448271" y="536451"/>
                    </a:cubicBezTo>
                    <a:cubicBezTo>
                      <a:pt x="454522" y="464170"/>
                      <a:pt x="459210" y="380131"/>
                      <a:pt x="462335" y="284336"/>
                    </a:cubicBezTo>
                    <a:cubicBezTo>
                      <a:pt x="471612" y="234974"/>
                      <a:pt x="474713" y="185539"/>
                      <a:pt x="471637" y="136028"/>
                    </a:cubicBezTo>
                    <a:cubicBezTo>
                      <a:pt x="471637" y="123279"/>
                      <a:pt x="471637" y="105047"/>
                      <a:pt x="471637" y="81334"/>
                    </a:cubicBezTo>
                    <a:cubicBezTo>
                      <a:pt x="468511" y="56430"/>
                      <a:pt x="466949" y="37157"/>
                      <a:pt x="466949" y="23514"/>
                    </a:cubicBezTo>
                    <a:cubicBezTo>
                      <a:pt x="466949" y="7838"/>
                      <a:pt x="476374" y="0"/>
                      <a:pt x="495226" y="0"/>
                    </a:cubicBezTo>
                    <a:close/>
                  </a:path>
                </a:pathLst>
              </a:custGeom>
              <a:solidFill>
                <a:srgbClr val="FEFCFA"/>
              </a:solidFill>
              <a:ln>
                <a:noFill/>
              </a:ln>
              <a:effectLst>
                <a:innerShdw blurRad="38100" dist="25400" dir="16200000">
                  <a:srgbClr val="475142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p>
                <a:pPr algn="ctr"/>
                <a:endParaRPr lang="zh-CN" altLang="en-US" sz="9600" b="1" dirty="0">
                  <a:solidFill>
                    <a:schemeClr val="bg1"/>
                  </a:solidFill>
                  <a:latin typeface="方正古隶繁体" panose="03000509000000000000" pitchFamily="65" charset="-122"/>
                  <a:ea typeface="方正古隶繁体" panose="03000509000000000000" pitchFamily="65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400191" y="5001415"/>
                <a:ext cx="920486" cy="859705"/>
              </a:xfrm>
              <a:custGeom>
                <a:avLst/>
                <a:gdLst/>
                <a:ahLst/>
                <a:cxnLst/>
                <a:rect l="l" t="t" r="r" b="b"/>
                <a:pathLst>
                  <a:path w="920486" h="859705">
                    <a:moveTo>
                      <a:pt x="124327" y="141517"/>
                    </a:moveTo>
                    <a:cubicBezTo>
                      <a:pt x="129524" y="142471"/>
                      <a:pt x="134466" y="145479"/>
                      <a:pt x="139154" y="150539"/>
                    </a:cubicBezTo>
                    <a:cubicBezTo>
                      <a:pt x="146199" y="161007"/>
                      <a:pt x="151308" y="175790"/>
                      <a:pt x="154483" y="194890"/>
                    </a:cubicBezTo>
                    <a:cubicBezTo>
                      <a:pt x="157708" y="201389"/>
                      <a:pt x="159320" y="206325"/>
                      <a:pt x="159320" y="209698"/>
                    </a:cubicBezTo>
                    <a:cubicBezTo>
                      <a:pt x="171127" y="239266"/>
                      <a:pt x="189210" y="272305"/>
                      <a:pt x="213568" y="308818"/>
                    </a:cubicBezTo>
                    <a:cubicBezTo>
                      <a:pt x="217884" y="313134"/>
                      <a:pt x="220042" y="317673"/>
                      <a:pt x="220042" y="322436"/>
                    </a:cubicBezTo>
                    <a:cubicBezTo>
                      <a:pt x="220042" y="353739"/>
                      <a:pt x="205953" y="369391"/>
                      <a:pt x="177775" y="369391"/>
                    </a:cubicBezTo>
                    <a:cubicBezTo>
                      <a:pt x="155252" y="369391"/>
                      <a:pt x="138261" y="352177"/>
                      <a:pt x="126801" y="317748"/>
                    </a:cubicBezTo>
                    <a:cubicBezTo>
                      <a:pt x="123229" y="307082"/>
                      <a:pt x="121443" y="300186"/>
                      <a:pt x="121443" y="297061"/>
                    </a:cubicBezTo>
                    <a:cubicBezTo>
                      <a:pt x="118864" y="286742"/>
                      <a:pt x="111695" y="272802"/>
                      <a:pt x="99938" y="255240"/>
                    </a:cubicBezTo>
                    <a:cubicBezTo>
                      <a:pt x="80044" y="218678"/>
                      <a:pt x="70098" y="191268"/>
                      <a:pt x="70098" y="173012"/>
                    </a:cubicBezTo>
                    <a:cubicBezTo>
                      <a:pt x="70098" y="154210"/>
                      <a:pt x="82624" y="144809"/>
                      <a:pt x="107677" y="144809"/>
                    </a:cubicBezTo>
                    <a:cubicBezTo>
                      <a:pt x="107677" y="144809"/>
                      <a:pt x="107776" y="144809"/>
                      <a:pt x="107975" y="144809"/>
                    </a:cubicBezTo>
                    <a:cubicBezTo>
                      <a:pt x="113680" y="141659"/>
                      <a:pt x="119130" y="140562"/>
                      <a:pt x="124327" y="141517"/>
                    </a:cubicBezTo>
                    <a:close/>
                    <a:moveTo>
                      <a:pt x="696069" y="135433"/>
                    </a:moveTo>
                    <a:cubicBezTo>
                      <a:pt x="714920" y="135433"/>
                      <a:pt x="724346" y="144834"/>
                      <a:pt x="724346" y="163636"/>
                    </a:cubicBezTo>
                    <a:cubicBezTo>
                      <a:pt x="724346" y="166761"/>
                      <a:pt x="724346" y="170978"/>
                      <a:pt x="724346" y="176286"/>
                    </a:cubicBezTo>
                    <a:cubicBezTo>
                      <a:pt x="691803" y="238199"/>
                      <a:pt x="649585" y="303237"/>
                      <a:pt x="597694" y="371400"/>
                    </a:cubicBezTo>
                    <a:cubicBezTo>
                      <a:pt x="587722" y="376262"/>
                      <a:pt x="576932" y="378693"/>
                      <a:pt x="565323" y="378693"/>
                    </a:cubicBezTo>
                    <a:cubicBezTo>
                      <a:pt x="546472" y="378693"/>
                      <a:pt x="537046" y="370830"/>
                      <a:pt x="537046" y="355104"/>
                    </a:cubicBezTo>
                    <a:cubicBezTo>
                      <a:pt x="537046" y="343991"/>
                      <a:pt x="541486" y="333970"/>
                      <a:pt x="550366" y="325040"/>
                    </a:cubicBezTo>
                    <a:cubicBezTo>
                      <a:pt x="553541" y="321915"/>
                      <a:pt x="555674" y="319856"/>
                      <a:pt x="556766" y="318864"/>
                    </a:cubicBezTo>
                    <a:cubicBezTo>
                      <a:pt x="559990" y="312365"/>
                      <a:pt x="565001" y="305742"/>
                      <a:pt x="571797" y="298995"/>
                    </a:cubicBezTo>
                    <a:cubicBezTo>
                      <a:pt x="617636" y="240853"/>
                      <a:pt x="648097" y="195237"/>
                      <a:pt x="663178" y="162148"/>
                    </a:cubicBezTo>
                    <a:cubicBezTo>
                      <a:pt x="667643" y="144338"/>
                      <a:pt x="678606" y="135433"/>
                      <a:pt x="696069" y="135433"/>
                    </a:cubicBezTo>
                    <a:close/>
                    <a:moveTo>
                      <a:pt x="393204" y="0"/>
                    </a:moveTo>
                    <a:cubicBezTo>
                      <a:pt x="417463" y="16172"/>
                      <a:pt x="439117" y="94233"/>
                      <a:pt x="458167" y="234181"/>
                    </a:cubicBezTo>
                    <a:cubicBezTo>
                      <a:pt x="458167" y="247724"/>
                      <a:pt x="453405" y="267196"/>
                      <a:pt x="443880" y="292596"/>
                    </a:cubicBezTo>
                    <a:cubicBezTo>
                      <a:pt x="434751" y="320030"/>
                      <a:pt x="430187" y="340866"/>
                      <a:pt x="430187" y="355104"/>
                    </a:cubicBezTo>
                    <a:cubicBezTo>
                      <a:pt x="430187" y="366861"/>
                      <a:pt x="434107" y="379313"/>
                      <a:pt x="441945" y="392459"/>
                    </a:cubicBezTo>
                    <a:cubicBezTo>
                      <a:pt x="453355" y="403869"/>
                      <a:pt x="471512" y="423564"/>
                      <a:pt x="496416" y="451544"/>
                    </a:cubicBezTo>
                    <a:cubicBezTo>
                      <a:pt x="586953" y="551408"/>
                      <a:pt x="660251" y="620042"/>
                      <a:pt x="716310" y="657448"/>
                    </a:cubicBezTo>
                    <a:cubicBezTo>
                      <a:pt x="722511" y="663649"/>
                      <a:pt x="735657" y="673943"/>
                      <a:pt x="755749" y="688330"/>
                    </a:cubicBezTo>
                    <a:cubicBezTo>
                      <a:pt x="770136" y="699095"/>
                      <a:pt x="777329" y="704477"/>
                      <a:pt x="777329" y="704477"/>
                    </a:cubicBezTo>
                    <a:cubicBezTo>
                      <a:pt x="782588" y="709687"/>
                      <a:pt x="796057" y="716384"/>
                      <a:pt x="817736" y="724569"/>
                    </a:cubicBezTo>
                    <a:cubicBezTo>
                      <a:pt x="889322" y="752003"/>
                      <a:pt x="923503" y="780504"/>
                      <a:pt x="920278" y="810071"/>
                    </a:cubicBezTo>
                    <a:cubicBezTo>
                      <a:pt x="916111" y="839241"/>
                      <a:pt x="896292" y="855786"/>
                      <a:pt x="860822" y="859705"/>
                    </a:cubicBezTo>
                    <a:cubicBezTo>
                      <a:pt x="837108" y="859705"/>
                      <a:pt x="811237" y="845691"/>
                      <a:pt x="783208" y="817661"/>
                    </a:cubicBezTo>
                    <a:cubicBezTo>
                      <a:pt x="773881" y="805259"/>
                      <a:pt x="766539" y="796354"/>
                      <a:pt x="761181" y="790947"/>
                    </a:cubicBezTo>
                    <a:cubicBezTo>
                      <a:pt x="749374" y="782166"/>
                      <a:pt x="730696" y="766787"/>
                      <a:pt x="705147" y="744810"/>
                    </a:cubicBezTo>
                    <a:cubicBezTo>
                      <a:pt x="571202" y="654074"/>
                      <a:pt x="472405" y="576882"/>
                      <a:pt x="408756" y="513233"/>
                    </a:cubicBezTo>
                    <a:cubicBezTo>
                      <a:pt x="396255" y="488280"/>
                      <a:pt x="388987" y="474786"/>
                      <a:pt x="386953" y="472752"/>
                    </a:cubicBezTo>
                    <a:cubicBezTo>
                      <a:pt x="381149" y="466948"/>
                      <a:pt x="378246" y="458043"/>
                      <a:pt x="378246" y="446037"/>
                    </a:cubicBezTo>
                    <a:cubicBezTo>
                      <a:pt x="376014" y="430559"/>
                      <a:pt x="370582" y="421754"/>
                      <a:pt x="361950" y="419620"/>
                    </a:cubicBezTo>
                    <a:cubicBezTo>
                      <a:pt x="364281" y="417239"/>
                      <a:pt x="320948" y="472975"/>
                      <a:pt x="231948" y="586829"/>
                    </a:cubicBezTo>
                    <a:cubicBezTo>
                      <a:pt x="221630" y="600571"/>
                      <a:pt x="212229" y="610592"/>
                      <a:pt x="203745" y="616892"/>
                    </a:cubicBezTo>
                    <a:lnTo>
                      <a:pt x="52983" y="775617"/>
                    </a:lnTo>
                    <a:cubicBezTo>
                      <a:pt x="45888" y="775617"/>
                      <a:pt x="40779" y="775617"/>
                      <a:pt x="37653" y="775617"/>
                    </a:cubicBezTo>
                    <a:cubicBezTo>
                      <a:pt x="12551" y="775617"/>
                      <a:pt x="0" y="765819"/>
                      <a:pt x="0" y="746224"/>
                    </a:cubicBezTo>
                    <a:cubicBezTo>
                      <a:pt x="10318" y="722213"/>
                      <a:pt x="34627" y="695845"/>
                      <a:pt x="72925" y="667122"/>
                    </a:cubicBezTo>
                    <a:cubicBezTo>
                      <a:pt x="254793" y="491405"/>
                      <a:pt x="350341" y="332556"/>
                      <a:pt x="359568" y="190574"/>
                    </a:cubicBezTo>
                    <a:lnTo>
                      <a:pt x="359568" y="18901"/>
                    </a:lnTo>
                    <a:cubicBezTo>
                      <a:pt x="359568" y="6300"/>
                      <a:pt x="370780" y="0"/>
                      <a:pt x="393204" y="0"/>
                    </a:cubicBezTo>
                    <a:close/>
                  </a:path>
                </a:pathLst>
              </a:custGeom>
              <a:solidFill>
                <a:srgbClr val="FEFCFA"/>
              </a:solidFill>
              <a:ln>
                <a:noFill/>
              </a:ln>
              <a:effectLst>
                <a:innerShdw blurRad="38100" dist="25400" dir="16200000">
                  <a:srgbClr val="823F19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p>
                <a:pPr algn="ctr"/>
                <a:endParaRPr lang="zh-CN" altLang="en-US" sz="9600" b="1" dirty="0">
                  <a:solidFill>
                    <a:schemeClr val="bg1"/>
                  </a:solidFill>
                  <a:latin typeface="方正古隶繁体" panose="03000509000000000000" pitchFamily="65" charset="-122"/>
                  <a:ea typeface="方正古隶繁体" panose="03000509000000000000" pitchFamily="65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975203" y="5002293"/>
                <a:ext cx="1094058" cy="691530"/>
              </a:xfrm>
              <a:custGeom>
                <a:avLst/>
                <a:gdLst/>
                <a:ahLst/>
                <a:cxnLst/>
                <a:rect l="l" t="t" r="r" b="b"/>
                <a:pathLst>
                  <a:path w="1094058" h="691530">
                    <a:moveTo>
                      <a:pt x="378544" y="327348"/>
                    </a:moveTo>
                    <a:cubicBezTo>
                      <a:pt x="367878" y="327348"/>
                      <a:pt x="361726" y="332358"/>
                      <a:pt x="360089" y="342380"/>
                    </a:cubicBezTo>
                    <a:cubicBezTo>
                      <a:pt x="360089" y="356865"/>
                      <a:pt x="367580" y="364158"/>
                      <a:pt x="382562" y="364257"/>
                    </a:cubicBezTo>
                    <a:lnTo>
                      <a:pt x="382934" y="364257"/>
                    </a:lnTo>
                    <a:lnTo>
                      <a:pt x="382934" y="366415"/>
                    </a:lnTo>
                    <a:lnTo>
                      <a:pt x="392236" y="357114"/>
                    </a:lnTo>
                    <a:lnTo>
                      <a:pt x="392236" y="330250"/>
                    </a:lnTo>
                    <a:cubicBezTo>
                      <a:pt x="389309" y="328315"/>
                      <a:pt x="387846" y="327348"/>
                      <a:pt x="387846" y="327348"/>
                    </a:cubicBezTo>
                    <a:close/>
                    <a:moveTo>
                      <a:pt x="527967" y="313358"/>
                    </a:moveTo>
                    <a:cubicBezTo>
                      <a:pt x="493340" y="313358"/>
                      <a:pt x="474737" y="315963"/>
                      <a:pt x="472157" y="321172"/>
                    </a:cubicBezTo>
                    <a:lnTo>
                      <a:pt x="472157" y="335310"/>
                    </a:lnTo>
                    <a:cubicBezTo>
                      <a:pt x="469081" y="360760"/>
                      <a:pt x="481459" y="373509"/>
                      <a:pt x="509290" y="373559"/>
                    </a:cubicBezTo>
                    <a:cubicBezTo>
                      <a:pt x="525437" y="373559"/>
                      <a:pt x="534521" y="357872"/>
                      <a:pt x="536539" y="326499"/>
                    </a:cubicBezTo>
                    <a:lnTo>
                      <a:pt x="536934" y="313358"/>
                    </a:lnTo>
                    <a:close/>
                    <a:moveTo>
                      <a:pt x="299144" y="144736"/>
                    </a:moveTo>
                    <a:cubicBezTo>
                      <a:pt x="322709" y="144736"/>
                      <a:pt x="344438" y="148060"/>
                      <a:pt x="364331" y="154707"/>
                    </a:cubicBezTo>
                    <a:cubicBezTo>
                      <a:pt x="381793" y="160512"/>
                      <a:pt x="402084" y="163414"/>
                      <a:pt x="425202" y="163414"/>
                    </a:cubicBezTo>
                    <a:cubicBezTo>
                      <a:pt x="437257" y="163414"/>
                      <a:pt x="455736" y="161876"/>
                      <a:pt x="480640" y="158800"/>
                    </a:cubicBezTo>
                    <a:cubicBezTo>
                      <a:pt x="502816" y="158800"/>
                      <a:pt x="518070" y="158800"/>
                      <a:pt x="526405" y="158800"/>
                    </a:cubicBezTo>
                    <a:cubicBezTo>
                      <a:pt x="544909" y="155675"/>
                      <a:pt x="563141" y="154112"/>
                      <a:pt x="581099" y="154112"/>
                    </a:cubicBezTo>
                    <a:cubicBezTo>
                      <a:pt x="590426" y="150987"/>
                      <a:pt x="599157" y="149424"/>
                      <a:pt x="607293" y="149424"/>
                    </a:cubicBezTo>
                    <a:lnTo>
                      <a:pt x="626268" y="149424"/>
                    </a:lnTo>
                    <a:cubicBezTo>
                      <a:pt x="626268" y="149424"/>
                      <a:pt x="626268" y="155724"/>
                      <a:pt x="626268" y="168325"/>
                    </a:cubicBezTo>
                    <a:cubicBezTo>
                      <a:pt x="626268" y="192584"/>
                      <a:pt x="587548" y="208236"/>
                      <a:pt x="510108" y="215280"/>
                    </a:cubicBezTo>
                    <a:cubicBezTo>
                      <a:pt x="475481" y="215280"/>
                      <a:pt x="459730" y="215107"/>
                      <a:pt x="462855" y="214759"/>
                    </a:cubicBezTo>
                    <a:lnTo>
                      <a:pt x="462855" y="257027"/>
                    </a:lnTo>
                    <a:cubicBezTo>
                      <a:pt x="462855" y="260003"/>
                      <a:pt x="484559" y="261491"/>
                      <a:pt x="527967" y="261491"/>
                    </a:cubicBezTo>
                    <a:cubicBezTo>
                      <a:pt x="540419" y="261491"/>
                      <a:pt x="548258" y="261491"/>
                      <a:pt x="551482" y="261491"/>
                    </a:cubicBezTo>
                    <a:cubicBezTo>
                      <a:pt x="562049" y="248990"/>
                      <a:pt x="572169" y="245889"/>
                      <a:pt x="581843" y="252190"/>
                    </a:cubicBezTo>
                    <a:cubicBezTo>
                      <a:pt x="595883" y="252190"/>
                      <a:pt x="602902" y="258465"/>
                      <a:pt x="602902" y="271016"/>
                    </a:cubicBezTo>
                    <a:lnTo>
                      <a:pt x="602902" y="275705"/>
                    </a:lnTo>
                    <a:lnTo>
                      <a:pt x="602902" y="282402"/>
                    </a:lnTo>
                    <a:cubicBezTo>
                      <a:pt x="593576" y="310382"/>
                      <a:pt x="588913" y="323999"/>
                      <a:pt x="588913" y="323255"/>
                    </a:cubicBezTo>
                    <a:cubicBezTo>
                      <a:pt x="585142" y="400695"/>
                      <a:pt x="545876" y="436290"/>
                      <a:pt x="471115" y="430039"/>
                    </a:cubicBezTo>
                    <a:lnTo>
                      <a:pt x="470817" y="430039"/>
                    </a:lnTo>
                    <a:cubicBezTo>
                      <a:pt x="459259" y="435844"/>
                      <a:pt x="453479" y="451272"/>
                      <a:pt x="453479" y="476325"/>
                    </a:cubicBezTo>
                    <a:cubicBezTo>
                      <a:pt x="456604" y="476325"/>
                      <a:pt x="458167" y="481038"/>
                      <a:pt x="458167" y="490464"/>
                    </a:cubicBezTo>
                    <a:lnTo>
                      <a:pt x="458167" y="495003"/>
                    </a:lnTo>
                    <a:lnTo>
                      <a:pt x="504601" y="495003"/>
                    </a:lnTo>
                    <a:cubicBezTo>
                      <a:pt x="504403" y="495003"/>
                      <a:pt x="504304" y="491952"/>
                      <a:pt x="504304" y="485850"/>
                    </a:cubicBezTo>
                    <a:cubicBezTo>
                      <a:pt x="504304" y="485602"/>
                      <a:pt x="501203" y="483915"/>
                      <a:pt x="495002" y="480790"/>
                    </a:cubicBezTo>
                    <a:cubicBezTo>
                      <a:pt x="495002" y="468586"/>
                      <a:pt x="495002" y="460921"/>
                      <a:pt x="495002" y="457796"/>
                    </a:cubicBezTo>
                    <a:cubicBezTo>
                      <a:pt x="495002" y="442119"/>
                      <a:pt x="504428" y="434281"/>
                      <a:pt x="523279" y="434281"/>
                    </a:cubicBezTo>
                    <a:cubicBezTo>
                      <a:pt x="535285" y="434281"/>
                      <a:pt x="550391" y="446981"/>
                      <a:pt x="568598" y="472381"/>
                    </a:cubicBezTo>
                    <a:cubicBezTo>
                      <a:pt x="572814" y="476598"/>
                      <a:pt x="574923" y="480318"/>
                      <a:pt x="574923" y="483543"/>
                    </a:cubicBezTo>
                    <a:cubicBezTo>
                      <a:pt x="578048" y="486619"/>
                      <a:pt x="579611" y="490166"/>
                      <a:pt x="579611" y="494184"/>
                    </a:cubicBezTo>
                    <a:lnTo>
                      <a:pt x="580057" y="495003"/>
                    </a:lnTo>
                    <a:cubicBezTo>
                      <a:pt x="581248" y="495003"/>
                      <a:pt x="588193" y="501353"/>
                      <a:pt x="600893" y="514053"/>
                    </a:cubicBezTo>
                    <a:lnTo>
                      <a:pt x="615850" y="533921"/>
                    </a:lnTo>
                    <a:cubicBezTo>
                      <a:pt x="619670" y="541611"/>
                      <a:pt x="621580" y="547365"/>
                      <a:pt x="621580" y="551185"/>
                    </a:cubicBezTo>
                    <a:cubicBezTo>
                      <a:pt x="621580" y="571476"/>
                      <a:pt x="609550" y="584027"/>
                      <a:pt x="585490" y="588839"/>
                    </a:cubicBezTo>
                    <a:cubicBezTo>
                      <a:pt x="566043" y="588839"/>
                      <a:pt x="551433" y="579115"/>
                      <a:pt x="541660" y="559669"/>
                    </a:cubicBezTo>
                    <a:cubicBezTo>
                      <a:pt x="541660" y="556097"/>
                      <a:pt x="541660" y="554311"/>
                      <a:pt x="541660" y="554311"/>
                    </a:cubicBezTo>
                    <a:cubicBezTo>
                      <a:pt x="538435" y="546175"/>
                      <a:pt x="535409" y="542107"/>
                      <a:pt x="532581" y="542107"/>
                    </a:cubicBezTo>
                    <a:cubicBezTo>
                      <a:pt x="514771" y="542107"/>
                      <a:pt x="489099" y="545207"/>
                      <a:pt x="455563" y="551409"/>
                    </a:cubicBezTo>
                    <a:cubicBezTo>
                      <a:pt x="436810" y="554584"/>
                      <a:pt x="422845" y="556171"/>
                      <a:pt x="413668" y="556171"/>
                    </a:cubicBezTo>
                    <a:cubicBezTo>
                      <a:pt x="376262" y="565498"/>
                      <a:pt x="335930" y="570161"/>
                      <a:pt x="292670" y="570161"/>
                    </a:cubicBezTo>
                    <a:cubicBezTo>
                      <a:pt x="270892" y="565795"/>
                      <a:pt x="257398" y="555700"/>
                      <a:pt x="252189" y="539874"/>
                    </a:cubicBezTo>
                    <a:cubicBezTo>
                      <a:pt x="252189" y="513036"/>
                      <a:pt x="263177" y="499616"/>
                      <a:pt x="285154" y="499616"/>
                    </a:cubicBezTo>
                    <a:lnTo>
                      <a:pt x="378734" y="499616"/>
                    </a:lnTo>
                    <a:lnTo>
                      <a:pt x="380423" y="485855"/>
                    </a:lnTo>
                    <a:cubicBezTo>
                      <a:pt x="382097" y="471576"/>
                      <a:pt x="382934" y="462223"/>
                      <a:pt x="382934" y="457796"/>
                    </a:cubicBezTo>
                    <a:lnTo>
                      <a:pt x="382934" y="448494"/>
                    </a:lnTo>
                    <a:cubicBezTo>
                      <a:pt x="382934" y="437381"/>
                      <a:pt x="380578" y="431230"/>
                      <a:pt x="375865" y="430039"/>
                    </a:cubicBezTo>
                    <a:lnTo>
                      <a:pt x="330547" y="430039"/>
                    </a:lnTo>
                    <a:cubicBezTo>
                      <a:pt x="330547" y="430039"/>
                      <a:pt x="328414" y="427956"/>
                      <a:pt x="324147" y="423789"/>
                    </a:cubicBezTo>
                    <a:cubicBezTo>
                      <a:pt x="285502" y="409699"/>
                      <a:pt x="266179" y="394569"/>
                      <a:pt x="266179" y="378396"/>
                    </a:cubicBezTo>
                    <a:lnTo>
                      <a:pt x="266179" y="303015"/>
                    </a:lnTo>
                    <a:cubicBezTo>
                      <a:pt x="273323" y="267048"/>
                      <a:pt x="293439" y="246981"/>
                      <a:pt x="326529" y="242814"/>
                    </a:cubicBezTo>
                    <a:cubicBezTo>
                      <a:pt x="338484" y="242814"/>
                      <a:pt x="352251" y="245939"/>
                      <a:pt x="367828" y="252190"/>
                    </a:cubicBezTo>
                    <a:cubicBezTo>
                      <a:pt x="368721" y="252190"/>
                      <a:pt x="373186" y="252190"/>
                      <a:pt x="381223" y="252190"/>
                    </a:cubicBezTo>
                    <a:cubicBezTo>
                      <a:pt x="385911" y="253728"/>
                      <a:pt x="389973" y="254881"/>
                      <a:pt x="393408" y="255650"/>
                    </a:cubicBezTo>
                    <a:lnTo>
                      <a:pt x="401612" y="256773"/>
                    </a:lnTo>
                    <a:lnTo>
                      <a:pt x="401612" y="218495"/>
                    </a:lnTo>
                    <a:lnTo>
                      <a:pt x="382251" y="214834"/>
                    </a:lnTo>
                    <a:cubicBezTo>
                      <a:pt x="362466" y="210964"/>
                      <a:pt x="349448" y="207988"/>
                      <a:pt x="343197" y="205904"/>
                    </a:cubicBezTo>
                    <a:lnTo>
                      <a:pt x="341188" y="205904"/>
                    </a:lnTo>
                    <a:cubicBezTo>
                      <a:pt x="341188" y="205904"/>
                      <a:pt x="337641" y="205904"/>
                      <a:pt x="330547" y="205904"/>
                    </a:cubicBezTo>
                    <a:cubicBezTo>
                      <a:pt x="327422" y="202828"/>
                      <a:pt x="326281" y="201290"/>
                      <a:pt x="327124" y="201290"/>
                    </a:cubicBezTo>
                    <a:cubicBezTo>
                      <a:pt x="292695" y="201290"/>
                      <a:pt x="275481" y="190302"/>
                      <a:pt x="275481" y="168325"/>
                    </a:cubicBezTo>
                    <a:cubicBezTo>
                      <a:pt x="275481" y="152599"/>
                      <a:pt x="283369" y="144736"/>
                      <a:pt x="299144" y="144736"/>
                    </a:cubicBezTo>
                    <a:close/>
                    <a:moveTo>
                      <a:pt x="770781" y="18678"/>
                    </a:moveTo>
                    <a:cubicBezTo>
                      <a:pt x="786507" y="18678"/>
                      <a:pt x="794370" y="24979"/>
                      <a:pt x="794370" y="37580"/>
                    </a:cubicBezTo>
                    <a:cubicBezTo>
                      <a:pt x="794370" y="42888"/>
                      <a:pt x="792807" y="48642"/>
                      <a:pt x="789682" y="54844"/>
                    </a:cubicBezTo>
                    <a:cubicBezTo>
                      <a:pt x="789682" y="58862"/>
                      <a:pt x="789682" y="60871"/>
                      <a:pt x="789682" y="60871"/>
                    </a:cubicBezTo>
                    <a:cubicBezTo>
                      <a:pt x="789682" y="60871"/>
                      <a:pt x="789682" y="63525"/>
                      <a:pt x="789682" y="68833"/>
                    </a:cubicBezTo>
                    <a:cubicBezTo>
                      <a:pt x="786606" y="75084"/>
                      <a:pt x="785068" y="78656"/>
                      <a:pt x="785068" y="79549"/>
                    </a:cubicBezTo>
                    <a:cubicBezTo>
                      <a:pt x="785068" y="84907"/>
                      <a:pt x="783158" y="91406"/>
                      <a:pt x="779338" y="99046"/>
                    </a:cubicBezTo>
                    <a:cubicBezTo>
                      <a:pt x="767581" y="140023"/>
                      <a:pt x="761702" y="170880"/>
                      <a:pt x="761702" y="191617"/>
                    </a:cubicBezTo>
                    <a:cubicBezTo>
                      <a:pt x="761702" y="204069"/>
                      <a:pt x="761702" y="214983"/>
                      <a:pt x="761702" y="224359"/>
                    </a:cubicBezTo>
                    <a:cubicBezTo>
                      <a:pt x="761702" y="226740"/>
                      <a:pt x="763265" y="231056"/>
                      <a:pt x="766390" y="237307"/>
                    </a:cubicBezTo>
                    <a:cubicBezTo>
                      <a:pt x="766390" y="244203"/>
                      <a:pt x="766390" y="249213"/>
                      <a:pt x="766390" y="252339"/>
                    </a:cubicBezTo>
                    <a:cubicBezTo>
                      <a:pt x="766390" y="284237"/>
                      <a:pt x="763190" y="314549"/>
                      <a:pt x="756791" y="343273"/>
                    </a:cubicBezTo>
                    <a:cubicBezTo>
                      <a:pt x="753814" y="363960"/>
                      <a:pt x="752326" y="395933"/>
                      <a:pt x="752326" y="439192"/>
                    </a:cubicBezTo>
                    <a:cubicBezTo>
                      <a:pt x="755154" y="561182"/>
                      <a:pt x="771872" y="623367"/>
                      <a:pt x="802481" y="625748"/>
                    </a:cubicBezTo>
                    <a:cubicBezTo>
                      <a:pt x="833388" y="625748"/>
                      <a:pt x="874117" y="606326"/>
                      <a:pt x="924669" y="567482"/>
                    </a:cubicBezTo>
                    <a:cubicBezTo>
                      <a:pt x="929183" y="562720"/>
                      <a:pt x="930696" y="560338"/>
                      <a:pt x="929208" y="560338"/>
                    </a:cubicBezTo>
                    <a:cubicBezTo>
                      <a:pt x="929208" y="557213"/>
                      <a:pt x="935533" y="555650"/>
                      <a:pt x="948184" y="555650"/>
                    </a:cubicBezTo>
                    <a:lnTo>
                      <a:pt x="948481" y="555650"/>
                    </a:lnTo>
                    <a:cubicBezTo>
                      <a:pt x="951656" y="554063"/>
                      <a:pt x="968747" y="540817"/>
                      <a:pt x="999753" y="515913"/>
                    </a:cubicBezTo>
                    <a:cubicBezTo>
                      <a:pt x="1017711" y="500782"/>
                      <a:pt x="1034678" y="489223"/>
                      <a:pt x="1050652" y="481236"/>
                    </a:cubicBezTo>
                    <a:lnTo>
                      <a:pt x="1064939" y="481162"/>
                    </a:lnTo>
                    <a:cubicBezTo>
                      <a:pt x="1074464" y="477937"/>
                      <a:pt x="1079227" y="476325"/>
                      <a:pt x="1079227" y="476325"/>
                    </a:cubicBezTo>
                    <a:cubicBezTo>
                      <a:pt x="1088554" y="476325"/>
                      <a:pt x="1093217" y="480690"/>
                      <a:pt x="1093217" y="489422"/>
                    </a:cubicBezTo>
                    <a:cubicBezTo>
                      <a:pt x="1096342" y="502171"/>
                      <a:pt x="1090761" y="511473"/>
                      <a:pt x="1076474" y="517327"/>
                    </a:cubicBezTo>
                    <a:lnTo>
                      <a:pt x="900261" y="642417"/>
                    </a:lnTo>
                    <a:cubicBezTo>
                      <a:pt x="857399" y="672083"/>
                      <a:pt x="814387" y="686917"/>
                      <a:pt x="771227" y="686917"/>
                    </a:cubicBezTo>
                    <a:cubicBezTo>
                      <a:pt x="686693" y="689992"/>
                      <a:pt x="645963" y="632247"/>
                      <a:pt x="649039" y="513681"/>
                    </a:cubicBezTo>
                    <a:cubicBezTo>
                      <a:pt x="652165" y="410543"/>
                      <a:pt x="664790" y="316310"/>
                      <a:pt x="686916" y="230982"/>
                    </a:cubicBezTo>
                    <a:cubicBezTo>
                      <a:pt x="689992" y="221854"/>
                      <a:pt x="693142" y="214065"/>
                      <a:pt x="696367" y="207616"/>
                    </a:cubicBezTo>
                    <a:cubicBezTo>
                      <a:pt x="702171" y="193130"/>
                      <a:pt x="705073" y="182737"/>
                      <a:pt x="705073" y="176436"/>
                    </a:cubicBezTo>
                    <a:cubicBezTo>
                      <a:pt x="711324" y="161107"/>
                      <a:pt x="716012" y="145356"/>
                      <a:pt x="719137" y="129183"/>
                    </a:cubicBezTo>
                    <a:cubicBezTo>
                      <a:pt x="725438" y="95201"/>
                      <a:pt x="733201" y="64369"/>
                      <a:pt x="742429" y="36687"/>
                    </a:cubicBezTo>
                    <a:cubicBezTo>
                      <a:pt x="742429" y="24681"/>
                      <a:pt x="751879" y="18678"/>
                      <a:pt x="770781" y="18678"/>
                    </a:cubicBezTo>
                    <a:close/>
                    <a:moveTo>
                      <a:pt x="131043" y="0"/>
                    </a:moveTo>
                    <a:cubicBezTo>
                      <a:pt x="134168" y="0"/>
                      <a:pt x="137269" y="0"/>
                      <a:pt x="140345" y="0"/>
                    </a:cubicBezTo>
                    <a:lnTo>
                      <a:pt x="146893" y="0"/>
                    </a:lnTo>
                    <a:cubicBezTo>
                      <a:pt x="265311" y="31155"/>
                      <a:pt x="367432" y="46732"/>
                      <a:pt x="453256" y="46732"/>
                    </a:cubicBezTo>
                    <a:cubicBezTo>
                      <a:pt x="493687" y="46732"/>
                      <a:pt x="532904" y="46732"/>
                      <a:pt x="570904" y="46732"/>
                    </a:cubicBezTo>
                    <a:cubicBezTo>
                      <a:pt x="614561" y="43607"/>
                      <a:pt x="655315" y="42044"/>
                      <a:pt x="693167" y="42044"/>
                    </a:cubicBezTo>
                    <a:cubicBezTo>
                      <a:pt x="713953" y="35744"/>
                      <a:pt x="722784" y="42689"/>
                      <a:pt x="719658" y="62880"/>
                    </a:cubicBezTo>
                    <a:cubicBezTo>
                      <a:pt x="719658" y="79499"/>
                      <a:pt x="701327" y="89818"/>
                      <a:pt x="664666" y="93837"/>
                    </a:cubicBezTo>
                    <a:cubicBezTo>
                      <a:pt x="640060" y="93837"/>
                      <a:pt x="604391" y="96962"/>
                      <a:pt x="557659" y="103213"/>
                    </a:cubicBezTo>
                    <a:cubicBezTo>
                      <a:pt x="539204" y="103213"/>
                      <a:pt x="519087" y="104775"/>
                      <a:pt x="497309" y="107901"/>
                    </a:cubicBezTo>
                    <a:cubicBezTo>
                      <a:pt x="489719" y="107901"/>
                      <a:pt x="485924" y="107901"/>
                      <a:pt x="485924" y="107901"/>
                    </a:cubicBezTo>
                    <a:lnTo>
                      <a:pt x="365373" y="107901"/>
                    </a:lnTo>
                    <a:cubicBezTo>
                      <a:pt x="359122" y="104775"/>
                      <a:pt x="348605" y="103213"/>
                      <a:pt x="333821" y="103213"/>
                    </a:cubicBezTo>
                    <a:cubicBezTo>
                      <a:pt x="321369" y="100087"/>
                      <a:pt x="310778" y="98525"/>
                      <a:pt x="302046" y="98525"/>
                    </a:cubicBezTo>
                    <a:cubicBezTo>
                      <a:pt x="277143" y="95399"/>
                      <a:pt x="251271" y="93837"/>
                      <a:pt x="224433" y="93837"/>
                    </a:cubicBezTo>
                    <a:cubicBezTo>
                      <a:pt x="212179" y="93837"/>
                      <a:pt x="206052" y="96168"/>
                      <a:pt x="206052" y="100832"/>
                    </a:cubicBezTo>
                    <a:cubicBezTo>
                      <a:pt x="208979" y="142057"/>
                      <a:pt x="215205" y="176932"/>
                      <a:pt x="224730" y="205458"/>
                    </a:cubicBezTo>
                    <a:cubicBezTo>
                      <a:pt x="224730" y="213296"/>
                      <a:pt x="227211" y="219696"/>
                      <a:pt x="232172" y="224656"/>
                    </a:cubicBezTo>
                    <a:cubicBezTo>
                      <a:pt x="239663" y="235868"/>
                      <a:pt x="243408" y="245914"/>
                      <a:pt x="243408" y="254794"/>
                    </a:cubicBezTo>
                    <a:cubicBezTo>
                      <a:pt x="239985" y="306140"/>
                      <a:pt x="212874" y="373063"/>
                      <a:pt x="162074" y="455563"/>
                    </a:cubicBezTo>
                    <a:cubicBezTo>
                      <a:pt x="159196" y="461368"/>
                      <a:pt x="154310" y="471215"/>
                      <a:pt x="147414" y="485106"/>
                    </a:cubicBezTo>
                    <a:cubicBezTo>
                      <a:pt x="146025" y="486495"/>
                      <a:pt x="145330" y="488082"/>
                      <a:pt x="145330" y="489868"/>
                    </a:cubicBezTo>
                    <a:cubicBezTo>
                      <a:pt x="128811" y="516260"/>
                      <a:pt x="115689" y="544042"/>
                      <a:pt x="105965" y="573212"/>
                    </a:cubicBezTo>
                    <a:cubicBezTo>
                      <a:pt x="104179" y="574998"/>
                      <a:pt x="103286" y="576561"/>
                      <a:pt x="103286" y="577900"/>
                    </a:cubicBezTo>
                    <a:cubicBezTo>
                      <a:pt x="100161" y="584101"/>
                      <a:pt x="98598" y="592411"/>
                      <a:pt x="98598" y="602829"/>
                    </a:cubicBezTo>
                    <a:cubicBezTo>
                      <a:pt x="93092" y="602829"/>
                      <a:pt x="88056" y="610766"/>
                      <a:pt x="83492" y="626641"/>
                    </a:cubicBezTo>
                    <a:cubicBezTo>
                      <a:pt x="74910" y="641028"/>
                      <a:pt x="70619" y="651347"/>
                      <a:pt x="70619" y="657598"/>
                    </a:cubicBezTo>
                    <a:cubicBezTo>
                      <a:pt x="57026" y="680219"/>
                      <a:pt x="42912" y="691530"/>
                      <a:pt x="28277" y="691530"/>
                    </a:cubicBezTo>
                    <a:cubicBezTo>
                      <a:pt x="9426" y="691530"/>
                      <a:pt x="0" y="680542"/>
                      <a:pt x="0" y="658565"/>
                    </a:cubicBezTo>
                    <a:cubicBezTo>
                      <a:pt x="0" y="647452"/>
                      <a:pt x="4663" y="637233"/>
                      <a:pt x="13990" y="627906"/>
                    </a:cubicBezTo>
                    <a:cubicBezTo>
                      <a:pt x="13990" y="624781"/>
                      <a:pt x="15999" y="621209"/>
                      <a:pt x="20017" y="617191"/>
                    </a:cubicBezTo>
                    <a:lnTo>
                      <a:pt x="123974" y="395288"/>
                    </a:lnTo>
                    <a:cubicBezTo>
                      <a:pt x="144065" y="355055"/>
                      <a:pt x="154111" y="296516"/>
                      <a:pt x="154111" y="219671"/>
                    </a:cubicBezTo>
                    <a:lnTo>
                      <a:pt x="154111" y="214983"/>
                    </a:lnTo>
                    <a:cubicBezTo>
                      <a:pt x="154111" y="209972"/>
                      <a:pt x="152549" y="195139"/>
                      <a:pt x="149423" y="170483"/>
                    </a:cubicBezTo>
                    <a:cubicBezTo>
                      <a:pt x="146298" y="151185"/>
                      <a:pt x="144735" y="140370"/>
                      <a:pt x="144735" y="138039"/>
                    </a:cubicBezTo>
                    <a:cubicBezTo>
                      <a:pt x="142205" y="122759"/>
                      <a:pt x="132878" y="108670"/>
                      <a:pt x="116755" y="95771"/>
                    </a:cubicBezTo>
                    <a:cubicBezTo>
                      <a:pt x="116755" y="92249"/>
                      <a:pt x="116532" y="90265"/>
                      <a:pt x="116086" y="89818"/>
                    </a:cubicBezTo>
                    <a:cubicBezTo>
                      <a:pt x="100955" y="70967"/>
                      <a:pt x="93389" y="53554"/>
                      <a:pt x="93389" y="37580"/>
                    </a:cubicBezTo>
                    <a:cubicBezTo>
                      <a:pt x="93389" y="12527"/>
                      <a:pt x="105941" y="0"/>
                      <a:pt x="131043" y="0"/>
                    </a:cubicBezTo>
                    <a:close/>
                  </a:path>
                </a:pathLst>
              </a:custGeom>
              <a:solidFill>
                <a:srgbClr val="FEFCFA"/>
              </a:solidFill>
              <a:ln>
                <a:noFill/>
              </a:ln>
              <a:effectLst>
                <a:innerShdw blurRad="38100" dist="25400" dir="16200000">
                  <a:srgbClr val="CE6C27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p>
                <a:endParaRPr lang="zh-CN" altLang="en-US" sz="9600" b="1" dirty="0">
                  <a:solidFill>
                    <a:schemeClr val="bg1"/>
                  </a:solidFill>
                  <a:latin typeface="方正古隶繁体" panose="03000509000000000000" pitchFamily="65" charset="-122"/>
                  <a:ea typeface="方正古隶繁体" panose="03000509000000000000" pitchFamily="65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4750112" y="3145799"/>
                <a:ext cx="1093217" cy="855279"/>
              </a:xfrm>
              <a:custGeom>
                <a:avLst/>
                <a:gdLst/>
                <a:ahLst/>
                <a:cxnLst/>
                <a:rect l="l" t="t" r="r" b="b"/>
                <a:pathLst>
                  <a:path w="1093217" h="855279">
                    <a:moveTo>
                      <a:pt x="944054" y="138020"/>
                    </a:moveTo>
                    <a:cubicBezTo>
                      <a:pt x="947936" y="138119"/>
                      <a:pt x="952215" y="138993"/>
                      <a:pt x="956890" y="140643"/>
                    </a:cubicBezTo>
                    <a:cubicBezTo>
                      <a:pt x="985515" y="144711"/>
                      <a:pt x="999827" y="157064"/>
                      <a:pt x="999827" y="177701"/>
                    </a:cubicBezTo>
                    <a:cubicBezTo>
                      <a:pt x="999827" y="185093"/>
                      <a:pt x="996429" y="200670"/>
                      <a:pt x="989633" y="224433"/>
                    </a:cubicBezTo>
                    <a:cubicBezTo>
                      <a:pt x="977726" y="254149"/>
                      <a:pt x="971773" y="274365"/>
                      <a:pt x="971773" y="285081"/>
                    </a:cubicBezTo>
                    <a:cubicBezTo>
                      <a:pt x="971773" y="288206"/>
                      <a:pt x="971773" y="292795"/>
                      <a:pt x="971773" y="298847"/>
                    </a:cubicBezTo>
                    <a:cubicBezTo>
                      <a:pt x="974899" y="308223"/>
                      <a:pt x="976461" y="316087"/>
                      <a:pt x="976461" y="322437"/>
                    </a:cubicBezTo>
                    <a:cubicBezTo>
                      <a:pt x="976461" y="334442"/>
                      <a:pt x="974800" y="357089"/>
                      <a:pt x="971476" y="390377"/>
                    </a:cubicBezTo>
                    <a:cubicBezTo>
                      <a:pt x="965473" y="417414"/>
                      <a:pt x="962472" y="439217"/>
                      <a:pt x="962472" y="455787"/>
                    </a:cubicBezTo>
                    <a:cubicBezTo>
                      <a:pt x="953095" y="479153"/>
                      <a:pt x="936823" y="490836"/>
                      <a:pt x="913656" y="490836"/>
                    </a:cubicBezTo>
                    <a:cubicBezTo>
                      <a:pt x="844352" y="476995"/>
                      <a:pt x="805954" y="449437"/>
                      <a:pt x="798463" y="408162"/>
                    </a:cubicBezTo>
                    <a:cubicBezTo>
                      <a:pt x="798463" y="388268"/>
                      <a:pt x="809451" y="378322"/>
                      <a:pt x="831428" y="378322"/>
                    </a:cubicBezTo>
                    <a:cubicBezTo>
                      <a:pt x="840408" y="378322"/>
                      <a:pt x="848990" y="380380"/>
                      <a:pt x="857176" y="384498"/>
                    </a:cubicBezTo>
                    <a:cubicBezTo>
                      <a:pt x="863575" y="386581"/>
                      <a:pt x="867445" y="387623"/>
                      <a:pt x="868784" y="387623"/>
                    </a:cubicBezTo>
                    <a:cubicBezTo>
                      <a:pt x="871711" y="387623"/>
                      <a:pt x="873175" y="387400"/>
                      <a:pt x="873175" y="386954"/>
                    </a:cubicBezTo>
                    <a:cubicBezTo>
                      <a:pt x="879376" y="358924"/>
                      <a:pt x="884039" y="329134"/>
                      <a:pt x="887165" y="297582"/>
                    </a:cubicBezTo>
                    <a:cubicBezTo>
                      <a:pt x="890290" y="291381"/>
                      <a:pt x="891853" y="287214"/>
                      <a:pt x="891853" y="285081"/>
                    </a:cubicBezTo>
                    <a:cubicBezTo>
                      <a:pt x="891853" y="280219"/>
                      <a:pt x="893564" y="276077"/>
                      <a:pt x="896987" y="272654"/>
                    </a:cubicBezTo>
                    <a:cubicBezTo>
                      <a:pt x="912217" y="208509"/>
                      <a:pt x="919832" y="170309"/>
                      <a:pt x="919832" y="158056"/>
                    </a:cubicBezTo>
                    <a:cubicBezTo>
                      <a:pt x="924334" y="144401"/>
                      <a:pt x="932408" y="137722"/>
                      <a:pt x="944054" y="138020"/>
                    </a:cubicBezTo>
                    <a:close/>
                    <a:moveTo>
                      <a:pt x="186556" y="23441"/>
                    </a:moveTo>
                    <a:cubicBezTo>
                      <a:pt x="186556" y="23441"/>
                      <a:pt x="189632" y="25003"/>
                      <a:pt x="195784" y="28129"/>
                    </a:cubicBezTo>
                    <a:cubicBezTo>
                      <a:pt x="200993" y="28129"/>
                      <a:pt x="209054" y="33586"/>
                      <a:pt x="219968" y="44500"/>
                    </a:cubicBezTo>
                    <a:lnTo>
                      <a:pt x="219968" y="186854"/>
                    </a:lnTo>
                    <a:cubicBezTo>
                      <a:pt x="223094" y="186854"/>
                      <a:pt x="224656" y="190104"/>
                      <a:pt x="224656" y="196602"/>
                    </a:cubicBezTo>
                    <a:cubicBezTo>
                      <a:pt x="236612" y="202555"/>
                      <a:pt x="261814" y="205532"/>
                      <a:pt x="300261" y="205532"/>
                    </a:cubicBezTo>
                    <a:cubicBezTo>
                      <a:pt x="324569" y="210394"/>
                      <a:pt x="336724" y="222920"/>
                      <a:pt x="336724" y="243111"/>
                    </a:cubicBezTo>
                    <a:cubicBezTo>
                      <a:pt x="336724" y="266328"/>
                      <a:pt x="318418" y="281955"/>
                      <a:pt x="281806" y="289992"/>
                    </a:cubicBezTo>
                    <a:cubicBezTo>
                      <a:pt x="277788" y="290042"/>
                      <a:pt x="275779" y="290066"/>
                      <a:pt x="275779" y="290066"/>
                    </a:cubicBezTo>
                    <a:cubicBezTo>
                      <a:pt x="271835" y="290066"/>
                      <a:pt x="266706" y="290432"/>
                      <a:pt x="260394" y="291164"/>
                    </a:cubicBezTo>
                    <a:lnTo>
                      <a:pt x="238646" y="294348"/>
                    </a:lnTo>
                    <a:lnTo>
                      <a:pt x="238646" y="296615"/>
                    </a:lnTo>
                    <a:cubicBezTo>
                      <a:pt x="238646" y="298302"/>
                      <a:pt x="238646" y="300832"/>
                      <a:pt x="238646" y="304205"/>
                    </a:cubicBezTo>
                    <a:cubicBezTo>
                      <a:pt x="235570" y="326083"/>
                      <a:pt x="234032" y="339949"/>
                      <a:pt x="234032" y="345803"/>
                    </a:cubicBezTo>
                    <a:cubicBezTo>
                      <a:pt x="234032" y="352053"/>
                      <a:pt x="234032" y="355179"/>
                      <a:pt x="234032" y="355179"/>
                    </a:cubicBezTo>
                    <a:cubicBezTo>
                      <a:pt x="234032" y="358254"/>
                      <a:pt x="234032" y="361355"/>
                      <a:pt x="234032" y="364480"/>
                    </a:cubicBezTo>
                    <a:cubicBezTo>
                      <a:pt x="234032" y="371475"/>
                      <a:pt x="235570" y="389037"/>
                      <a:pt x="238646" y="417166"/>
                    </a:cubicBezTo>
                    <a:cubicBezTo>
                      <a:pt x="238646" y="438101"/>
                      <a:pt x="238646" y="450106"/>
                      <a:pt x="238646" y="453182"/>
                    </a:cubicBezTo>
                    <a:cubicBezTo>
                      <a:pt x="238646" y="456456"/>
                      <a:pt x="240283" y="458912"/>
                      <a:pt x="243557" y="460549"/>
                    </a:cubicBezTo>
                    <a:cubicBezTo>
                      <a:pt x="244748" y="461740"/>
                      <a:pt x="245343" y="462335"/>
                      <a:pt x="245343" y="462335"/>
                    </a:cubicBezTo>
                    <a:cubicBezTo>
                      <a:pt x="250056" y="462335"/>
                      <a:pt x="255513" y="462335"/>
                      <a:pt x="261714" y="462335"/>
                    </a:cubicBezTo>
                    <a:cubicBezTo>
                      <a:pt x="266378" y="462335"/>
                      <a:pt x="274935" y="460797"/>
                      <a:pt x="287387" y="457721"/>
                    </a:cubicBezTo>
                    <a:cubicBezTo>
                      <a:pt x="301427" y="457721"/>
                      <a:pt x="311547" y="457721"/>
                      <a:pt x="317748" y="457721"/>
                    </a:cubicBezTo>
                    <a:cubicBezTo>
                      <a:pt x="349101" y="457721"/>
                      <a:pt x="364778" y="470223"/>
                      <a:pt x="364778" y="495226"/>
                    </a:cubicBezTo>
                    <a:cubicBezTo>
                      <a:pt x="364778" y="525438"/>
                      <a:pt x="337195" y="544215"/>
                      <a:pt x="282029" y="551557"/>
                    </a:cubicBezTo>
                    <a:cubicBezTo>
                      <a:pt x="267792" y="551557"/>
                      <a:pt x="257522" y="553120"/>
                      <a:pt x="251222" y="556246"/>
                    </a:cubicBezTo>
                    <a:cubicBezTo>
                      <a:pt x="247402" y="556246"/>
                      <a:pt x="241102" y="557684"/>
                      <a:pt x="232321" y="560562"/>
                    </a:cubicBezTo>
                    <a:cubicBezTo>
                      <a:pt x="206921" y="570136"/>
                      <a:pt x="188714" y="574923"/>
                      <a:pt x="177701" y="574923"/>
                    </a:cubicBezTo>
                    <a:cubicBezTo>
                      <a:pt x="171450" y="574923"/>
                      <a:pt x="162099" y="574923"/>
                      <a:pt x="149647" y="574923"/>
                    </a:cubicBezTo>
                    <a:cubicBezTo>
                      <a:pt x="135607" y="574923"/>
                      <a:pt x="123900" y="576461"/>
                      <a:pt x="114523" y="579537"/>
                    </a:cubicBezTo>
                    <a:cubicBezTo>
                      <a:pt x="110852" y="579537"/>
                      <a:pt x="103907" y="584647"/>
                      <a:pt x="93687" y="594866"/>
                    </a:cubicBezTo>
                    <a:cubicBezTo>
                      <a:pt x="80094" y="605136"/>
                      <a:pt x="68387" y="612478"/>
                      <a:pt x="58564" y="616893"/>
                    </a:cubicBezTo>
                    <a:cubicBezTo>
                      <a:pt x="26665" y="612825"/>
                      <a:pt x="8682" y="594668"/>
                      <a:pt x="4614" y="562422"/>
                    </a:cubicBezTo>
                    <a:cubicBezTo>
                      <a:pt x="4614" y="535038"/>
                      <a:pt x="26095" y="515988"/>
                      <a:pt x="69056" y="505272"/>
                    </a:cubicBezTo>
                    <a:cubicBezTo>
                      <a:pt x="110183" y="497086"/>
                      <a:pt x="130746" y="479723"/>
                      <a:pt x="130746" y="453182"/>
                    </a:cubicBezTo>
                    <a:lnTo>
                      <a:pt x="130746" y="299804"/>
                    </a:lnTo>
                    <a:lnTo>
                      <a:pt x="121574" y="301433"/>
                    </a:lnTo>
                    <a:cubicBezTo>
                      <a:pt x="116700" y="302810"/>
                      <a:pt x="110827" y="304875"/>
                      <a:pt x="103957" y="307628"/>
                    </a:cubicBezTo>
                    <a:cubicBezTo>
                      <a:pt x="87089" y="317699"/>
                      <a:pt x="72752" y="322734"/>
                      <a:pt x="60945" y="322734"/>
                    </a:cubicBezTo>
                    <a:cubicBezTo>
                      <a:pt x="24185" y="322734"/>
                      <a:pt x="3870" y="301402"/>
                      <a:pt x="0" y="258738"/>
                    </a:cubicBezTo>
                    <a:cubicBezTo>
                      <a:pt x="0" y="217066"/>
                      <a:pt x="29667" y="196230"/>
                      <a:pt x="88999" y="196230"/>
                    </a:cubicBezTo>
                    <a:cubicBezTo>
                      <a:pt x="92075" y="196230"/>
                      <a:pt x="98127" y="196230"/>
                      <a:pt x="107156" y="196230"/>
                    </a:cubicBezTo>
                    <a:cubicBezTo>
                      <a:pt x="113407" y="199306"/>
                      <a:pt x="118244" y="200844"/>
                      <a:pt x="121667" y="200844"/>
                    </a:cubicBezTo>
                    <a:cubicBezTo>
                      <a:pt x="137046" y="200844"/>
                      <a:pt x="144735" y="197793"/>
                      <a:pt x="144735" y="191691"/>
                    </a:cubicBezTo>
                    <a:lnTo>
                      <a:pt x="144735" y="51644"/>
                    </a:lnTo>
                    <a:cubicBezTo>
                      <a:pt x="144735" y="32842"/>
                      <a:pt x="158676" y="23441"/>
                      <a:pt x="186556" y="23441"/>
                    </a:cubicBezTo>
                    <a:close/>
                    <a:moveTo>
                      <a:pt x="672406" y="0"/>
                    </a:moveTo>
                    <a:cubicBezTo>
                      <a:pt x="708918" y="7541"/>
                      <a:pt x="729332" y="19894"/>
                      <a:pt x="733648" y="37059"/>
                    </a:cubicBezTo>
                    <a:lnTo>
                      <a:pt x="733648" y="159023"/>
                    </a:lnTo>
                    <a:cubicBezTo>
                      <a:pt x="733648" y="158924"/>
                      <a:pt x="741338" y="158874"/>
                      <a:pt x="756717" y="158874"/>
                    </a:cubicBezTo>
                    <a:cubicBezTo>
                      <a:pt x="764456" y="158874"/>
                      <a:pt x="774551" y="157312"/>
                      <a:pt x="787003" y="154186"/>
                    </a:cubicBezTo>
                    <a:cubicBezTo>
                      <a:pt x="804168" y="154186"/>
                      <a:pt x="815851" y="154186"/>
                      <a:pt x="822052" y="154186"/>
                    </a:cubicBezTo>
                    <a:cubicBezTo>
                      <a:pt x="837630" y="154186"/>
                      <a:pt x="850082" y="154186"/>
                      <a:pt x="859408" y="154186"/>
                    </a:cubicBezTo>
                    <a:cubicBezTo>
                      <a:pt x="887636" y="154186"/>
                      <a:pt x="901750" y="166688"/>
                      <a:pt x="901750" y="191691"/>
                    </a:cubicBezTo>
                    <a:cubicBezTo>
                      <a:pt x="901750" y="216099"/>
                      <a:pt x="878136" y="230113"/>
                      <a:pt x="830908" y="233735"/>
                    </a:cubicBezTo>
                    <a:cubicBezTo>
                      <a:pt x="824260" y="237059"/>
                      <a:pt x="819026" y="238721"/>
                      <a:pt x="815206" y="238721"/>
                    </a:cubicBezTo>
                    <a:cubicBezTo>
                      <a:pt x="803250" y="241697"/>
                      <a:pt x="780306" y="246013"/>
                      <a:pt x="746373" y="251669"/>
                    </a:cubicBezTo>
                    <a:lnTo>
                      <a:pt x="742504" y="257399"/>
                    </a:lnTo>
                    <a:lnTo>
                      <a:pt x="733276" y="418877"/>
                    </a:lnTo>
                    <a:cubicBezTo>
                      <a:pt x="724545" y="445071"/>
                      <a:pt x="705892" y="458168"/>
                      <a:pt x="677317" y="458168"/>
                    </a:cubicBezTo>
                    <a:cubicBezTo>
                      <a:pt x="646013" y="458168"/>
                      <a:pt x="630362" y="440953"/>
                      <a:pt x="630362" y="406524"/>
                    </a:cubicBezTo>
                    <a:cubicBezTo>
                      <a:pt x="630362" y="393179"/>
                      <a:pt x="631924" y="380231"/>
                      <a:pt x="635050" y="367680"/>
                    </a:cubicBezTo>
                    <a:cubicBezTo>
                      <a:pt x="635050" y="361926"/>
                      <a:pt x="636588" y="341908"/>
                      <a:pt x="639663" y="307628"/>
                    </a:cubicBezTo>
                    <a:cubicBezTo>
                      <a:pt x="639663" y="273943"/>
                      <a:pt x="639663" y="253976"/>
                      <a:pt x="639663" y="247725"/>
                    </a:cubicBezTo>
                    <a:cubicBezTo>
                      <a:pt x="639663" y="244649"/>
                      <a:pt x="639663" y="243111"/>
                      <a:pt x="639663" y="243111"/>
                    </a:cubicBezTo>
                    <a:cubicBezTo>
                      <a:pt x="639663" y="242863"/>
                      <a:pt x="639663" y="242739"/>
                      <a:pt x="639663" y="242739"/>
                    </a:cubicBezTo>
                    <a:cubicBezTo>
                      <a:pt x="628749" y="240060"/>
                      <a:pt x="611733" y="238721"/>
                      <a:pt x="588615" y="238721"/>
                    </a:cubicBezTo>
                    <a:cubicBezTo>
                      <a:pt x="582365" y="238721"/>
                      <a:pt x="576139" y="238721"/>
                      <a:pt x="569937" y="238721"/>
                    </a:cubicBezTo>
                    <a:cubicBezTo>
                      <a:pt x="560611" y="238721"/>
                      <a:pt x="554757" y="238721"/>
                      <a:pt x="552376" y="238721"/>
                    </a:cubicBezTo>
                    <a:cubicBezTo>
                      <a:pt x="542206" y="271761"/>
                      <a:pt x="535633" y="316880"/>
                      <a:pt x="532656" y="374080"/>
                    </a:cubicBezTo>
                    <a:cubicBezTo>
                      <a:pt x="529630" y="635273"/>
                      <a:pt x="591865" y="765870"/>
                      <a:pt x="719361" y="765870"/>
                    </a:cubicBezTo>
                    <a:cubicBezTo>
                      <a:pt x="766440" y="765870"/>
                      <a:pt x="809352" y="756940"/>
                      <a:pt x="848097" y="739081"/>
                    </a:cubicBezTo>
                    <a:lnTo>
                      <a:pt x="997372" y="662137"/>
                    </a:lnTo>
                    <a:cubicBezTo>
                      <a:pt x="1008583" y="647254"/>
                      <a:pt x="1025178" y="639813"/>
                      <a:pt x="1047155" y="639813"/>
                    </a:cubicBezTo>
                    <a:cubicBezTo>
                      <a:pt x="1077863" y="644228"/>
                      <a:pt x="1093217" y="656729"/>
                      <a:pt x="1093217" y="677317"/>
                    </a:cubicBezTo>
                    <a:cubicBezTo>
                      <a:pt x="1093217" y="696665"/>
                      <a:pt x="1076151" y="712044"/>
                      <a:pt x="1042020" y="723454"/>
                    </a:cubicBezTo>
                    <a:cubicBezTo>
                      <a:pt x="1028378" y="728911"/>
                      <a:pt x="1020142" y="733053"/>
                      <a:pt x="1017315" y="735881"/>
                    </a:cubicBezTo>
                    <a:cubicBezTo>
                      <a:pt x="1010369" y="739354"/>
                      <a:pt x="1002159" y="744240"/>
                      <a:pt x="992684" y="750541"/>
                    </a:cubicBezTo>
                    <a:cubicBezTo>
                      <a:pt x="869008" y="823318"/>
                      <a:pt x="768102" y="858168"/>
                      <a:pt x="689967" y="855092"/>
                    </a:cubicBezTo>
                    <a:cubicBezTo>
                      <a:pt x="653157" y="851769"/>
                      <a:pt x="619844" y="840135"/>
                      <a:pt x="590029" y="820192"/>
                    </a:cubicBezTo>
                    <a:cubicBezTo>
                      <a:pt x="483071" y="768152"/>
                      <a:pt x="434256" y="675308"/>
                      <a:pt x="443582" y="541660"/>
                    </a:cubicBezTo>
                    <a:cubicBezTo>
                      <a:pt x="443582" y="538733"/>
                      <a:pt x="443582" y="535707"/>
                      <a:pt x="443582" y="532582"/>
                    </a:cubicBezTo>
                    <a:cubicBezTo>
                      <a:pt x="443582" y="522858"/>
                      <a:pt x="445145" y="496045"/>
                      <a:pt x="448270" y="452140"/>
                    </a:cubicBezTo>
                    <a:cubicBezTo>
                      <a:pt x="448270" y="415479"/>
                      <a:pt x="448270" y="393725"/>
                      <a:pt x="448270" y="386879"/>
                    </a:cubicBezTo>
                    <a:cubicBezTo>
                      <a:pt x="457597" y="358899"/>
                      <a:pt x="462260" y="317203"/>
                      <a:pt x="462260" y="261789"/>
                    </a:cubicBezTo>
                    <a:cubicBezTo>
                      <a:pt x="462260" y="259445"/>
                      <a:pt x="462260" y="257498"/>
                      <a:pt x="462260" y="255948"/>
                    </a:cubicBezTo>
                    <a:lnTo>
                      <a:pt x="462260" y="252992"/>
                    </a:lnTo>
                    <a:lnTo>
                      <a:pt x="447582" y="253630"/>
                    </a:lnTo>
                    <a:cubicBezTo>
                      <a:pt x="401700" y="252496"/>
                      <a:pt x="380126" y="228402"/>
                      <a:pt x="382860" y="181347"/>
                    </a:cubicBezTo>
                    <a:cubicBezTo>
                      <a:pt x="382860" y="144537"/>
                      <a:pt x="401638" y="126132"/>
                      <a:pt x="439192" y="126132"/>
                    </a:cubicBezTo>
                    <a:cubicBezTo>
                      <a:pt x="447179" y="126132"/>
                      <a:pt x="455861" y="127695"/>
                      <a:pt x="465237" y="130820"/>
                    </a:cubicBezTo>
                    <a:cubicBezTo>
                      <a:pt x="472777" y="130820"/>
                      <a:pt x="478110" y="130820"/>
                      <a:pt x="481236" y="130820"/>
                    </a:cubicBezTo>
                    <a:cubicBezTo>
                      <a:pt x="481037" y="130820"/>
                      <a:pt x="480938" y="125983"/>
                      <a:pt x="480938" y="116310"/>
                    </a:cubicBezTo>
                    <a:cubicBezTo>
                      <a:pt x="485254" y="94878"/>
                      <a:pt x="494928" y="84163"/>
                      <a:pt x="509960" y="84163"/>
                    </a:cubicBezTo>
                    <a:cubicBezTo>
                      <a:pt x="540767" y="88677"/>
                      <a:pt x="553070" y="108322"/>
                      <a:pt x="546869" y="143099"/>
                    </a:cubicBezTo>
                    <a:lnTo>
                      <a:pt x="546862" y="143266"/>
                    </a:lnTo>
                    <a:lnTo>
                      <a:pt x="552673" y="141350"/>
                    </a:lnTo>
                    <a:cubicBezTo>
                      <a:pt x="556518" y="140581"/>
                      <a:pt x="560710" y="140196"/>
                      <a:pt x="565249" y="140196"/>
                    </a:cubicBezTo>
                    <a:cubicBezTo>
                      <a:pt x="571500" y="140196"/>
                      <a:pt x="574625" y="140196"/>
                      <a:pt x="574625" y="140196"/>
                    </a:cubicBezTo>
                    <a:cubicBezTo>
                      <a:pt x="584845" y="140196"/>
                      <a:pt x="600174" y="141883"/>
                      <a:pt x="620613" y="145257"/>
                    </a:cubicBezTo>
                    <a:cubicBezTo>
                      <a:pt x="638423" y="151210"/>
                      <a:pt x="651098" y="154186"/>
                      <a:pt x="658639" y="154186"/>
                    </a:cubicBezTo>
                    <a:cubicBezTo>
                      <a:pt x="655365" y="154186"/>
                      <a:pt x="653728" y="150937"/>
                      <a:pt x="653728" y="144438"/>
                    </a:cubicBezTo>
                    <a:lnTo>
                      <a:pt x="663327" y="18827"/>
                    </a:lnTo>
                    <a:cubicBezTo>
                      <a:pt x="669379" y="15851"/>
                      <a:pt x="672406" y="9575"/>
                      <a:pt x="672406" y="0"/>
                    </a:cubicBezTo>
                    <a:close/>
                  </a:path>
                </a:pathLst>
              </a:custGeom>
              <a:solidFill>
                <a:srgbClr val="FEFCFA"/>
              </a:solidFill>
              <a:ln>
                <a:noFill/>
              </a:ln>
              <a:effectLst>
                <a:innerShdw blurRad="38100" dist="25400" dir="16200000">
                  <a:srgbClr val="75551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p>
                <a:endParaRPr lang="zh-CN" altLang="en-US" sz="9600" b="1" dirty="0">
                  <a:solidFill>
                    <a:schemeClr val="bg1"/>
                  </a:solidFill>
                  <a:latin typeface="方正古隶繁体" panose="03000509000000000000" pitchFamily="65" charset="-122"/>
                  <a:ea typeface="方正古隶繁体" panose="03000509000000000000" pitchFamily="65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3339" y="5796"/>
              <a:ext cx="5424" cy="4333"/>
              <a:chOff x="0" y="1494833"/>
              <a:chExt cx="4517385" cy="4517724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0" y="1494833"/>
                <a:ext cx="4517385" cy="45177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schemeClr val="bg2">
                    <a:lumMod val="25000"/>
                    <a:alpha val="3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pic>
            <p:nvPicPr>
              <p:cNvPr id="7" name="图形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8957" y="1651726"/>
                <a:ext cx="4399471" cy="4203938"/>
              </a:xfrm>
              <a:prstGeom prst="rect">
                <a:avLst/>
              </a:prstGeom>
            </p:spPr>
          </p:pic>
        </p:grpSp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6" grpId="0" bldLvl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（二）近代形而上学唯物主义如何理解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物质？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0970" y="1504950"/>
            <a:ext cx="8235315" cy="5219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华文中宋" panose="02010600040101010101" pitchFamily="2" charset="-122"/>
                <a:sym typeface="+mn-ea"/>
              </a:rPr>
              <a:t>含义：“物质”就是“原子”，</a:t>
            </a:r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华文中宋" panose="02010600040101010101" pitchFamily="2" charset="-122"/>
                <a:sym typeface="+mn-ea"/>
              </a:rPr>
              <a:t>原子是世界的本源。</a:t>
            </a:r>
            <a:endParaRPr lang="zh-CN" altLang="en-US" sz="2800" b="1" dirty="0" smtClean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华文中宋" panose="020106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0970" y="2470150"/>
            <a:ext cx="7547610" cy="5219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70C0"/>
                </a:solidFill>
              </a:rPr>
              <a:t>进步性：克服朴素性、有了科学的指导</a:t>
            </a:r>
            <a:endParaRPr lang="zh-CN" altLang="en-US" sz="2800" b="1">
              <a:solidFill>
                <a:srgbClr val="0070C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1625" y="3091180"/>
            <a:ext cx="7516495" cy="3401060"/>
            <a:chOff x="3931" y="5060"/>
            <a:chExt cx="12258" cy="5356"/>
          </a:xfrm>
        </p:grpSpPr>
        <p:sp>
          <p:nvSpPr>
            <p:cNvPr id="60426" name="矩形 2"/>
            <p:cNvSpPr/>
            <p:nvPr/>
          </p:nvSpPr>
          <p:spPr>
            <a:xfrm>
              <a:off x="3931" y="6987"/>
              <a:ext cx="2797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r>
                <a:rPr lang="zh-CN" altLang="en-US" sz="3200" b="1" dirty="0">
                  <a:solidFill>
                    <a:srgbClr val="FF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局限性</a:t>
              </a:r>
              <a:endParaRPr lang="zh-CN" altLang="en-US" sz="32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60421" name="组合 3"/>
            <p:cNvGrpSpPr/>
            <p:nvPr/>
          </p:nvGrpSpPr>
          <p:grpSpPr>
            <a:xfrm>
              <a:off x="6174" y="5060"/>
              <a:ext cx="10015" cy="5356"/>
              <a:chOff x="3396" y="5060"/>
              <a:chExt cx="11004" cy="5356"/>
            </a:xfrm>
          </p:grpSpPr>
          <p:sp>
            <p:nvSpPr>
              <p:cNvPr id="60422" name="Text Box 8"/>
              <p:cNvSpPr txBox="1"/>
              <p:nvPr/>
            </p:nvSpPr>
            <p:spPr>
              <a:xfrm>
                <a:off x="4365" y="5060"/>
                <a:ext cx="10035" cy="217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 marL="1117600" indent="-1117600">
                  <a:spcBef>
                    <a:spcPct val="50000"/>
                  </a:spcBef>
                </a:pPr>
                <a:r>
                  <a:rPr lang="zh-CN" altLang="en-US" sz="2800" b="1" dirty="0">
                    <a:solidFill>
                      <a:srgbClr val="CC33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第一，形而上学性，即以孤立、静止、片面的观点看待一切问题 。</a:t>
                </a:r>
                <a:endParaRPr lang="zh-CN" altLang="en-US" sz="2800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0423" name="Text Box 10"/>
              <p:cNvSpPr txBox="1"/>
              <p:nvPr/>
            </p:nvSpPr>
            <p:spPr>
              <a:xfrm>
                <a:off x="4192" y="6987"/>
                <a:ext cx="10207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 marL="1117600" indent="-1117600">
                  <a:spcBef>
                    <a:spcPct val="50000"/>
                  </a:spcBef>
                </a:pPr>
                <a:r>
                  <a:rPr lang="zh-CN" altLang="en-US" sz="2800" b="1" dirty="0">
                    <a:solidFill>
                      <a:srgbClr val="CC33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第二，机械性，看不到物质运动的多样性。</a:t>
                </a:r>
                <a:endParaRPr lang="zh-CN" altLang="en-US" sz="2800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1623" name="AutoShape 7"/>
              <p:cNvSpPr/>
              <p:nvPr/>
            </p:nvSpPr>
            <p:spPr bwMode="auto">
              <a:xfrm>
                <a:off x="3396" y="5601"/>
                <a:ext cx="743" cy="3865"/>
              </a:xfrm>
              <a:prstGeom prst="leftBrace">
                <a:avLst>
                  <a:gd name="adj1" fmla="val 93857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round/>
              </a:ln>
              <a:effectLst/>
            </p:spPr>
            <p:txBody>
              <a:bodyPr anchor="ctr">
                <a:noAutofit/>
              </a:bodyPr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0425" name="Text Box 10"/>
              <p:cNvSpPr txBox="1"/>
              <p:nvPr/>
            </p:nvSpPr>
            <p:spPr>
              <a:xfrm>
                <a:off x="4192" y="8915"/>
                <a:ext cx="10207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 marL="1117600" indent="-1117600">
                  <a:spcBef>
                    <a:spcPct val="50000"/>
                  </a:spcBef>
                </a:pPr>
                <a:r>
                  <a:rPr lang="zh-CN" altLang="en-US" sz="2800" b="1" dirty="0">
                    <a:solidFill>
                      <a:srgbClr val="CC3300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第三，不彻底性，即半截子唯物主义。</a:t>
                </a:r>
                <a:endParaRPr lang="zh-CN" altLang="en-US" sz="2800" b="1" dirty="0">
                  <a:solidFill>
                    <a:srgbClr val="CC33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8362315" y="1252220"/>
            <a:ext cx="3678555" cy="3061970"/>
            <a:chOff x="-864089" y="1832065"/>
            <a:chExt cx="4798203" cy="4251960"/>
          </a:xfrm>
        </p:grpSpPr>
        <p:sp>
          <p:nvSpPr>
            <p:cNvPr id="6" name="矩形 5"/>
            <p:cNvSpPr/>
            <p:nvPr/>
          </p:nvSpPr>
          <p:spPr>
            <a:xfrm>
              <a:off x="-864089" y="1832065"/>
              <a:ext cx="4798203" cy="4251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838200" dist="381000" dir="5400000" sx="95000" sy="95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Arial" panose="020B0604020202020204" pitchFamily="34" charset="0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18313" y="1957160"/>
              <a:ext cx="4025265" cy="3674745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7817485" y="4730750"/>
            <a:ext cx="4500880" cy="1814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p>
            <a:r>
              <a:rPr lang="zh-CN" altLang="en-US" sz="2800"/>
              <a:t>实践构成了人的存在方式：</a:t>
            </a:r>
            <a:r>
              <a:rPr lang="en-US" altLang="zh-CN" sz="2800"/>
              <a:t>“</a:t>
            </a:r>
            <a:r>
              <a:rPr lang="zh-CN" altLang="en-US" sz="2800">
                <a:sym typeface="+mn-ea"/>
              </a:rPr>
              <a:t>有意识的生命活动把人同动物的生活活动直接区别开来了。</a:t>
            </a:r>
            <a:r>
              <a:rPr lang="en-US" altLang="zh-CN" sz="2800"/>
              <a:t>”</a:t>
            </a:r>
            <a:endParaRPr lang="zh-CN" altLang="en-US" sz="280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5" grpId="0" bldLvl="0" animBg="1"/>
      <p:bldP spid="5" grpId="1" animBg="1"/>
      <p:bldP spid="7" grpId="0" bldLvl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三）辩证唯物主义如何理解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物质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2651" name="Text Box 11"/>
          <p:cNvSpPr txBox="1"/>
          <p:nvPr/>
        </p:nvSpPr>
        <p:spPr>
          <a:xfrm>
            <a:off x="955675" y="1730375"/>
            <a:ext cx="911860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、马克思：</a:t>
            </a: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“物质是一切变化莫测的主体。”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460375" y="2588895"/>
            <a:ext cx="3924300" cy="302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9" name="Picture 6" descr="https://timgsa.baidu.com/timg?image&amp;quality=80&amp;size=b9999_10000&amp;sec=1521727763&amp;di=3891ecb6e347d46ab0390e9b072b6635&amp;imgtype=jpg&amp;er=1&amp;src=http%3A%2F%2Fi2.w.yun.hjfile.cn%2Fdoc%2F201312%2F0e33c7efa2794e7b8549d1d72ed7ed3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5220" y="2505075"/>
            <a:ext cx="3075305" cy="35039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4931410" y="2588895"/>
            <a:ext cx="3743960" cy="3104515"/>
            <a:chOff x="7766" y="4077"/>
            <a:chExt cx="5896" cy="4889"/>
          </a:xfrm>
        </p:grpSpPr>
        <p:sp>
          <p:nvSpPr>
            <p:cNvPr id="3" name="文本框 2"/>
            <p:cNvSpPr txBox="1"/>
            <p:nvPr/>
          </p:nvSpPr>
          <p:spPr>
            <a:xfrm>
              <a:off x="7766" y="8338"/>
              <a:ext cx="5896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2000">
                  <a:solidFill>
                    <a:srgbClr val="FF0000"/>
                  </a:solidFill>
                </a:rPr>
                <a:t>“草木本无意，荣枯自有时。”</a:t>
              </a:r>
              <a:endParaRPr lang="zh-CN" altLang="en-US" sz="2000">
                <a:solidFill>
                  <a:srgbClr val="FF0000"/>
                </a:solidFill>
              </a:endParaRPr>
            </a:p>
          </p:txBody>
        </p:sp>
        <p:pic>
          <p:nvPicPr>
            <p:cNvPr id="47111" name="Picture 8" descr="https://ss0.bdstatic.com/70cFvHSh_Q1YnxGkpoWK1HF6hhy/it/u=75476716,2180511368&amp;fm=27&amp;gp=0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31" y="4077"/>
              <a:ext cx="5365" cy="400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文本框 6"/>
          <p:cNvSpPr txBox="1"/>
          <p:nvPr/>
        </p:nvSpPr>
        <p:spPr>
          <a:xfrm>
            <a:off x="666750" y="6200140"/>
            <a:ext cx="111537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物质与具体物质形态：共性与个性、暂时与永恒、相对与绝对的关系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1" grpId="0" bldLvl="0" animBg="1"/>
      <p:bldP spid="112651" grpId="1" animBg="1"/>
      <p:bldP spid="7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三）辩证唯物主义如何理解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物质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2653" name="Text Box 13"/>
          <p:cNvSpPr txBox="1">
            <a:spLocks noChangeArrowheads="1"/>
          </p:cNvSpPr>
          <p:nvPr/>
        </p:nvSpPr>
        <p:spPr bwMode="auto">
          <a:xfrm>
            <a:off x="302260" y="1295400"/>
            <a:ext cx="11051540" cy="20612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、恩格斯：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“物、物质无非是各种实物的总和，而这个概念就是从这一总和中抽象出来的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……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‘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物质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’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和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‘</a:t>
            </a:r>
            <a:r>
              <a:rPr lang="zh-CN" altLang="en-US" sz="3200" b="1" strike="noStrike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运动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’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这样的词无非是简称，我们就用这种简称把感官</a:t>
            </a:r>
            <a:r>
              <a:rPr lang="zh-CN" altLang="en-US" sz="3200" b="1" strike="noStrike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可感知的许多不同的事物依照其共同的属性概括出来。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 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47180" y="3749675"/>
            <a:ext cx="4591050" cy="23075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noAutofit/>
          </a:bodyPr>
          <a:p>
            <a:r>
              <a:rPr lang="zh-CN" altLang="en-US" sz="2800"/>
              <a:t>物质</a:t>
            </a:r>
            <a:r>
              <a:rPr lang="en-US" altLang="zh-CN" sz="2800"/>
              <a:t>=</a:t>
            </a:r>
            <a:r>
              <a:rPr lang="zh-CN" altLang="en-US" sz="2800"/>
              <a:t>各种具体物质形态的总和，但具体物质代替不了作为整体的物质存在</a:t>
            </a:r>
            <a:r>
              <a:rPr lang="zh-CN" altLang="en-US" sz="2800">
                <a:solidFill>
                  <a:srgbClr val="FF0000"/>
                </a:solidFill>
              </a:rPr>
              <a:t>。</a:t>
            </a:r>
            <a:r>
              <a:rPr lang="zh-CN" altLang="en-US" sz="2800"/>
              <a:t>而物质存在也一定要通过个别的具体的物质形态表现出来</a:t>
            </a:r>
            <a:r>
              <a:rPr lang="zh-CN" altLang="en-US" sz="2800">
                <a:solidFill>
                  <a:srgbClr val="FF0000"/>
                </a:solidFill>
              </a:rPr>
              <a:t>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838200" y="3607435"/>
            <a:ext cx="4641215" cy="299212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3" grpId="0" bldLvl="0" animBg="1"/>
      <p:bldP spid="112653" grpId="1" animBg="1"/>
      <p:bldP spid="5" grpId="0" bldLvl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（三）辩证唯物主义如何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理解物质</a:t>
            </a:r>
            <a:endParaRPr lang="zh-CN" altLang="en-US"/>
          </a:p>
        </p:txBody>
      </p:sp>
      <p:sp>
        <p:nvSpPr>
          <p:cNvPr id="114698" name="Text Box 10"/>
          <p:cNvSpPr txBox="1"/>
          <p:nvPr/>
        </p:nvSpPr>
        <p:spPr>
          <a:xfrm>
            <a:off x="559435" y="1453515"/>
            <a:ext cx="10866120" cy="15684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、列宁：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“物质是标志</a:t>
            </a:r>
            <a:r>
              <a:rPr lang="zh-CN" altLang="en-US" sz="3200" b="1" u="sng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客观实在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的哲学范畴，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¦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这种客观实在是</a:t>
            </a:r>
            <a:r>
              <a:rPr lang="zh-CN" altLang="en-US" sz="1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①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人通过感觉感知的，它</a:t>
            </a:r>
            <a:r>
              <a:rPr lang="zh-CN" altLang="en-US" sz="12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②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不依赖于我们的感觉而存在，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¦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为我们的感觉所复写、摄影、反映”。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4701" name="Text Box 13"/>
          <p:cNvSpPr txBox="1"/>
          <p:nvPr/>
        </p:nvSpPr>
        <p:spPr>
          <a:xfrm>
            <a:off x="366395" y="4316730"/>
            <a:ext cx="418655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一是说物质是标志客观实在的哲学范畴；</a:t>
            </a:r>
            <a:endParaRPr lang="zh-CN" altLang="en-US" sz="3200" b="1" dirty="0">
              <a:solidFill>
                <a:srgbClr val="CC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52950" y="4381500"/>
            <a:ext cx="537083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spcBef>
                <a:spcPct val="50000"/>
              </a:spcBef>
              <a:buClrTx/>
              <a:buSzTx/>
            </a:pPr>
            <a:r>
              <a:rPr lang="zh-CN" altLang="en-US" sz="3200" b="1" dirty="0">
                <a:solidFill>
                  <a:srgbClr val="CC3300"/>
                </a:solidFill>
                <a:latin typeface="Arial" panose="020B0604020202020204" pitchFamily="34" charset="0"/>
              </a:rPr>
              <a:t>二是:全面正确地回答了哲学基本问题的两个方面。</a:t>
            </a:r>
            <a:endParaRPr lang="zh-CN" altLang="en-US" sz="3200" b="1" dirty="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94130" y="3255645"/>
            <a:ext cx="688340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FF0000"/>
                </a:solidFill>
              </a:rPr>
              <a:t>物质范畴、物质存在、具体物质形态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>
            <p:custDataLst>
              <p:tags r:id="rId1"/>
            </p:custDataLst>
          </p:nvPr>
        </p:nvSpPr>
        <p:spPr>
          <a:xfrm>
            <a:off x="1193165" y="5555615"/>
            <a:ext cx="9547860" cy="977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/>
          <a:p>
            <a:pPr>
              <a:defRPr/>
            </a:pPr>
            <a:r>
              <a:rPr lang="zh-CN" altLang="en-US" sz="2800" b="1" spc="300">
                <a:solidFill>
                  <a:srgbClr val="222222">
                    <a:lumMod val="90000"/>
                    <a:lumOff val="10000"/>
                  </a:srgb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恩格斯</a:t>
            </a:r>
            <a:r>
              <a:rPr lang="zh-CN" altLang="en-US" sz="2800" dirty="0" smtClean="0">
                <a:latin typeface="+mn-ea"/>
                <a:sym typeface="+mn-ea"/>
              </a:rPr>
              <a:t>“全部哲学，特别是近代哲学的重大的基本问题，是思维和存在的关系问题。”</a:t>
            </a:r>
            <a:endParaRPr lang="zh-CN" altLang="en-US" sz="2800" b="1" spc="150" dirty="0" smtClean="0">
              <a:solidFill>
                <a:schemeClr val="tx1"/>
              </a:solidFill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8" grpId="0" animBg="1"/>
      <p:bldP spid="114698" grpId="1" animBg="1"/>
      <p:bldP spid="22" grpId="0" animBg="1"/>
      <p:bldP spid="22" grpId="1" animBg="1"/>
      <p:bldP spid="114701" grpId="0"/>
      <p:bldP spid="114701" grpId="1"/>
      <p:bldP spid="4" grpId="0"/>
      <p:bldP spid="4" grpId="1"/>
      <p:bldP spid="3" grpId="0" animBg="1"/>
      <p:bldP spid="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（三）辩证唯物主义如何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理解物质</a:t>
            </a:r>
            <a:endParaRPr lang="zh-CN" altLang="en-US"/>
          </a:p>
        </p:txBody>
      </p:sp>
      <p:sp>
        <p:nvSpPr>
          <p:cNvPr id="26" name="文本框 25"/>
          <p:cNvSpPr txBox="1"/>
          <p:nvPr>
            <p:custDataLst>
              <p:tags r:id="rId1"/>
            </p:custDataLst>
          </p:nvPr>
        </p:nvSpPr>
        <p:spPr>
          <a:xfrm>
            <a:off x="476753" y="3585369"/>
            <a:ext cx="2680703" cy="2273141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sym typeface="+mn-ea"/>
              </a:rPr>
              <a:t>坚持了唯物主义一元论，同唯心主义一元论和二元论划清了界限。</a:t>
            </a:r>
            <a:endParaRPr lang="zh-CN" altLang="en-US" sz="2800" b="1" spc="150" dirty="0">
              <a:solidFill>
                <a:sysClr val="windowText" lastClr="000000">
                  <a:lumMod val="65000"/>
                  <a:lumOff val="35000"/>
                </a:sysClr>
              </a:solidFill>
              <a:latin typeface="Times New Roman" panose="02020603050405020304" pitchFamily="18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248662" y="2329243"/>
            <a:ext cx="9238931" cy="1172216"/>
            <a:chOff x="2279" y="4805"/>
            <a:chExt cx="14644" cy="1858"/>
          </a:xfrm>
        </p:grpSpPr>
        <p:cxnSp>
          <p:nvCxnSpPr>
            <p:cNvPr id="16" name="连接符: 肘形 3"/>
            <p:cNvCxnSpPr/>
            <p:nvPr>
              <p:custDataLst>
                <p:tags r:id="rId2"/>
              </p:custDataLst>
            </p:nvPr>
          </p:nvCxnSpPr>
          <p:spPr>
            <a:xfrm rot="16200000" flipH="1">
              <a:off x="11986" y="2389"/>
              <a:ext cx="1179" cy="6010"/>
            </a:xfrm>
            <a:prstGeom prst="bentConnector2">
              <a:avLst/>
            </a:prstGeom>
            <a:noFill/>
            <a:ln w="254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8" name="连接符: 肘形 15"/>
            <p:cNvCxnSpPr/>
            <p:nvPr>
              <p:custDataLst>
                <p:tags r:id="rId3"/>
              </p:custDataLst>
            </p:nvPr>
          </p:nvCxnSpPr>
          <p:spPr>
            <a:xfrm rot="5400000">
              <a:off x="5976" y="2389"/>
              <a:ext cx="1179" cy="6010"/>
            </a:xfrm>
            <a:prstGeom prst="bentConnector2">
              <a:avLst/>
            </a:prstGeom>
            <a:noFill/>
            <a:ln w="2540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19" name="椭圆 18"/>
            <p:cNvSpPr/>
            <p:nvPr>
              <p:custDataLst>
                <p:tags r:id="rId4"/>
              </p:custDataLst>
            </p:nvPr>
          </p:nvSpPr>
          <p:spPr>
            <a:xfrm>
              <a:off x="2279" y="5351"/>
              <a:ext cx="1312" cy="1312"/>
            </a:xfrm>
            <a:prstGeom prst="ellipse">
              <a:avLst/>
            </a:prstGeom>
            <a:solidFill>
              <a:srgbClr val="8EAAD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normAutofit fontScale="72500"/>
            </a:bodyPr>
            <a:p>
              <a:pPr algn="ctr">
                <a:lnSpc>
                  <a:spcPct val="130000"/>
                </a:lnSpc>
              </a:pPr>
              <a:endParaRPr lang="zh-CN" altLang="en-US" sz="32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>
              <p:custDataLst>
                <p:tags r:id="rId5"/>
              </p:custDataLst>
            </p:nvPr>
          </p:nvSpPr>
          <p:spPr>
            <a:xfrm>
              <a:off x="2555" y="5542"/>
              <a:ext cx="700" cy="885"/>
            </a:xfrm>
            <a:prstGeom prst="rect">
              <a:avLst/>
            </a:prstGeom>
            <a:noFill/>
          </p:spPr>
          <p:txBody>
            <a:bodyPr wrap="square" rtlCol="0">
              <a:normAutofit fontScale="90000"/>
            </a:bodyPr>
            <a:p>
              <a:pPr algn="ctr">
                <a:lnSpc>
                  <a:spcPct val="120000"/>
                </a:lnSpc>
              </a:pPr>
              <a:r>
                <a:rPr lang="en-US" altLang="zh-CN" sz="2800" b="1" spc="15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A</a:t>
              </a:r>
              <a:endParaRPr lang="zh-CN" altLang="en-US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椭圆 19"/>
            <p:cNvSpPr/>
            <p:nvPr>
              <p:custDataLst>
                <p:tags r:id="rId6"/>
              </p:custDataLst>
            </p:nvPr>
          </p:nvSpPr>
          <p:spPr>
            <a:xfrm>
              <a:off x="15611" y="5351"/>
              <a:ext cx="1312" cy="1312"/>
            </a:xfrm>
            <a:prstGeom prst="ellipse">
              <a:avLst/>
            </a:prstGeom>
            <a:solidFill>
              <a:srgbClr val="6BC0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normAutofit fontScale="72500"/>
            </a:bodyPr>
            <a:p>
              <a:pPr algn="ctr">
                <a:lnSpc>
                  <a:spcPct val="130000"/>
                </a:lnSpc>
              </a:pPr>
              <a:endParaRPr lang="zh-CN" altLang="en-US" sz="32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>
              <p:custDataLst>
                <p:tags r:id="rId7"/>
              </p:custDataLst>
            </p:nvPr>
          </p:nvSpPr>
          <p:spPr>
            <a:xfrm>
              <a:off x="15917" y="5542"/>
              <a:ext cx="700" cy="885"/>
            </a:xfrm>
            <a:prstGeom prst="rect">
              <a:avLst/>
            </a:prstGeom>
            <a:noFill/>
          </p:spPr>
          <p:txBody>
            <a:bodyPr wrap="square" rtlCol="0">
              <a:normAutofit lnSpcReduction="20000"/>
            </a:bodyPr>
            <a:p>
              <a:pPr algn="ctr">
                <a:lnSpc>
                  <a:spcPct val="120000"/>
                </a:lnSpc>
              </a:pPr>
              <a:r>
                <a:rPr lang="en-US" altLang="zh-CN" sz="2800" b="1" spc="15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D</a:t>
              </a:r>
              <a:endParaRPr lang="zh-CN" altLang="en-US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8"/>
              </p:custDataLst>
            </p:nvPr>
          </p:nvSpPr>
          <p:spPr>
            <a:xfrm>
              <a:off x="6723" y="5351"/>
              <a:ext cx="1312" cy="1312"/>
            </a:xfrm>
            <a:prstGeom prst="ellipse">
              <a:avLst/>
            </a:prstGeom>
            <a:solidFill>
              <a:srgbClr val="79B6D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normAutofit fontScale="72500"/>
            </a:bodyPr>
            <a:p>
              <a:pPr algn="ctr">
                <a:lnSpc>
                  <a:spcPct val="130000"/>
                </a:lnSpc>
              </a:pPr>
              <a:endParaRPr lang="zh-CN" altLang="en-US" sz="32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>
              <p:custDataLst>
                <p:tags r:id="rId9"/>
              </p:custDataLst>
            </p:nvPr>
          </p:nvSpPr>
          <p:spPr>
            <a:xfrm>
              <a:off x="7009" y="5542"/>
              <a:ext cx="700" cy="885"/>
            </a:xfrm>
            <a:prstGeom prst="rect">
              <a:avLst/>
            </a:prstGeom>
            <a:noFill/>
          </p:spPr>
          <p:txBody>
            <a:bodyPr wrap="square" rtlCol="0">
              <a:normAutofit lnSpcReduction="20000"/>
            </a:bodyPr>
            <a:p>
              <a:pPr algn="ctr">
                <a:lnSpc>
                  <a:spcPct val="120000"/>
                </a:lnSpc>
              </a:pPr>
              <a:r>
                <a:rPr lang="en-US" altLang="zh-CN" sz="2800" b="1" spc="15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B</a:t>
              </a:r>
              <a:endParaRPr lang="zh-CN" altLang="en-US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>
              <p:custDataLst>
                <p:tags r:id="rId10"/>
              </p:custDataLst>
            </p:nvPr>
          </p:nvSpPr>
          <p:spPr>
            <a:xfrm>
              <a:off x="11167" y="5351"/>
              <a:ext cx="1312" cy="1312"/>
            </a:xfrm>
            <a:prstGeom prst="ellipse">
              <a:avLst/>
            </a:prstGeom>
            <a:solidFill>
              <a:srgbClr val="7AC2C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>
              <a:normAutofit fontScale="72500"/>
            </a:bodyPr>
            <a:p>
              <a:pPr algn="ctr">
                <a:lnSpc>
                  <a:spcPct val="130000"/>
                </a:lnSpc>
              </a:pPr>
              <a:endParaRPr lang="zh-CN" altLang="en-US" sz="3200" b="1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11"/>
              </p:custDataLst>
            </p:nvPr>
          </p:nvSpPr>
          <p:spPr>
            <a:xfrm>
              <a:off x="11463" y="5542"/>
              <a:ext cx="700" cy="885"/>
            </a:xfrm>
            <a:prstGeom prst="rect">
              <a:avLst/>
            </a:prstGeom>
            <a:noFill/>
          </p:spPr>
          <p:txBody>
            <a:bodyPr wrap="square" rtlCol="0">
              <a:normAutofit lnSpcReduction="20000"/>
            </a:bodyPr>
            <a:p>
              <a:pPr algn="ctr">
                <a:lnSpc>
                  <a:spcPct val="120000"/>
                </a:lnSpc>
              </a:pPr>
              <a:r>
                <a:rPr lang="en-US" altLang="zh-CN" sz="2800" b="1" spc="15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C</a:t>
              </a:r>
              <a:endParaRPr lang="zh-CN" altLang="en-US" sz="2800" b="1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>
            <p:custDataLst>
              <p:tags r:id="rId12"/>
            </p:custDataLst>
          </p:nvPr>
        </p:nvSpPr>
        <p:spPr>
          <a:xfrm>
            <a:off x="3275435" y="3585369"/>
            <a:ext cx="2372192" cy="1635298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sym typeface="+mn-ea"/>
              </a:rPr>
              <a:t>坚持了能动的反映论和可知论，批判了不可知论。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zh-CN" altLang="en-US" sz="2800" b="1" spc="150" dirty="0">
              <a:solidFill>
                <a:sysClr val="windowText" lastClr="000000">
                  <a:lumMod val="65000"/>
                  <a:lumOff val="35000"/>
                </a:sysClr>
              </a:solidFill>
              <a:latin typeface="Times New Roman" panose="02020603050405020304" pitchFamily="18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>
            <p:custDataLst>
              <p:tags r:id="rId13"/>
            </p:custDataLst>
          </p:nvPr>
        </p:nvSpPr>
        <p:spPr>
          <a:xfrm>
            <a:off x="6088628" y="3585369"/>
            <a:ext cx="2659253" cy="1635298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sym typeface="+mn-ea"/>
              </a:rPr>
              <a:t>体现了唯物论和辩证法的统一，克服了形而上学唯物主义的缺陷。</a:t>
            </a:r>
            <a:endParaRPr lang="zh-CN" altLang="en-US" sz="2800" b="1" spc="150" dirty="0">
              <a:solidFill>
                <a:sysClr val="windowText" lastClr="000000">
                  <a:lumMod val="65000"/>
                  <a:lumOff val="35000"/>
                </a:sysClr>
              </a:solidFill>
              <a:latin typeface="Times New Roman" panose="02020603050405020304" pitchFamily="18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31" name="文本框 30"/>
          <p:cNvSpPr txBox="1"/>
          <p:nvPr>
            <p:custDataLst>
              <p:tags r:id="rId14"/>
            </p:custDataLst>
          </p:nvPr>
        </p:nvSpPr>
        <p:spPr>
          <a:xfrm>
            <a:off x="8887940" y="3585369"/>
            <a:ext cx="3104670" cy="1635298"/>
          </a:xfrm>
          <a:prstGeom prst="rect">
            <a:avLst/>
          </a:prstGeom>
          <a:noFill/>
        </p:spPr>
        <p:txBody>
          <a:bodyPr wrap="square" rtlCol="0"/>
          <a:p>
            <a:pPr algn="l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sym typeface="+mn-ea"/>
              </a:rPr>
              <a:t>体现了唯物主义自然观与唯物主义历史观的统一，为彻底的唯物主义奠定了理论基础。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endParaRPr lang="zh-CN" altLang="en-US" sz="2800" b="1" spc="150" dirty="0">
              <a:solidFill>
                <a:sysClr val="windowText" lastClr="000000">
                  <a:lumMod val="65000"/>
                  <a:lumOff val="35000"/>
                </a:sysClr>
              </a:solidFill>
              <a:latin typeface="Times New Roman" panose="02020603050405020304" pitchFamily="18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>
            <p:custDataLst>
              <p:tags r:id="rId15"/>
            </p:custDataLst>
          </p:nvPr>
        </p:nvSpPr>
        <p:spPr>
          <a:xfrm>
            <a:off x="4891491" y="970280"/>
            <a:ext cx="1953273" cy="1953273"/>
          </a:xfrm>
          <a:prstGeom prst="ellipse">
            <a:avLst/>
          </a:prstGeom>
          <a:solidFill>
            <a:srgbClr val="8590C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 sz="3200" b="1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16"/>
            </p:custDataLst>
          </p:nvPr>
        </p:nvSpPr>
        <p:spPr>
          <a:xfrm>
            <a:off x="4857737" y="1338096"/>
            <a:ext cx="2051694" cy="1381045"/>
          </a:xfrm>
          <a:prstGeom prst="rect">
            <a:avLst/>
          </a:prstGeom>
          <a:noFill/>
        </p:spPr>
        <p:txBody>
          <a:bodyPr wrap="square" rtlCol="0"/>
          <a:p>
            <a:pPr algn="ctr">
              <a:lnSpc>
                <a:spcPct val="120000"/>
              </a:lnSpc>
            </a:pPr>
            <a:r>
              <a:rPr lang="zh-CN" altLang="en-US" sz="24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马克思主义物质观的</a:t>
            </a:r>
            <a:endParaRPr lang="zh-CN" altLang="en-US" sz="24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意义</a:t>
            </a:r>
            <a:endParaRPr lang="zh-CN" altLang="en-US" sz="24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545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ags/tag14.xml><?xml version="1.0" encoding="utf-8"?>
<p:tagLst xmlns:p="http://schemas.openxmlformats.org/presentationml/2006/main">
  <p:tag name="KSO_WM_UNIT_NOCLEAR" val="0"/>
  <p:tag name="KSO_WM_UNIT_VALUE" val="154"/>
  <p:tag name="KSO_WM_UNIT_HIGHLIGHT" val="0"/>
  <p:tag name="KSO_WM_UNIT_COMPATIBLE" val="0"/>
  <p:tag name="KSO_WM_UNIT_DIAGRAM_ISNUMVISUAL" val="0"/>
  <p:tag name="KSO_WM_UNIT_DIAGRAM_ISREFERUNIT" val="0"/>
  <p:tag name="KSO_WM_UNIT_ID" val="diagram20201484_1*h_f*1_1"/>
  <p:tag name="KSO_WM_TEMPLATE_CATEGORY" val="diagram"/>
  <p:tag name="KSO_WM_TEMPLATE_INDEX" val="20201484"/>
  <p:tag name="KSO_WM_UNIT_LAYERLEVEL" val="1_1"/>
  <p:tag name="KSO_WM_TAG_VERSION" val="1.0"/>
  <p:tag name="KSO_WM_UNIT_PRESET_TEXT" val="真正的成功是由内而外的，并有我们的特质和行为所决定。它来自我们的能力，热情，拼搏以及坚持所产生的神秘化学反应。真正的成功靠我们亲自赢得，它的价值也只有我们自己可以断定。外界可以对我们施以金钱奖励，但不能用这种根深蒂固，更带有功利主义色彩的成功来同化我们。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ags/tag1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171182_3*n_h_h_f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请您尽可能提炼思想的精髓，然后简单的阐述您的观点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1"/>
  <p:tag name="KSO_WM_UNIT_ID" val="diagram20171182_3*n_i*1_1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i"/>
  <p:tag name="KSO_WM_UNIT_INDEX" val="1_2"/>
  <p:tag name="KSO_WM_UNIT_ID" val="diagram20171182_3*n_i*1_2"/>
  <p:tag name="KSO_WM_TEMPLATE_CATEGORY" val="diagram"/>
  <p:tag name="KSO_WM_TEMPLATE_INDEX" val="20171182"/>
  <p:tag name="KSO_WM_UNIT_LAYERLEVEL" val="1_1"/>
  <p:tag name="KSO_WM_TAG_VERSION" val="1.0"/>
  <p:tag name="KSO_WM_BEAUTIFY_FLAG" val="#wm#"/>
  <p:tag name="KSO_WM_UNIT_LINE_FORE_SCHEMECOLOR_INDEX" val="14"/>
  <p:tag name="KSO_WM_UNIT_LINE_FILL_TYPE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20171182_3*n_h_h_i*1_2_1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545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1_2"/>
  <p:tag name="KSO_WM_UNIT_ID" val="diagram20171182_3*n_h_h_i*1_2_1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4_1"/>
  <p:tag name="KSO_WM_UNIT_ID" val="diagram20171182_3*n_h_h_i*1_2_4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4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4_2"/>
  <p:tag name="KSO_WM_UNIT_ID" val="diagram20171182_3*n_h_h_i*1_2_4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20171182_3*n_h_h_i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2_2"/>
  <p:tag name="KSO_WM_UNIT_ID" val="diagram20171182_3*n_h_h_i*1_2_2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20171182_3*n_h_h_i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SUBTYPE" val="d"/>
  <p:tag name="KSO_WM_UNIT_TYPE" val="n_h_h_i"/>
  <p:tag name="KSO_WM_UNIT_INDEX" val="1_2_3_2"/>
  <p:tag name="KSO_WM_UNIT_ID" val="diagram20171182_3*n_h_h_i*1_2_3_2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TEXT_FILL_FORE_SCHEMECOLOR_INDEX" val="14"/>
  <p:tag name="KSO_WM_UNIT_TEXT_FILL_TYPE" val="1"/>
</p:tagLst>
</file>

<file path=ppt/tags/tag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171182_3*n_h_h_f*1_2_2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请您尽可能提炼思想的精髓，然后简单的阐述您的观点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171182_3*n_h_h_f*1_2_3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请您尽可能提炼思想的精髓，然后简单的阐述您的观点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4_1"/>
  <p:tag name="KSO_WM_UNIT_ID" val="diagram20171182_3*n_h_h_f*1_2_4_1"/>
  <p:tag name="KSO_WM_TEMPLATE_CATEGORY" val="diagram"/>
  <p:tag name="KSO_WM_TEMPLATE_INDEX" val="20171182"/>
  <p:tag name="KSO_WM_UNIT_LAYERLEVEL" val="1_1_1_1"/>
  <p:tag name="KSO_WM_TAG_VERSION" val="1.0"/>
  <p:tag name="KSO_WM_BEAUTIFY_FLAG" val="#wm#"/>
  <p:tag name="KSO_WM_UNIT_PRESET_TEXT" val="点击此处添加正文，文字是您思想的提炼，请您尽可能提炼思想的精髓，然后简单的阐述您的观点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545"/>
  <p:tag name="KSO_WM_UNIT_TYPE" val="a"/>
  <p:tag name="KSO_WM_UNIT_INDEX" val="1"/>
  <p:tag name="KSO_WM_UNIT_ID" val="custom160545_1*a*1"/>
  <p:tag name="KSO_WM_UNIT_CLEAR" val="1"/>
  <p:tag name="KSO_WM_UNIT_LAYERLEVEL" val="1"/>
  <p:tag name="KSO_WM_UNIT_VALUE" val="39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i"/>
  <p:tag name="KSO_WM_UNIT_INDEX" val="1_1_1"/>
  <p:tag name="KSO_WM_UNIT_ID" val="diagram20171182_3*n_h_i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71182_3*n_h_a*1_1_1"/>
  <p:tag name="KSO_WM_TEMPLATE_CATEGORY" val="diagram"/>
  <p:tag name="KSO_WM_TEMPLATE_INDEX" val="20171182"/>
  <p:tag name="KSO_WM_UNIT_LAYERLEVEL" val="1_1_1"/>
  <p:tag name="KSO_WM_TAG_VERSION" val="1.0"/>
  <p:tag name="KSO_WM_BEAUTIFY_FLAG" val="#wm#"/>
  <p:tag name="KSO_WM_UNIT_PRESET_TEXT" val="点击输&#13;入标题"/>
  <p:tag name="KSO_WM_UNIT_TEXT_FILL_FORE_SCHEMECOLOR_INDEX" val="14"/>
  <p:tag name="KSO_WM_UNIT_TEXT_FILL_TYPE" val="1"/>
</p:tagLst>
</file>

<file path=ppt/tags/tag32.xml><?xml version="1.0" encoding="utf-8"?>
<p:tagLst xmlns:p="http://schemas.openxmlformats.org/presentationml/2006/main">
  <p:tag name="KSO_WM_SPECIAL_SOURCE" val="bdnull"/>
</p:tagLst>
</file>

<file path=ppt/tags/tag33.xml><?xml version="1.0" encoding="utf-8"?>
<p:tagLst xmlns:p="http://schemas.openxmlformats.org/presentationml/2006/main">
  <p:tag name="KSO_WM_SPECIAL_SOURCE" val="bdnull"/>
</p:tagLst>
</file>

<file path=ppt/tags/tag34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ags/tag35.xml><?xml version="1.0" encoding="utf-8"?>
<p:tagLst xmlns:p="http://schemas.openxmlformats.org/presentationml/2006/main">
  <p:tag name="COMMONDATA" val="eyJoZGlkIjoiODViYTlhMjU4OGMwY2U3OGIxNDZiYzU0ZDY2ZWE4ZjgifQ=="/>
  <p:tag name="KSO_WPP_MARK_KEY" val="379f71e2-d64a-4dab-a59c-9a9c14592ac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545"/>
  <p:tag name="KSO_WM_UNIT_TYPE" val="b"/>
  <p:tag name="KSO_WM_UNIT_INDEX" val="1"/>
  <p:tag name="KSO_WM_UNIT_ID" val="custom160545_1*b*1"/>
  <p:tag name="KSO_WM_UNIT_CLEAR" val="1"/>
  <p:tag name="KSO_WM_UNIT_LAYERLEVEL" val="1"/>
  <p:tag name="KSO_WM_UNIT_VALUE" val="3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p="http://schemas.openxmlformats.org/presentationml/2006/main">
  <p:tag name="KSO_WM_TEMPLATE_THUMBS_INDEX" val="1、4、5、10、12、16、19、23、27、28、29"/>
  <p:tag name="KSO_WM_TEMPLATE_CATEGORY" val="custom"/>
  <p:tag name="KSO_WM_TEMPLATE_INDEX" val="160545"/>
  <p:tag name="KSO_WM_TAG_VERSION" val="1.0"/>
  <p:tag name="KSO_WM_SLIDE_ID" val="custom16054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PECIAL_SOURCE" val="bdnull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545"/>
  <p:tag name="KSO_WM_UNIT_TYPE" val="a"/>
  <p:tag name="KSO_WM_UNIT_INDEX" val="1"/>
  <p:tag name="KSO_WM_UNIT_ID" val="custom160545_15*a*1"/>
  <p:tag name="KSO_WM_UNIT_CLEAR" val="1"/>
  <p:tag name="KSO_WM_UNIT_LAYERLEVEL" val="1"/>
  <p:tag name="KSO_WM_UNIT_VALUE" val="29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160541"/>
  <p:tag name="KSO_WM_UNIT_ID" val="custom160541_2*f*1"/>
  <p:tag name="KSO_WM_UNIT_CLEAR" val="1"/>
  <p:tag name="KSO_WM_UNIT_LAYERLEVEL" val="1"/>
  <p:tag name="KSO_WM_UNIT_VALUE" val="429"/>
  <p:tag name="KSO_WM_UNIT_HIGHLIGHT" val="0"/>
  <p:tag name="KSO_WM_UNIT_COMPATIBLE" val="0"/>
  <p:tag name="KSO_WM_UNIT_PRESET_TEXT_INDEX" val="5"/>
  <p:tag name="KSO_WM_UNIT_PRESET_TEXT_LEN" val="232"/>
</p:tagLst>
</file>

<file path=ppt/tags/tag8.xml><?xml version="1.0" encoding="utf-8"?>
<p:tagLst xmlns:p="http://schemas.openxmlformats.org/presentationml/2006/main">
  <p:tag name="MH_TYPE" val="#NeiR#"/>
  <p:tag name="MH_NUMBER" val="5"/>
  <p:tag name="MH_CATEGORY" val="#BingLLB#"/>
  <p:tag name="MH_LAYOUT" val="SubTitleText"/>
  <p:tag name="MH" val="20151012150742"/>
  <p:tag name="MH_LIBRARY" val="GRAPHIC"/>
  <p:tag name="KSO_WM_TEMPLATE_CATEGORY" val="custom"/>
  <p:tag name="KSO_WM_TEMPLATE_INDEX" val="160545"/>
  <p:tag name="KSO_WM_TAG_VERSION" val="1.0"/>
  <p:tag name="KSO_WM_SLIDE_ID" val="custom160545_15"/>
  <p:tag name="KSO_WM_SLIDE_INDEX" val="15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277*133"/>
  <p:tag name="KSO_WM_SLIDE_SIZE" val="406*361"/>
  <p:tag name="KSO_WM_DIAGRAM_GROUP_CODE" val="l1-2"/>
  <p:tag name="KSO_WM_SPECIAL_SOURCE" val="bdnull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160545"/>
  <p:tag name="KSO_WM_SPECIAL_SOURCE" val="bdnull"/>
</p:tagLst>
</file>

<file path=ppt/theme/theme1.xml><?xml version="1.0" encoding="utf-8"?>
<a:theme xmlns:a="http://schemas.openxmlformats.org/drawingml/2006/main" name="2_A000120141119A01PPBG">
  <a:themeElements>
    <a:clrScheme name="160545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046FB6"/>
      </a:accent1>
      <a:accent2>
        <a:srgbClr val="22B1DE"/>
      </a:accent2>
      <a:accent3>
        <a:srgbClr val="5D76BA"/>
      </a:accent3>
      <a:accent4>
        <a:srgbClr val="EAB200"/>
      </a:accent4>
      <a:accent5>
        <a:srgbClr val="C00000"/>
      </a:accent5>
      <a:accent6>
        <a:srgbClr val="AFB2B4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1278</Words>
  <Application>WPS 演示</Application>
  <PresentationFormat>宽屏</PresentationFormat>
  <Paragraphs>108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Verdana</vt:lpstr>
      <vt:lpstr>黑体</vt:lpstr>
      <vt:lpstr>Calibri</vt:lpstr>
      <vt:lpstr>隶书</vt:lpstr>
      <vt:lpstr>楷体_GB2312</vt:lpstr>
      <vt:lpstr>方正古隶繁体</vt:lpstr>
      <vt:lpstr>微软雅黑</vt:lpstr>
      <vt:lpstr>华文中宋</vt:lpstr>
      <vt:lpstr>Times New Roman</vt:lpstr>
      <vt:lpstr>华文行楷</vt:lpstr>
      <vt:lpstr>Arial Unicode MS</vt:lpstr>
      <vt:lpstr>新宋体</vt:lpstr>
      <vt:lpstr>2_A000120141119A01PPBG</vt:lpstr>
      <vt:lpstr>马克思主义基本原理 </vt:lpstr>
      <vt:lpstr>PowerPoint 演示文稿</vt:lpstr>
      <vt:lpstr>为什么列宁对物质概念的规定是全面科学的</vt:lpstr>
      <vt:lpstr>（一）古代朴素唯物主义如何理解物质？</vt:lpstr>
      <vt:lpstr>（二）近代形而上学唯物主义如何理解物质？</vt:lpstr>
      <vt:lpstr>（三）辩证唯物主义如何理解物质</vt:lpstr>
      <vt:lpstr>（三）辩证唯物主义如何理解物质</vt:lpstr>
      <vt:lpstr>（三）辩证唯物主义如何理解物质</vt:lpstr>
      <vt:lpstr>（三）辩证唯物主义如何理解物质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旺旺</cp:lastModifiedBy>
  <cp:revision>14</cp:revision>
  <dcterms:created xsi:type="dcterms:W3CDTF">2022-10-20T08:23:00Z</dcterms:created>
  <dcterms:modified xsi:type="dcterms:W3CDTF">2022-11-12T07:36:17Z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73381657DEBA4465A20F0B75FE886B25</vt:lpwstr>
  </property>
  <property fmtid="{D5CDD505-2E9C-101B-9397-08002B2CF9AE}" pid="3" name="KSOProductBuildVer">
    <vt:lpwstr>2052-11.1.0.12763</vt:lpwstr>
  </property>
</Properties>
</file>