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1.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10262" r:id="rId3"/>
    <p:sldId id="10261" r:id="rId4"/>
    <p:sldId id="264" r:id="rId5"/>
    <p:sldId id="263" r:id="rId6"/>
    <p:sldId id="258" r:id="rId7"/>
    <p:sldId id="271" r:id="rId8"/>
    <p:sldId id="10265" r:id="rId9"/>
    <p:sldId id="262" r:id="rId10"/>
    <p:sldId id="10267" r:id="rId11"/>
    <p:sldId id="266" r:id="rId12"/>
    <p:sldId id="267" r:id="rId13"/>
    <p:sldId id="10268" r:id="rId14"/>
    <p:sldId id="265" r:id="rId15"/>
    <p:sldId id="10269" r:id="rId16"/>
    <p:sldId id="268" r:id="rId17"/>
    <p:sldId id="259" r:id="rId18"/>
    <p:sldId id="261" r:id="rId19"/>
    <p:sldId id="270" r:id="rId20"/>
    <p:sldId id="10260" r:id="rId21"/>
    <p:sldId id="272" r:id="rId22"/>
    <p:sldId id="10270"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34580" autoAdjust="0"/>
    <p:restoredTop sz="86410" autoAdjust="0"/>
  </p:normalViewPr>
  <p:slideViewPr>
    <p:cSldViewPr snapToGrid="0">
      <p:cViewPr varScale="1">
        <p:scale>
          <a:sx n="75" d="100"/>
          <a:sy n="75" d="100"/>
        </p:scale>
        <p:origin x="77" y="62"/>
      </p:cViewPr>
      <p:guideLst/>
    </p:cSldViewPr>
  </p:slideViewPr>
  <p:outlineViewPr>
    <p:cViewPr>
      <p:scale>
        <a:sx n="33" d="100"/>
        <a:sy n="33" d="100"/>
      </p:scale>
      <p:origin x="0" y="-1229"/>
    </p:cViewPr>
  </p:outlin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7C2794-5112-4F6F-A466-45485BF2EE00}" type="datetimeFigureOut">
              <a:rPr lang="zh-CN" altLang="en-US" smtClean="0"/>
              <a:t>2022/11/11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FC8643-8F43-4D00-A34C-F0B39C4ABF85}" type="slidenum">
              <a:rPr lang="zh-CN" altLang="en-US" smtClean="0"/>
              <a:t>‹#›</a:t>
            </a:fld>
            <a:endParaRPr lang="zh-CN" altLang="en-US"/>
          </a:p>
        </p:txBody>
      </p:sp>
    </p:spTree>
    <p:extLst>
      <p:ext uri="{BB962C8B-B14F-4D97-AF65-F5344CB8AC3E}">
        <p14:creationId xmlns:p14="http://schemas.microsoft.com/office/powerpoint/2010/main" val="28239120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0FC8643-8F43-4D00-A34C-F0B39C4ABF85}" type="slidenum">
              <a:rPr lang="zh-CN" altLang="en-US" smtClean="0"/>
              <a:t>1</a:t>
            </a:fld>
            <a:endParaRPr lang="zh-CN" altLang="en-US"/>
          </a:p>
        </p:txBody>
      </p:sp>
    </p:spTree>
    <p:extLst>
      <p:ext uri="{BB962C8B-B14F-4D97-AF65-F5344CB8AC3E}">
        <p14:creationId xmlns:p14="http://schemas.microsoft.com/office/powerpoint/2010/main" val="41801015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幻灯片图像占位符 1"/>
          <p:cNvSpPr>
            <a:spLocks noGrp="1" noRot="1" noChangeAspect="1" noChangeArrowheads="1" noTextEdit="1"/>
          </p:cNvSpPr>
          <p:nvPr>
            <p:ph type="sldImg"/>
          </p:nvPr>
        </p:nvSpPr>
        <p:spPr/>
      </p:sp>
      <p:sp>
        <p:nvSpPr>
          <p:cNvPr id="200707" name="备注占位符 2"/>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0070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等线" panose="02010600030101010101" pitchFamily="2" charset="-122"/>
                <a:ea typeface="等线" panose="02010600030101010101" pitchFamily="2" charset="-122"/>
              </a:defRPr>
            </a:lvl1pPr>
            <a:lvl2pPr marL="742950" indent="-285750">
              <a:buFont typeface="Arial" panose="020B0604020202020204" pitchFamily="34" charset="0"/>
              <a:defRPr>
                <a:solidFill>
                  <a:schemeClr val="tx1"/>
                </a:solidFill>
                <a:latin typeface="等线" panose="02010600030101010101" pitchFamily="2" charset="-122"/>
                <a:ea typeface="等线" panose="02010600030101010101" pitchFamily="2" charset="-122"/>
              </a:defRPr>
            </a:lvl2pPr>
            <a:lvl3pPr marL="1143000" indent="-228600">
              <a:buFont typeface="Arial" panose="020B0604020202020204" pitchFamily="34" charset="0"/>
              <a:defRPr>
                <a:solidFill>
                  <a:schemeClr val="tx1"/>
                </a:solidFill>
                <a:latin typeface="等线" panose="02010600030101010101" pitchFamily="2" charset="-122"/>
                <a:ea typeface="等线" panose="02010600030101010101" pitchFamily="2" charset="-122"/>
              </a:defRPr>
            </a:lvl3pPr>
            <a:lvl4pPr marL="1600200" indent="-228600">
              <a:buFont typeface="Arial" panose="020B0604020202020204" pitchFamily="34" charset="0"/>
              <a:defRPr>
                <a:solidFill>
                  <a:schemeClr val="tx1"/>
                </a:solidFill>
                <a:latin typeface="等线" panose="02010600030101010101" pitchFamily="2" charset="-122"/>
                <a:ea typeface="等线" panose="02010600030101010101" pitchFamily="2" charset="-122"/>
              </a:defRPr>
            </a:lvl4pPr>
            <a:lvl5pPr marL="2057400" indent="-228600">
              <a:buFont typeface="Arial" panose="020B0604020202020204" pitchFamily="34" charset="0"/>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9pPr>
          </a:lstStyle>
          <a:p>
            <a:fld id="{029197AE-5004-44AD-B8D5-DBA10191B8D4}" type="slidenum">
              <a:rPr lang="zh-CN" altLang="en-US"/>
              <a:pPr/>
              <a:t>20</a:t>
            </a:fld>
            <a:endParaRPr lang="zh-CN" altLang="en-US"/>
          </a:p>
        </p:txBody>
      </p:sp>
    </p:spTree>
    <p:extLst>
      <p:ext uri="{BB962C8B-B14F-4D97-AF65-F5344CB8AC3E}">
        <p14:creationId xmlns:p14="http://schemas.microsoft.com/office/powerpoint/2010/main" val="19683378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0FC8643-8F43-4D00-A34C-F0B39C4ABF85}" type="slidenum">
              <a:rPr lang="zh-CN" altLang="en-US" smtClean="0"/>
              <a:t>2</a:t>
            </a:fld>
            <a:endParaRPr lang="zh-CN" altLang="en-US"/>
          </a:p>
        </p:txBody>
      </p:sp>
    </p:spTree>
    <p:extLst>
      <p:ext uri="{BB962C8B-B14F-4D97-AF65-F5344CB8AC3E}">
        <p14:creationId xmlns:p14="http://schemas.microsoft.com/office/powerpoint/2010/main" val="36317458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0FC8643-8F43-4D00-A34C-F0B39C4ABF85}" type="slidenum">
              <a:rPr lang="zh-CN" altLang="en-US" smtClean="0"/>
              <a:t>4</a:t>
            </a:fld>
            <a:endParaRPr lang="zh-CN" altLang="en-US"/>
          </a:p>
        </p:txBody>
      </p:sp>
    </p:spTree>
    <p:extLst>
      <p:ext uri="{BB962C8B-B14F-4D97-AF65-F5344CB8AC3E}">
        <p14:creationId xmlns:p14="http://schemas.microsoft.com/office/powerpoint/2010/main" val="14922372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0FC8643-8F43-4D00-A34C-F0B39C4ABF85}" type="slidenum">
              <a:rPr lang="zh-CN" altLang="en-US" smtClean="0"/>
              <a:t>5</a:t>
            </a:fld>
            <a:endParaRPr lang="zh-CN" altLang="en-US"/>
          </a:p>
        </p:txBody>
      </p:sp>
    </p:spTree>
    <p:extLst>
      <p:ext uri="{BB962C8B-B14F-4D97-AF65-F5344CB8AC3E}">
        <p14:creationId xmlns:p14="http://schemas.microsoft.com/office/powerpoint/2010/main" val="10930581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0FC8643-8F43-4D00-A34C-F0B39C4ABF85}" type="slidenum">
              <a:rPr lang="zh-CN" altLang="en-US" smtClean="0"/>
              <a:t>8</a:t>
            </a:fld>
            <a:endParaRPr lang="zh-CN" altLang="en-US"/>
          </a:p>
        </p:txBody>
      </p:sp>
    </p:spTree>
    <p:extLst>
      <p:ext uri="{BB962C8B-B14F-4D97-AF65-F5344CB8AC3E}">
        <p14:creationId xmlns:p14="http://schemas.microsoft.com/office/powerpoint/2010/main" val="12288352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0FC8643-8F43-4D00-A34C-F0B39C4ABF85}" type="slidenum">
              <a:rPr lang="zh-CN" altLang="en-US" smtClean="0"/>
              <a:t>9</a:t>
            </a:fld>
            <a:endParaRPr lang="zh-CN" altLang="en-US"/>
          </a:p>
        </p:txBody>
      </p:sp>
    </p:spTree>
    <p:extLst>
      <p:ext uri="{BB962C8B-B14F-4D97-AF65-F5344CB8AC3E}">
        <p14:creationId xmlns:p14="http://schemas.microsoft.com/office/powerpoint/2010/main" val="19278997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0FC8643-8F43-4D00-A34C-F0B39C4ABF85}" type="slidenum">
              <a:rPr lang="zh-CN" altLang="en-US" smtClean="0"/>
              <a:t>10</a:t>
            </a:fld>
            <a:endParaRPr lang="zh-CN" altLang="en-US"/>
          </a:p>
        </p:txBody>
      </p:sp>
    </p:spTree>
    <p:extLst>
      <p:ext uri="{BB962C8B-B14F-4D97-AF65-F5344CB8AC3E}">
        <p14:creationId xmlns:p14="http://schemas.microsoft.com/office/powerpoint/2010/main" val="8946254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0FC8643-8F43-4D00-A34C-F0B39C4ABF85}" type="slidenum">
              <a:rPr lang="zh-CN" altLang="en-US" smtClean="0"/>
              <a:t>15</a:t>
            </a:fld>
            <a:endParaRPr lang="zh-CN" altLang="en-US"/>
          </a:p>
        </p:txBody>
      </p:sp>
    </p:spTree>
    <p:extLst>
      <p:ext uri="{BB962C8B-B14F-4D97-AF65-F5344CB8AC3E}">
        <p14:creationId xmlns:p14="http://schemas.microsoft.com/office/powerpoint/2010/main" val="3185693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0FC8643-8F43-4D00-A34C-F0B39C4ABF85}" type="slidenum">
              <a:rPr lang="zh-CN" altLang="en-US" smtClean="0"/>
              <a:t>16</a:t>
            </a:fld>
            <a:endParaRPr lang="zh-CN" altLang="en-US"/>
          </a:p>
        </p:txBody>
      </p:sp>
    </p:spTree>
    <p:extLst>
      <p:ext uri="{BB962C8B-B14F-4D97-AF65-F5344CB8AC3E}">
        <p14:creationId xmlns:p14="http://schemas.microsoft.com/office/powerpoint/2010/main" val="50501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28312A7-C651-8B87-EC76-E135335AB16B}"/>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0943A267-17EA-A817-EDD6-6887C80E8C3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2ED8F094-53C3-D120-510C-52D17B628FDC}"/>
              </a:ext>
            </a:extLst>
          </p:cNvPr>
          <p:cNvSpPr>
            <a:spLocks noGrp="1"/>
          </p:cNvSpPr>
          <p:nvPr>
            <p:ph type="dt" sz="half" idx="10"/>
          </p:nvPr>
        </p:nvSpPr>
        <p:spPr/>
        <p:txBody>
          <a:bodyPr/>
          <a:lstStyle/>
          <a:p>
            <a:fld id="{1D4B7C3A-7E0B-4288-897E-03A0903077FB}" type="datetimeFigureOut">
              <a:rPr lang="zh-CN" altLang="en-US" smtClean="0"/>
              <a:t>2022/11/11</a:t>
            </a:fld>
            <a:endParaRPr lang="zh-CN" altLang="en-US"/>
          </a:p>
        </p:txBody>
      </p:sp>
      <p:sp>
        <p:nvSpPr>
          <p:cNvPr id="5" name="页脚占位符 4">
            <a:extLst>
              <a:ext uri="{FF2B5EF4-FFF2-40B4-BE49-F238E27FC236}">
                <a16:creationId xmlns:a16="http://schemas.microsoft.com/office/drawing/2014/main" id="{881517EA-9D7A-30DC-2E92-81D471C2378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6DDF5AEE-E0DF-8EC8-DAF7-D24AE454277C}"/>
              </a:ext>
            </a:extLst>
          </p:cNvPr>
          <p:cNvSpPr>
            <a:spLocks noGrp="1"/>
          </p:cNvSpPr>
          <p:nvPr>
            <p:ph type="sldNum" sz="quarter" idx="12"/>
          </p:nvPr>
        </p:nvSpPr>
        <p:spPr/>
        <p:txBody>
          <a:bodyPr/>
          <a:lstStyle/>
          <a:p>
            <a:fld id="{66D1B251-47E4-4AFD-97F3-9A0CA0B38262}" type="slidenum">
              <a:rPr lang="zh-CN" altLang="en-US" smtClean="0"/>
              <a:t>‹#›</a:t>
            </a:fld>
            <a:endParaRPr lang="zh-CN" altLang="en-US"/>
          </a:p>
        </p:txBody>
      </p:sp>
    </p:spTree>
    <p:extLst>
      <p:ext uri="{BB962C8B-B14F-4D97-AF65-F5344CB8AC3E}">
        <p14:creationId xmlns:p14="http://schemas.microsoft.com/office/powerpoint/2010/main" val="13595268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4FF16D0-FB6C-1005-F182-AD7460BBA83F}"/>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8F170E46-7463-3482-43AF-AB7041E67ED3}"/>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E107EBD3-897D-D9C3-94E0-B6E83AE42FF2}"/>
              </a:ext>
            </a:extLst>
          </p:cNvPr>
          <p:cNvSpPr>
            <a:spLocks noGrp="1"/>
          </p:cNvSpPr>
          <p:nvPr>
            <p:ph type="dt" sz="half" idx="10"/>
          </p:nvPr>
        </p:nvSpPr>
        <p:spPr/>
        <p:txBody>
          <a:bodyPr/>
          <a:lstStyle/>
          <a:p>
            <a:fld id="{1D4B7C3A-7E0B-4288-897E-03A0903077FB}" type="datetimeFigureOut">
              <a:rPr lang="zh-CN" altLang="en-US" smtClean="0"/>
              <a:t>2022/11/11</a:t>
            </a:fld>
            <a:endParaRPr lang="zh-CN" altLang="en-US"/>
          </a:p>
        </p:txBody>
      </p:sp>
      <p:sp>
        <p:nvSpPr>
          <p:cNvPr id="5" name="页脚占位符 4">
            <a:extLst>
              <a:ext uri="{FF2B5EF4-FFF2-40B4-BE49-F238E27FC236}">
                <a16:creationId xmlns:a16="http://schemas.microsoft.com/office/drawing/2014/main" id="{E29CCF84-B113-C0B7-9668-34A72B71547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0AAB530-6769-6892-D8C6-36388B8C46F9}"/>
              </a:ext>
            </a:extLst>
          </p:cNvPr>
          <p:cNvSpPr>
            <a:spLocks noGrp="1"/>
          </p:cNvSpPr>
          <p:nvPr>
            <p:ph type="sldNum" sz="quarter" idx="12"/>
          </p:nvPr>
        </p:nvSpPr>
        <p:spPr/>
        <p:txBody>
          <a:bodyPr/>
          <a:lstStyle/>
          <a:p>
            <a:fld id="{66D1B251-47E4-4AFD-97F3-9A0CA0B38262}" type="slidenum">
              <a:rPr lang="zh-CN" altLang="en-US" smtClean="0"/>
              <a:t>‹#›</a:t>
            </a:fld>
            <a:endParaRPr lang="zh-CN" altLang="en-US"/>
          </a:p>
        </p:txBody>
      </p:sp>
    </p:spTree>
    <p:extLst>
      <p:ext uri="{BB962C8B-B14F-4D97-AF65-F5344CB8AC3E}">
        <p14:creationId xmlns:p14="http://schemas.microsoft.com/office/powerpoint/2010/main" val="7354387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571F3D64-CF30-3906-F608-70EAFFAC90ED}"/>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4628EF08-0889-E514-253C-2C1939518C18}"/>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04D24092-C304-1F60-7962-DF2279D3A5DE}"/>
              </a:ext>
            </a:extLst>
          </p:cNvPr>
          <p:cNvSpPr>
            <a:spLocks noGrp="1"/>
          </p:cNvSpPr>
          <p:nvPr>
            <p:ph type="dt" sz="half" idx="10"/>
          </p:nvPr>
        </p:nvSpPr>
        <p:spPr/>
        <p:txBody>
          <a:bodyPr/>
          <a:lstStyle/>
          <a:p>
            <a:fld id="{1D4B7C3A-7E0B-4288-897E-03A0903077FB}" type="datetimeFigureOut">
              <a:rPr lang="zh-CN" altLang="en-US" smtClean="0"/>
              <a:t>2022/11/11</a:t>
            </a:fld>
            <a:endParaRPr lang="zh-CN" altLang="en-US"/>
          </a:p>
        </p:txBody>
      </p:sp>
      <p:sp>
        <p:nvSpPr>
          <p:cNvPr id="5" name="页脚占位符 4">
            <a:extLst>
              <a:ext uri="{FF2B5EF4-FFF2-40B4-BE49-F238E27FC236}">
                <a16:creationId xmlns:a16="http://schemas.microsoft.com/office/drawing/2014/main" id="{B403A5E8-9477-CA29-B769-3BB465C0683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61D9F14-0670-4CBB-B588-5CE5F9CC4C87}"/>
              </a:ext>
            </a:extLst>
          </p:cNvPr>
          <p:cNvSpPr>
            <a:spLocks noGrp="1"/>
          </p:cNvSpPr>
          <p:nvPr>
            <p:ph type="sldNum" sz="quarter" idx="12"/>
          </p:nvPr>
        </p:nvSpPr>
        <p:spPr/>
        <p:txBody>
          <a:bodyPr/>
          <a:lstStyle/>
          <a:p>
            <a:fld id="{66D1B251-47E4-4AFD-97F3-9A0CA0B38262}" type="slidenum">
              <a:rPr lang="zh-CN" altLang="en-US" smtClean="0"/>
              <a:t>‹#›</a:t>
            </a:fld>
            <a:endParaRPr lang="zh-CN" altLang="en-US"/>
          </a:p>
        </p:txBody>
      </p:sp>
    </p:spTree>
    <p:extLst>
      <p:ext uri="{BB962C8B-B14F-4D97-AF65-F5344CB8AC3E}">
        <p14:creationId xmlns:p14="http://schemas.microsoft.com/office/powerpoint/2010/main" val="26741360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1D90DBB-6273-3F15-E217-F97C9436C162}"/>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3D96D276-FFA5-DBDA-068F-4B69D221DC7B}"/>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93B9E5D5-B0A2-D179-D758-A1E426938AED}"/>
              </a:ext>
            </a:extLst>
          </p:cNvPr>
          <p:cNvSpPr>
            <a:spLocks noGrp="1"/>
          </p:cNvSpPr>
          <p:nvPr>
            <p:ph type="dt" sz="half" idx="10"/>
          </p:nvPr>
        </p:nvSpPr>
        <p:spPr/>
        <p:txBody>
          <a:bodyPr/>
          <a:lstStyle/>
          <a:p>
            <a:fld id="{1D4B7C3A-7E0B-4288-897E-03A0903077FB}" type="datetimeFigureOut">
              <a:rPr lang="zh-CN" altLang="en-US" smtClean="0"/>
              <a:t>2022/11/11</a:t>
            </a:fld>
            <a:endParaRPr lang="zh-CN" altLang="en-US"/>
          </a:p>
        </p:txBody>
      </p:sp>
      <p:sp>
        <p:nvSpPr>
          <p:cNvPr id="5" name="页脚占位符 4">
            <a:extLst>
              <a:ext uri="{FF2B5EF4-FFF2-40B4-BE49-F238E27FC236}">
                <a16:creationId xmlns:a16="http://schemas.microsoft.com/office/drawing/2014/main" id="{D93C2713-CCA4-6766-9DDF-90E0F440E7C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F874BDAB-3547-43F6-790A-65417EDCE809}"/>
              </a:ext>
            </a:extLst>
          </p:cNvPr>
          <p:cNvSpPr>
            <a:spLocks noGrp="1"/>
          </p:cNvSpPr>
          <p:nvPr>
            <p:ph type="sldNum" sz="quarter" idx="12"/>
          </p:nvPr>
        </p:nvSpPr>
        <p:spPr/>
        <p:txBody>
          <a:bodyPr/>
          <a:lstStyle/>
          <a:p>
            <a:fld id="{66D1B251-47E4-4AFD-97F3-9A0CA0B38262}" type="slidenum">
              <a:rPr lang="zh-CN" altLang="en-US" smtClean="0"/>
              <a:t>‹#›</a:t>
            </a:fld>
            <a:endParaRPr lang="zh-CN" altLang="en-US"/>
          </a:p>
        </p:txBody>
      </p:sp>
    </p:spTree>
    <p:extLst>
      <p:ext uri="{BB962C8B-B14F-4D97-AF65-F5344CB8AC3E}">
        <p14:creationId xmlns:p14="http://schemas.microsoft.com/office/powerpoint/2010/main" val="26788279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129A61B-B329-612D-2AF2-A9C34AD7AE02}"/>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7C385759-7CBE-241D-339D-63CB9B42B0D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8EE29A66-1687-3F16-D24B-1F8C9EB59275}"/>
              </a:ext>
            </a:extLst>
          </p:cNvPr>
          <p:cNvSpPr>
            <a:spLocks noGrp="1"/>
          </p:cNvSpPr>
          <p:nvPr>
            <p:ph type="dt" sz="half" idx="10"/>
          </p:nvPr>
        </p:nvSpPr>
        <p:spPr/>
        <p:txBody>
          <a:bodyPr/>
          <a:lstStyle/>
          <a:p>
            <a:fld id="{1D4B7C3A-7E0B-4288-897E-03A0903077FB}" type="datetimeFigureOut">
              <a:rPr lang="zh-CN" altLang="en-US" smtClean="0"/>
              <a:t>2022/11/11</a:t>
            </a:fld>
            <a:endParaRPr lang="zh-CN" altLang="en-US"/>
          </a:p>
        </p:txBody>
      </p:sp>
      <p:sp>
        <p:nvSpPr>
          <p:cNvPr id="5" name="页脚占位符 4">
            <a:extLst>
              <a:ext uri="{FF2B5EF4-FFF2-40B4-BE49-F238E27FC236}">
                <a16:creationId xmlns:a16="http://schemas.microsoft.com/office/drawing/2014/main" id="{1B5B83A7-1131-36DF-09E6-013F953582B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FCADDEC-3721-619A-5118-32D44DFAFCEE}"/>
              </a:ext>
            </a:extLst>
          </p:cNvPr>
          <p:cNvSpPr>
            <a:spLocks noGrp="1"/>
          </p:cNvSpPr>
          <p:nvPr>
            <p:ph type="sldNum" sz="quarter" idx="12"/>
          </p:nvPr>
        </p:nvSpPr>
        <p:spPr/>
        <p:txBody>
          <a:bodyPr/>
          <a:lstStyle/>
          <a:p>
            <a:fld id="{66D1B251-47E4-4AFD-97F3-9A0CA0B38262}" type="slidenum">
              <a:rPr lang="zh-CN" altLang="en-US" smtClean="0"/>
              <a:t>‹#›</a:t>
            </a:fld>
            <a:endParaRPr lang="zh-CN" altLang="en-US"/>
          </a:p>
        </p:txBody>
      </p:sp>
    </p:spTree>
    <p:extLst>
      <p:ext uri="{BB962C8B-B14F-4D97-AF65-F5344CB8AC3E}">
        <p14:creationId xmlns:p14="http://schemas.microsoft.com/office/powerpoint/2010/main" val="3710455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5886047-349D-70CD-449C-F2AC91404C9D}"/>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CC28FC8A-9C9A-450D-5633-2DB7FD57B486}"/>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FD444361-B56E-A99B-F408-3CC838A2D4B0}"/>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D1397D8E-9F80-5624-FCF1-1CD5838A49CC}"/>
              </a:ext>
            </a:extLst>
          </p:cNvPr>
          <p:cNvSpPr>
            <a:spLocks noGrp="1"/>
          </p:cNvSpPr>
          <p:nvPr>
            <p:ph type="dt" sz="half" idx="10"/>
          </p:nvPr>
        </p:nvSpPr>
        <p:spPr/>
        <p:txBody>
          <a:bodyPr/>
          <a:lstStyle/>
          <a:p>
            <a:fld id="{1D4B7C3A-7E0B-4288-897E-03A0903077FB}" type="datetimeFigureOut">
              <a:rPr lang="zh-CN" altLang="en-US" smtClean="0"/>
              <a:t>2022/11/11</a:t>
            </a:fld>
            <a:endParaRPr lang="zh-CN" altLang="en-US"/>
          </a:p>
        </p:txBody>
      </p:sp>
      <p:sp>
        <p:nvSpPr>
          <p:cNvPr id="6" name="页脚占位符 5">
            <a:extLst>
              <a:ext uri="{FF2B5EF4-FFF2-40B4-BE49-F238E27FC236}">
                <a16:creationId xmlns:a16="http://schemas.microsoft.com/office/drawing/2014/main" id="{21081094-F149-8D9D-DCD8-9ADEE36A6ED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88828725-8A58-7879-CE1A-412A4614B3AD}"/>
              </a:ext>
            </a:extLst>
          </p:cNvPr>
          <p:cNvSpPr>
            <a:spLocks noGrp="1"/>
          </p:cNvSpPr>
          <p:nvPr>
            <p:ph type="sldNum" sz="quarter" idx="12"/>
          </p:nvPr>
        </p:nvSpPr>
        <p:spPr/>
        <p:txBody>
          <a:bodyPr/>
          <a:lstStyle/>
          <a:p>
            <a:fld id="{66D1B251-47E4-4AFD-97F3-9A0CA0B38262}" type="slidenum">
              <a:rPr lang="zh-CN" altLang="en-US" smtClean="0"/>
              <a:t>‹#›</a:t>
            </a:fld>
            <a:endParaRPr lang="zh-CN" altLang="en-US"/>
          </a:p>
        </p:txBody>
      </p:sp>
    </p:spTree>
    <p:extLst>
      <p:ext uri="{BB962C8B-B14F-4D97-AF65-F5344CB8AC3E}">
        <p14:creationId xmlns:p14="http://schemas.microsoft.com/office/powerpoint/2010/main" val="2869619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10B7795-EE36-B766-9A45-1FC6241C995F}"/>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9E7D45D8-79DD-2AB8-94F6-716F76FDC3F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AA16E3B6-B820-A5F7-622B-DEFC2BB74010}"/>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4404963A-60AB-5253-6983-662BEEE2D6B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75EC9081-D5B2-825C-D611-D17E267D583B}"/>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C6648396-3998-088B-F3D3-1F45AB6C4297}"/>
              </a:ext>
            </a:extLst>
          </p:cNvPr>
          <p:cNvSpPr>
            <a:spLocks noGrp="1"/>
          </p:cNvSpPr>
          <p:nvPr>
            <p:ph type="dt" sz="half" idx="10"/>
          </p:nvPr>
        </p:nvSpPr>
        <p:spPr/>
        <p:txBody>
          <a:bodyPr/>
          <a:lstStyle/>
          <a:p>
            <a:fld id="{1D4B7C3A-7E0B-4288-897E-03A0903077FB}" type="datetimeFigureOut">
              <a:rPr lang="zh-CN" altLang="en-US" smtClean="0"/>
              <a:t>2022/11/11</a:t>
            </a:fld>
            <a:endParaRPr lang="zh-CN" altLang="en-US"/>
          </a:p>
        </p:txBody>
      </p:sp>
      <p:sp>
        <p:nvSpPr>
          <p:cNvPr id="8" name="页脚占位符 7">
            <a:extLst>
              <a:ext uri="{FF2B5EF4-FFF2-40B4-BE49-F238E27FC236}">
                <a16:creationId xmlns:a16="http://schemas.microsoft.com/office/drawing/2014/main" id="{F6C439C5-D15E-DC4C-FFFA-40BBBCFED5FA}"/>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4D520E98-819F-7BCF-9069-9A94226EEA66}"/>
              </a:ext>
            </a:extLst>
          </p:cNvPr>
          <p:cNvSpPr>
            <a:spLocks noGrp="1"/>
          </p:cNvSpPr>
          <p:nvPr>
            <p:ph type="sldNum" sz="quarter" idx="12"/>
          </p:nvPr>
        </p:nvSpPr>
        <p:spPr/>
        <p:txBody>
          <a:bodyPr/>
          <a:lstStyle/>
          <a:p>
            <a:fld id="{66D1B251-47E4-4AFD-97F3-9A0CA0B38262}" type="slidenum">
              <a:rPr lang="zh-CN" altLang="en-US" smtClean="0"/>
              <a:t>‹#›</a:t>
            </a:fld>
            <a:endParaRPr lang="zh-CN" altLang="en-US"/>
          </a:p>
        </p:txBody>
      </p:sp>
    </p:spTree>
    <p:extLst>
      <p:ext uri="{BB962C8B-B14F-4D97-AF65-F5344CB8AC3E}">
        <p14:creationId xmlns:p14="http://schemas.microsoft.com/office/powerpoint/2010/main" val="122442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73C4633-9DF0-7CCF-472D-BA394FF96A5B}"/>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3E4FA93B-7486-D564-421B-C9D1C097D91F}"/>
              </a:ext>
            </a:extLst>
          </p:cNvPr>
          <p:cNvSpPr>
            <a:spLocks noGrp="1"/>
          </p:cNvSpPr>
          <p:nvPr>
            <p:ph type="dt" sz="half" idx="10"/>
          </p:nvPr>
        </p:nvSpPr>
        <p:spPr/>
        <p:txBody>
          <a:bodyPr/>
          <a:lstStyle/>
          <a:p>
            <a:fld id="{1D4B7C3A-7E0B-4288-897E-03A0903077FB}" type="datetimeFigureOut">
              <a:rPr lang="zh-CN" altLang="en-US" smtClean="0"/>
              <a:t>2022/11/11</a:t>
            </a:fld>
            <a:endParaRPr lang="zh-CN" altLang="en-US"/>
          </a:p>
        </p:txBody>
      </p:sp>
      <p:sp>
        <p:nvSpPr>
          <p:cNvPr id="4" name="页脚占位符 3">
            <a:extLst>
              <a:ext uri="{FF2B5EF4-FFF2-40B4-BE49-F238E27FC236}">
                <a16:creationId xmlns:a16="http://schemas.microsoft.com/office/drawing/2014/main" id="{06A59463-75B7-E079-7FBC-E96449299BE2}"/>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5EFCDED5-3042-8D78-004A-B13AA0835D98}"/>
              </a:ext>
            </a:extLst>
          </p:cNvPr>
          <p:cNvSpPr>
            <a:spLocks noGrp="1"/>
          </p:cNvSpPr>
          <p:nvPr>
            <p:ph type="sldNum" sz="quarter" idx="12"/>
          </p:nvPr>
        </p:nvSpPr>
        <p:spPr/>
        <p:txBody>
          <a:bodyPr/>
          <a:lstStyle/>
          <a:p>
            <a:fld id="{66D1B251-47E4-4AFD-97F3-9A0CA0B38262}" type="slidenum">
              <a:rPr lang="zh-CN" altLang="en-US" smtClean="0"/>
              <a:t>‹#›</a:t>
            </a:fld>
            <a:endParaRPr lang="zh-CN" altLang="en-US"/>
          </a:p>
        </p:txBody>
      </p:sp>
    </p:spTree>
    <p:extLst>
      <p:ext uri="{BB962C8B-B14F-4D97-AF65-F5344CB8AC3E}">
        <p14:creationId xmlns:p14="http://schemas.microsoft.com/office/powerpoint/2010/main" val="20219511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9C075167-E0A8-9880-C899-AA1990EAD824}"/>
              </a:ext>
            </a:extLst>
          </p:cNvPr>
          <p:cNvSpPr>
            <a:spLocks noGrp="1"/>
          </p:cNvSpPr>
          <p:nvPr>
            <p:ph type="dt" sz="half" idx="10"/>
          </p:nvPr>
        </p:nvSpPr>
        <p:spPr/>
        <p:txBody>
          <a:bodyPr/>
          <a:lstStyle/>
          <a:p>
            <a:fld id="{1D4B7C3A-7E0B-4288-897E-03A0903077FB}" type="datetimeFigureOut">
              <a:rPr lang="zh-CN" altLang="en-US" smtClean="0"/>
              <a:t>2022/11/11</a:t>
            </a:fld>
            <a:endParaRPr lang="zh-CN" altLang="en-US"/>
          </a:p>
        </p:txBody>
      </p:sp>
      <p:sp>
        <p:nvSpPr>
          <p:cNvPr id="3" name="页脚占位符 2">
            <a:extLst>
              <a:ext uri="{FF2B5EF4-FFF2-40B4-BE49-F238E27FC236}">
                <a16:creationId xmlns:a16="http://schemas.microsoft.com/office/drawing/2014/main" id="{1278D8C5-4FA1-78FA-C047-6A4DEDA3934A}"/>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4A3F3C13-1698-650F-ACEA-94C3E34F9B4E}"/>
              </a:ext>
            </a:extLst>
          </p:cNvPr>
          <p:cNvSpPr>
            <a:spLocks noGrp="1"/>
          </p:cNvSpPr>
          <p:nvPr>
            <p:ph type="sldNum" sz="quarter" idx="12"/>
          </p:nvPr>
        </p:nvSpPr>
        <p:spPr/>
        <p:txBody>
          <a:bodyPr/>
          <a:lstStyle/>
          <a:p>
            <a:fld id="{66D1B251-47E4-4AFD-97F3-9A0CA0B38262}" type="slidenum">
              <a:rPr lang="zh-CN" altLang="en-US" smtClean="0"/>
              <a:t>‹#›</a:t>
            </a:fld>
            <a:endParaRPr lang="zh-CN" altLang="en-US"/>
          </a:p>
        </p:txBody>
      </p:sp>
    </p:spTree>
    <p:extLst>
      <p:ext uri="{BB962C8B-B14F-4D97-AF65-F5344CB8AC3E}">
        <p14:creationId xmlns:p14="http://schemas.microsoft.com/office/powerpoint/2010/main" val="32210583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D42FF9F-4822-1BD0-85DE-0309323D1A66}"/>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69720F94-15A2-BADC-761B-908825032E9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0C8BDF52-58D1-3A7B-D30F-EDC0E563F48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CFD2ED5A-C750-D6A4-4AA3-982F41A113C8}"/>
              </a:ext>
            </a:extLst>
          </p:cNvPr>
          <p:cNvSpPr>
            <a:spLocks noGrp="1"/>
          </p:cNvSpPr>
          <p:nvPr>
            <p:ph type="dt" sz="half" idx="10"/>
          </p:nvPr>
        </p:nvSpPr>
        <p:spPr/>
        <p:txBody>
          <a:bodyPr/>
          <a:lstStyle/>
          <a:p>
            <a:fld id="{1D4B7C3A-7E0B-4288-897E-03A0903077FB}" type="datetimeFigureOut">
              <a:rPr lang="zh-CN" altLang="en-US" smtClean="0"/>
              <a:t>2022/11/11</a:t>
            </a:fld>
            <a:endParaRPr lang="zh-CN" altLang="en-US"/>
          </a:p>
        </p:txBody>
      </p:sp>
      <p:sp>
        <p:nvSpPr>
          <p:cNvPr id="6" name="页脚占位符 5">
            <a:extLst>
              <a:ext uri="{FF2B5EF4-FFF2-40B4-BE49-F238E27FC236}">
                <a16:creationId xmlns:a16="http://schemas.microsoft.com/office/drawing/2014/main" id="{037EE8CA-4AA6-2B20-1CA9-BF6290DEE96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D48F3E2-D3A0-2D25-E028-A0B84E8EEBDA}"/>
              </a:ext>
            </a:extLst>
          </p:cNvPr>
          <p:cNvSpPr>
            <a:spLocks noGrp="1"/>
          </p:cNvSpPr>
          <p:nvPr>
            <p:ph type="sldNum" sz="quarter" idx="12"/>
          </p:nvPr>
        </p:nvSpPr>
        <p:spPr/>
        <p:txBody>
          <a:bodyPr/>
          <a:lstStyle/>
          <a:p>
            <a:fld id="{66D1B251-47E4-4AFD-97F3-9A0CA0B38262}" type="slidenum">
              <a:rPr lang="zh-CN" altLang="en-US" smtClean="0"/>
              <a:t>‹#›</a:t>
            </a:fld>
            <a:endParaRPr lang="zh-CN" altLang="en-US"/>
          </a:p>
        </p:txBody>
      </p:sp>
    </p:spTree>
    <p:extLst>
      <p:ext uri="{BB962C8B-B14F-4D97-AF65-F5344CB8AC3E}">
        <p14:creationId xmlns:p14="http://schemas.microsoft.com/office/powerpoint/2010/main" val="35205448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7BC238B-1130-8185-FC0F-1071FB87C00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FECB16DA-1B35-8D6D-8705-A118A07A53F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DA49C686-8E92-E5EC-40B4-5DB3D69723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4CEFB490-123F-24BE-899B-B726F66DDC08}"/>
              </a:ext>
            </a:extLst>
          </p:cNvPr>
          <p:cNvSpPr>
            <a:spLocks noGrp="1"/>
          </p:cNvSpPr>
          <p:nvPr>
            <p:ph type="dt" sz="half" idx="10"/>
          </p:nvPr>
        </p:nvSpPr>
        <p:spPr/>
        <p:txBody>
          <a:bodyPr/>
          <a:lstStyle/>
          <a:p>
            <a:fld id="{1D4B7C3A-7E0B-4288-897E-03A0903077FB}" type="datetimeFigureOut">
              <a:rPr lang="zh-CN" altLang="en-US" smtClean="0"/>
              <a:t>2022/11/11</a:t>
            </a:fld>
            <a:endParaRPr lang="zh-CN" altLang="en-US"/>
          </a:p>
        </p:txBody>
      </p:sp>
      <p:sp>
        <p:nvSpPr>
          <p:cNvPr id="6" name="页脚占位符 5">
            <a:extLst>
              <a:ext uri="{FF2B5EF4-FFF2-40B4-BE49-F238E27FC236}">
                <a16:creationId xmlns:a16="http://schemas.microsoft.com/office/drawing/2014/main" id="{0F331548-B93C-8232-1865-F242F0E7897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E4583A9C-0503-A057-CF32-90EA19EDE9C3}"/>
              </a:ext>
            </a:extLst>
          </p:cNvPr>
          <p:cNvSpPr>
            <a:spLocks noGrp="1"/>
          </p:cNvSpPr>
          <p:nvPr>
            <p:ph type="sldNum" sz="quarter" idx="12"/>
          </p:nvPr>
        </p:nvSpPr>
        <p:spPr/>
        <p:txBody>
          <a:bodyPr/>
          <a:lstStyle/>
          <a:p>
            <a:fld id="{66D1B251-47E4-4AFD-97F3-9A0CA0B38262}" type="slidenum">
              <a:rPr lang="zh-CN" altLang="en-US" smtClean="0"/>
              <a:t>‹#›</a:t>
            </a:fld>
            <a:endParaRPr lang="zh-CN" altLang="en-US"/>
          </a:p>
        </p:txBody>
      </p:sp>
    </p:spTree>
    <p:extLst>
      <p:ext uri="{BB962C8B-B14F-4D97-AF65-F5344CB8AC3E}">
        <p14:creationId xmlns:p14="http://schemas.microsoft.com/office/powerpoint/2010/main" val="2307682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FBBCDC65-9B18-D75E-32E1-C061B1BBCF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77159468-3785-1B45-0F44-5BF2B95EC69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7E74B584-C0AC-0B76-BCD5-9E26FE3E93A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4B7C3A-7E0B-4288-897E-03A0903077FB}" type="datetimeFigureOut">
              <a:rPr lang="zh-CN" altLang="en-US" smtClean="0"/>
              <a:t>2022/11/11</a:t>
            </a:fld>
            <a:endParaRPr lang="zh-CN" altLang="en-US"/>
          </a:p>
        </p:txBody>
      </p:sp>
      <p:sp>
        <p:nvSpPr>
          <p:cNvPr id="5" name="页脚占位符 4">
            <a:extLst>
              <a:ext uri="{FF2B5EF4-FFF2-40B4-BE49-F238E27FC236}">
                <a16:creationId xmlns:a16="http://schemas.microsoft.com/office/drawing/2014/main" id="{A558C96B-225B-4D22-B4C5-07A52B78BF6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8BE37445-ACDE-7410-4FE8-479EFB732C2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D1B251-47E4-4AFD-97F3-9A0CA0B38262}" type="slidenum">
              <a:rPr lang="zh-CN" altLang="en-US" smtClean="0"/>
              <a:t>‹#›</a:t>
            </a:fld>
            <a:endParaRPr lang="zh-CN" altLang="en-US"/>
          </a:p>
        </p:txBody>
      </p:sp>
    </p:spTree>
    <p:extLst>
      <p:ext uri="{BB962C8B-B14F-4D97-AF65-F5344CB8AC3E}">
        <p14:creationId xmlns:p14="http://schemas.microsoft.com/office/powerpoint/2010/main" val="19507814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notesSlide" Target="../notesSlides/notesSlide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57696B27-94A3-7BA7-8E87-BC55EA764E94}"/>
              </a:ext>
            </a:extLst>
          </p:cNvPr>
          <p:cNvSpPr txBox="1"/>
          <p:nvPr/>
        </p:nvSpPr>
        <p:spPr>
          <a:xfrm>
            <a:off x="729673" y="868218"/>
            <a:ext cx="11139054" cy="5632311"/>
          </a:xfrm>
          <a:prstGeom prst="rect">
            <a:avLst/>
          </a:prstGeom>
          <a:noFill/>
        </p:spPr>
        <p:txBody>
          <a:bodyPr wrap="square" rtlCol="0">
            <a:spAutoFit/>
          </a:bodyPr>
          <a:lstStyle/>
          <a:p>
            <a:r>
              <a:rPr lang="zh-CN" altLang="en-US" sz="4000" dirty="0">
                <a:solidFill>
                  <a:srgbClr val="FF0000"/>
                </a:solidFill>
                <a:latin typeface="微软雅黑" panose="020B0503020204020204" pitchFamily="34" charset="-122"/>
                <a:ea typeface="微软雅黑" panose="020B0503020204020204" pitchFamily="34" charset="-122"/>
              </a:rPr>
              <a:t>       </a:t>
            </a:r>
            <a:r>
              <a:rPr lang="zh-CN" altLang="en-US" sz="4000" dirty="0">
                <a:latin typeface="微软雅黑" panose="020B0503020204020204" pitchFamily="34" charset="-122"/>
                <a:ea typeface="微软雅黑" panose="020B0503020204020204" pitchFamily="34" charset="-122"/>
              </a:rPr>
              <a:t>同学们好！老师在学习通发布主题讨论， 课前看见同学们在超星平台踊跃发言很高兴！有的同学认为“</a:t>
            </a:r>
            <a:r>
              <a:rPr lang="zh-CN" altLang="en-US" sz="4000" b="1" dirty="0">
                <a:latin typeface="微软雅黑" panose="020B0503020204020204" pitchFamily="34" charset="-122"/>
                <a:ea typeface="微软雅黑" panose="020B0503020204020204" pitchFamily="34" charset="-122"/>
                <a:sym typeface="+mn-ea"/>
              </a:rPr>
              <a:t>造成</a:t>
            </a:r>
            <a:r>
              <a:rPr lang="zh-CN" altLang="zh-CN" sz="4000" b="1" dirty="0">
                <a:latin typeface="微软雅黑" panose="020B0503020204020204" pitchFamily="34" charset="-122"/>
                <a:ea typeface="微软雅黑" panose="020B0503020204020204" pitchFamily="34" charset="-122"/>
                <a:sym typeface="+mn-ea"/>
              </a:rPr>
              <a:t>中美疫情</a:t>
            </a:r>
            <a:r>
              <a:rPr lang="zh-CN" altLang="en-US" sz="4000" b="1" dirty="0">
                <a:latin typeface="微软雅黑" panose="020B0503020204020204" pitchFamily="34" charset="-122"/>
                <a:ea typeface="微软雅黑" panose="020B0503020204020204" pitchFamily="34" charset="-122"/>
                <a:sym typeface="+mn-ea"/>
              </a:rPr>
              <a:t>防控</a:t>
            </a:r>
            <a:r>
              <a:rPr lang="zh-CN" altLang="zh-CN" sz="4000" b="1" dirty="0">
                <a:latin typeface="微软雅黑" panose="020B0503020204020204" pitchFamily="34" charset="-122"/>
                <a:ea typeface="微软雅黑" panose="020B0503020204020204" pitchFamily="34" charset="-122"/>
                <a:sym typeface="+mn-ea"/>
              </a:rPr>
              <a:t>巨大差距</a:t>
            </a:r>
            <a:r>
              <a:rPr lang="zh-CN" altLang="en-US" sz="4000" b="1" dirty="0">
                <a:latin typeface="微软雅黑" panose="020B0503020204020204" pitchFamily="34" charset="-122"/>
                <a:ea typeface="微软雅黑" panose="020B0503020204020204" pitchFamily="34" charset="-122"/>
                <a:sym typeface="+mn-ea"/>
              </a:rPr>
              <a:t>的原因”</a:t>
            </a:r>
            <a:r>
              <a:rPr lang="zh-CN" altLang="en-US" sz="4000" dirty="0">
                <a:latin typeface="微软雅黑" panose="020B0503020204020204" pitchFamily="34" charset="-122"/>
                <a:ea typeface="微软雅黑" panose="020B0503020204020204" pitchFamily="34" charset="-122"/>
              </a:rPr>
              <a:t>是中国共产党的坚强领导、社会主义制度的优越性、集中力量办大事的“中国之治”、“人民至上”价值追求，还有的同学谈到社会主义核心价值观自信，等等。。。</a:t>
            </a:r>
            <a:r>
              <a:rPr lang="zh-CN" altLang="en-US" sz="4000" b="1" dirty="0">
                <a:latin typeface="微软雅黑" panose="020B0503020204020204" pitchFamily="34" charset="-122"/>
                <a:ea typeface="微软雅黑" panose="020B0503020204020204" pitchFamily="34" charset="-122"/>
              </a:rPr>
              <a:t>说得太好啦</a:t>
            </a:r>
            <a:r>
              <a:rPr lang="zh-CN" altLang="en-US" sz="4000" dirty="0">
                <a:latin typeface="微软雅黑" panose="020B0503020204020204" pitchFamily="34" charset="-122"/>
                <a:ea typeface="微软雅黑" panose="020B0503020204020204" pitchFamily="34" charset="-122"/>
              </a:rPr>
              <a:t>！</a:t>
            </a:r>
            <a:endParaRPr lang="en-US" altLang="zh-CN" sz="4000" dirty="0">
              <a:latin typeface="微软雅黑" panose="020B0503020204020204" pitchFamily="34" charset="-122"/>
              <a:ea typeface="微软雅黑" panose="020B0503020204020204" pitchFamily="34" charset="-122"/>
            </a:endParaRPr>
          </a:p>
          <a:p>
            <a:r>
              <a:rPr lang="zh-CN" altLang="en-US" sz="4000" dirty="0">
                <a:latin typeface="微软雅黑" panose="020B0503020204020204" pitchFamily="34" charset="-122"/>
                <a:ea typeface="微软雅黑" panose="020B0503020204020204" pitchFamily="34" charset="-122"/>
              </a:rPr>
              <a:t>      </a:t>
            </a:r>
            <a:endParaRPr lang="en-US" altLang="zh-CN" sz="4000" dirty="0">
              <a:latin typeface="微软雅黑" panose="020B0503020204020204" pitchFamily="34" charset="-122"/>
              <a:ea typeface="微软雅黑" panose="020B0503020204020204" pitchFamily="34" charset="-122"/>
            </a:endParaRPr>
          </a:p>
          <a:p>
            <a:r>
              <a:rPr lang="en-US" altLang="zh-CN" sz="4000" dirty="0">
                <a:solidFill>
                  <a:srgbClr val="FF0000"/>
                </a:solidFill>
                <a:latin typeface="微软雅黑" panose="020B0503020204020204" pitchFamily="34" charset="-122"/>
                <a:ea typeface="微软雅黑" panose="020B0503020204020204" pitchFamily="34" charset="-122"/>
              </a:rPr>
              <a:t>                      </a:t>
            </a:r>
            <a:r>
              <a:rPr lang="zh-CN" altLang="en-US" sz="4000" dirty="0">
                <a:solidFill>
                  <a:srgbClr val="FF0000"/>
                </a:solidFill>
                <a:latin typeface="微软雅黑" panose="020B0503020204020204" pitchFamily="34" charset="-122"/>
                <a:ea typeface="微软雅黑" panose="020B0503020204020204" pitchFamily="34" charset="-122"/>
              </a:rPr>
              <a:t>第一张（封面）</a:t>
            </a:r>
          </a:p>
        </p:txBody>
      </p:sp>
    </p:spTree>
    <p:extLst>
      <p:ext uri="{BB962C8B-B14F-4D97-AF65-F5344CB8AC3E}">
        <p14:creationId xmlns:p14="http://schemas.microsoft.com/office/powerpoint/2010/main" val="11261529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57696B27-94A3-7BA7-8E87-BC55EA764E94}"/>
              </a:ext>
            </a:extLst>
          </p:cNvPr>
          <p:cNvSpPr txBox="1"/>
          <p:nvPr/>
        </p:nvSpPr>
        <p:spPr>
          <a:xfrm>
            <a:off x="1136073" y="609599"/>
            <a:ext cx="10335491" cy="369332"/>
          </a:xfrm>
          <a:prstGeom prst="rect">
            <a:avLst/>
          </a:prstGeom>
          <a:noFill/>
        </p:spPr>
        <p:txBody>
          <a:bodyPr wrap="square" rtlCol="0">
            <a:spAutoFit/>
          </a:bodyPr>
          <a:lstStyle/>
          <a:p>
            <a:r>
              <a:rPr lang="zh-CN" altLang="en-US" dirty="0"/>
              <a:t>           </a:t>
            </a:r>
          </a:p>
        </p:txBody>
      </p:sp>
      <p:sp>
        <p:nvSpPr>
          <p:cNvPr id="3" name="文本框 2">
            <a:extLst>
              <a:ext uri="{FF2B5EF4-FFF2-40B4-BE49-F238E27FC236}">
                <a16:creationId xmlns:a16="http://schemas.microsoft.com/office/drawing/2014/main" id="{4BCE0834-9241-64E4-977D-59A6AA6B8447}"/>
              </a:ext>
            </a:extLst>
          </p:cNvPr>
          <p:cNvSpPr txBox="1"/>
          <p:nvPr/>
        </p:nvSpPr>
        <p:spPr>
          <a:xfrm>
            <a:off x="928255" y="469487"/>
            <a:ext cx="10335490" cy="4524315"/>
          </a:xfrm>
          <a:prstGeom prst="rect">
            <a:avLst/>
          </a:prstGeom>
          <a:noFill/>
        </p:spPr>
        <p:txBody>
          <a:bodyPr wrap="square">
            <a:spAutoFit/>
          </a:bodyPr>
          <a:lstStyle/>
          <a:p>
            <a:r>
              <a:rPr lang="zh-CN" altLang="en-US" sz="3600" b="1" dirty="0">
                <a:solidFill>
                  <a:srgbClr val="FF0000"/>
                </a:solidFill>
                <a:latin typeface="微软雅黑" panose="020B0503020204020204" pitchFamily="34" charset="-122"/>
                <a:ea typeface="微软雅黑" panose="020B0503020204020204" pitchFamily="34" charset="-122"/>
              </a:rPr>
              <a:t>同学们，他们在</a:t>
            </a:r>
            <a:r>
              <a:rPr lang="zh-CN" altLang="en-US" sz="3600" b="1" dirty="0">
                <a:latin typeface="微软雅黑" panose="020B0503020204020204" pitchFamily="34" charset="-122"/>
                <a:ea typeface="微软雅黑" panose="020B0503020204020204" pitchFamily="34" charset="-122"/>
              </a:rPr>
              <a:t>践行什么价值观？</a:t>
            </a:r>
            <a:r>
              <a:rPr lang="zh-CN" altLang="en-US" sz="3600" b="1" dirty="0">
                <a:solidFill>
                  <a:srgbClr val="FF0000"/>
                </a:solidFill>
                <a:latin typeface="微软雅黑" panose="020B0503020204020204" pitchFamily="34" charset="-122"/>
                <a:ea typeface="微软雅黑" panose="020B0503020204020204" pitchFamily="34" charset="-122"/>
              </a:rPr>
              <a:t>你们</a:t>
            </a:r>
            <a:r>
              <a:rPr lang="zh-CN" altLang="en-US" sz="3600" b="1" dirty="0">
                <a:latin typeface="微软雅黑" panose="020B0503020204020204" pitchFamily="34" charset="-122"/>
                <a:ea typeface="微软雅黑" panose="020B0503020204020204" pitchFamily="34" charset="-122"/>
              </a:rPr>
              <a:t>又如何践行“友爱价值观？大一新生</a:t>
            </a:r>
            <a:r>
              <a:rPr lang="zh-CN" altLang="en-US" sz="3600" b="1" dirty="0">
                <a:solidFill>
                  <a:srgbClr val="FF0000"/>
                </a:solidFill>
                <a:latin typeface="微软雅黑" panose="020B0503020204020204" pitchFamily="34" charset="-122"/>
                <a:ea typeface="微软雅黑" panose="020B0503020204020204" pitchFamily="34" charset="-122"/>
              </a:rPr>
              <a:t>友爱</a:t>
            </a:r>
            <a:r>
              <a:rPr lang="zh-CN" altLang="en-US" sz="3600" b="1" dirty="0">
                <a:latin typeface="微软雅黑" panose="020B0503020204020204" pitchFamily="34" charset="-122"/>
                <a:ea typeface="微软雅黑" panose="020B0503020204020204" pitchFamily="34" charset="-122"/>
              </a:rPr>
              <a:t>从寝室开始。</a:t>
            </a:r>
            <a:r>
              <a:rPr lang="zh-CN" altLang="en-US" sz="3600" b="1" dirty="0">
                <a:solidFill>
                  <a:srgbClr val="FF0000"/>
                </a:solidFill>
                <a:latin typeface="微软雅黑" panose="020B0503020204020204" pitchFamily="34" charset="-122"/>
                <a:ea typeface="微软雅黑" panose="020B0503020204020204" pitchFamily="34" charset="-122"/>
              </a:rPr>
              <a:t> （停顿）</a:t>
            </a:r>
            <a:endParaRPr lang="en-US" altLang="zh-CN" sz="3600" b="1" dirty="0">
              <a:latin typeface="微软雅黑" panose="020B0503020204020204" pitchFamily="34" charset="-122"/>
              <a:ea typeface="微软雅黑" panose="020B0503020204020204" pitchFamily="34" charset="-122"/>
            </a:endParaRPr>
          </a:p>
          <a:p>
            <a:r>
              <a:rPr lang="en-US" altLang="zh-CN" sz="3600" b="1" dirty="0">
                <a:latin typeface="微软雅黑" panose="020B0503020204020204" pitchFamily="34" charset="-122"/>
                <a:ea typeface="微软雅黑" panose="020B0503020204020204" pitchFamily="34" charset="-122"/>
              </a:rPr>
              <a:t>   </a:t>
            </a:r>
            <a:r>
              <a:rPr lang="zh-CN" altLang="zh-CN" sz="3600" b="1" dirty="0">
                <a:latin typeface="微软雅黑" panose="020B0503020204020204" pitchFamily="34" charset="-122"/>
                <a:ea typeface="微软雅黑" panose="020B0503020204020204" pitchFamily="34" charset="-122"/>
              </a:rPr>
              <a:t>“仁者爱人”</a:t>
            </a:r>
            <a:r>
              <a:rPr lang="zh-CN" altLang="en-US" sz="3600" b="1" dirty="0">
                <a:latin typeface="微软雅黑" panose="020B0503020204020204" pitchFamily="34" charset="-122"/>
                <a:ea typeface="微软雅黑" panose="020B0503020204020204" pitchFamily="34" charset="-122"/>
              </a:rPr>
              <a:t>的</a:t>
            </a:r>
            <a:r>
              <a:rPr lang="zh-CN" altLang="en-US" sz="3600" b="1" dirty="0">
                <a:effectLst/>
                <a:latin typeface="微软雅黑" panose="020B0503020204020204" pitchFamily="34" charset="-122"/>
                <a:ea typeface="微软雅黑" panose="020B0503020204020204" pitchFamily="34" charset="-122"/>
                <a:cs typeface="Arial" panose="020B0604020202020204" pitchFamily="34" charset="0"/>
              </a:rPr>
              <a:t>“友善”价值观在冬奥会上广泛传播，</a:t>
            </a:r>
            <a:r>
              <a:rPr lang="zh-CN" altLang="en-US" sz="3600" b="1" dirty="0">
                <a:solidFill>
                  <a:srgbClr val="FF0000"/>
                </a:solidFill>
                <a:effectLst/>
                <a:latin typeface="微软雅黑" panose="020B0503020204020204" pitchFamily="34" charset="-122"/>
                <a:ea typeface="微软雅黑" panose="020B0503020204020204" pitchFamily="34" charset="-122"/>
                <a:cs typeface="Arial" panose="020B0604020202020204" pitchFamily="34" charset="0"/>
              </a:rPr>
              <a:t>运动员</a:t>
            </a:r>
            <a:r>
              <a:rPr lang="zh-CN" altLang="en-US" sz="3600" b="1" dirty="0">
                <a:solidFill>
                  <a:srgbClr val="FF0000"/>
                </a:solidFill>
                <a:latin typeface="微软雅黑" panose="020B0503020204020204" pitchFamily="34" charset="-122"/>
                <a:ea typeface="微软雅黑" panose="020B0503020204020204" pitchFamily="34" charset="-122"/>
              </a:rPr>
              <a:t>勒德</a:t>
            </a:r>
            <a:r>
              <a:rPr lang="zh-CN" altLang="en-US" sz="3600" b="1" dirty="0">
                <a:latin typeface="微软雅黑" panose="020B0503020204020204" pitchFamily="34" charset="-122"/>
                <a:ea typeface="微软雅黑" panose="020B0503020204020204" pitchFamily="34" charset="-122"/>
              </a:rPr>
              <a:t>第三跳失误仅得</a:t>
            </a:r>
            <a:r>
              <a:rPr lang="en-US" altLang="zh-CN" sz="3600" b="1" dirty="0">
                <a:latin typeface="微软雅黑" panose="020B0503020204020204" pitchFamily="34" charset="-122"/>
                <a:ea typeface="微软雅黑" panose="020B0503020204020204" pitchFamily="34" charset="-122"/>
              </a:rPr>
              <a:t>73.50</a:t>
            </a:r>
            <a:r>
              <a:rPr lang="zh-CN" altLang="en-US" sz="3600" b="1" dirty="0">
                <a:latin typeface="微软雅黑" panose="020B0503020204020204" pitchFamily="34" charset="-122"/>
                <a:ea typeface="微软雅黑" panose="020B0503020204020204" pitchFamily="34" charset="-122"/>
              </a:rPr>
              <a:t>分之后，情绪失控痛哭，谷爱凌第一时间给对手送上安慰和拥抱，</a:t>
            </a:r>
            <a:r>
              <a:rPr lang="zh-CN" altLang="zh-CN" sz="3600" b="1" kern="0" dirty="0">
                <a:effectLst/>
                <a:latin typeface="微软雅黑" panose="020B0503020204020204" pitchFamily="34" charset="-122"/>
                <a:ea typeface="微软雅黑" panose="020B0503020204020204" pitchFamily="34" charset="-122"/>
                <a:cs typeface="Arial" panose="020B0604020202020204" pitchFamily="34" charset="0"/>
              </a:rPr>
              <a:t>生动诠释了中华优秀传统文化永不褪色</a:t>
            </a:r>
            <a:r>
              <a:rPr lang="zh-CN" altLang="en-US" sz="3600" b="1" kern="0" dirty="0">
                <a:effectLst/>
                <a:latin typeface="微软雅黑" panose="020B0503020204020204" pitchFamily="34" charset="-122"/>
                <a:ea typeface="微软雅黑" panose="020B0503020204020204" pitchFamily="34" charset="-122"/>
                <a:cs typeface="Arial" panose="020B0604020202020204" pitchFamily="34" charset="0"/>
              </a:rPr>
              <a:t>，</a:t>
            </a:r>
            <a:r>
              <a:rPr lang="zh-CN" altLang="zh-CN" sz="3600" b="1" kern="0" spc="-5" dirty="0">
                <a:effectLst/>
                <a:latin typeface="微软雅黑" panose="020B0503020204020204" pitchFamily="34" charset="-122"/>
                <a:ea typeface="微软雅黑" panose="020B0503020204020204" pitchFamily="34" charset="-122"/>
                <a:cs typeface="Microsoft JhengHei" panose="020B0604030504040204" pitchFamily="34" charset="-120"/>
              </a:rPr>
              <a:t>冬奥会</a:t>
            </a:r>
            <a:r>
              <a:rPr lang="zh-CN" altLang="en-US" sz="3600" b="1" kern="0" spc="-5" dirty="0">
                <a:effectLst/>
                <a:latin typeface="微软雅黑" panose="020B0503020204020204" pitchFamily="34" charset="-122"/>
                <a:ea typeface="微软雅黑" panose="020B0503020204020204" pitchFamily="34" charset="-122"/>
                <a:cs typeface="Microsoft JhengHei" panose="020B0604030504040204" pitchFamily="34" charset="-120"/>
              </a:rPr>
              <a:t>再次</a:t>
            </a:r>
            <a:r>
              <a:rPr lang="zh-CN" altLang="zh-CN" sz="3600" b="1" kern="0" spc="-5" dirty="0">
                <a:effectLst/>
                <a:latin typeface="微软雅黑" panose="020B0503020204020204" pitchFamily="34" charset="-122"/>
                <a:ea typeface="微软雅黑" panose="020B0503020204020204" pitchFamily="34" charset="-122"/>
                <a:cs typeface="Microsoft JhengHei" panose="020B0604030504040204" pitchFamily="34" charset="-120"/>
              </a:rPr>
              <a:t>展示国家形象与</a:t>
            </a:r>
            <a:r>
              <a:rPr lang="zh-CN" altLang="zh-CN" sz="3600" b="1" kern="0" spc="-5" dirty="0">
                <a:solidFill>
                  <a:srgbClr val="FF0000"/>
                </a:solidFill>
                <a:effectLst/>
                <a:latin typeface="微软雅黑" panose="020B0503020204020204" pitchFamily="34" charset="-122"/>
                <a:ea typeface="微软雅黑" panose="020B0503020204020204" pitchFamily="34" charset="-122"/>
                <a:cs typeface="Microsoft JhengHei" panose="020B0604030504040204" pitchFamily="34" charset="-120"/>
              </a:rPr>
              <a:t>中国</a:t>
            </a:r>
            <a:r>
              <a:rPr lang="zh-CN" altLang="en-US" sz="3600" b="1" kern="0" spc="-5" dirty="0">
                <a:solidFill>
                  <a:srgbClr val="FF0000"/>
                </a:solidFill>
                <a:effectLst/>
                <a:latin typeface="微软雅黑" panose="020B0503020204020204" pitchFamily="34" charset="-122"/>
                <a:ea typeface="微软雅黑" panose="020B0503020204020204" pitchFamily="34" charset="-122"/>
                <a:cs typeface="Microsoft JhengHei" panose="020B0604030504040204" pitchFamily="34" charset="-120"/>
              </a:rPr>
              <a:t>价值。</a:t>
            </a:r>
            <a:endParaRPr lang="zh-CN" altLang="zh-CN" sz="3600" b="1" dirty="0">
              <a:solidFill>
                <a:srgbClr val="FF0000"/>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2" name="文本框 1">
            <a:extLst>
              <a:ext uri="{FF2B5EF4-FFF2-40B4-BE49-F238E27FC236}">
                <a16:creationId xmlns:a16="http://schemas.microsoft.com/office/drawing/2014/main" id="{B6F90655-42AC-9F62-1218-479270143746}"/>
              </a:ext>
            </a:extLst>
          </p:cNvPr>
          <p:cNvSpPr txBox="1"/>
          <p:nvPr/>
        </p:nvSpPr>
        <p:spPr>
          <a:xfrm>
            <a:off x="4985758" y="5602070"/>
            <a:ext cx="6253654" cy="646331"/>
          </a:xfrm>
          <a:prstGeom prst="rect">
            <a:avLst/>
          </a:prstGeom>
          <a:noFill/>
        </p:spPr>
        <p:txBody>
          <a:bodyPr wrap="square">
            <a:spAutoFit/>
          </a:bodyPr>
          <a:lstStyle/>
          <a:p>
            <a:r>
              <a:rPr lang="zh-CN" altLang="en-US" sz="3600" dirty="0">
                <a:solidFill>
                  <a:srgbClr val="FF0000"/>
                </a:solidFill>
                <a:latin typeface="微软雅黑" panose="020B0503020204020204" pitchFamily="34" charset="-122"/>
                <a:ea typeface="微软雅黑" panose="020B0503020204020204" pitchFamily="34" charset="-122"/>
              </a:rPr>
              <a:t>第九张</a:t>
            </a:r>
            <a:endParaRPr lang="zh-CN" altLang="en-US" sz="3600" dirty="0">
              <a:solidFill>
                <a:srgbClr val="FF0000"/>
              </a:solidFill>
            </a:endParaRPr>
          </a:p>
        </p:txBody>
      </p:sp>
    </p:spTree>
    <p:extLst>
      <p:ext uri="{BB962C8B-B14F-4D97-AF65-F5344CB8AC3E}">
        <p14:creationId xmlns:p14="http://schemas.microsoft.com/office/powerpoint/2010/main" val="40018727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57696B27-94A3-7BA7-8E87-BC55EA764E94}"/>
              </a:ext>
            </a:extLst>
          </p:cNvPr>
          <p:cNvSpPr txBox="1"/>
          <p:nvPr/>
        </p:nvSpPr>
        <p:spPr>
          <a:xfrm>
            <a:off x="711200" y="323272"/>
            <a:ext cx="10335491" cy="369332"/>
          </a:xfrm>
          <a:prstGeom prst="rect">
            <a:avLst/>
          </a:prstGeom>
          <a:noFill/>
        </p:spPr>
        <p:txBody>
          <a:bodyPr wrap="square" rtlCol="0">
            <a:spAutoFit/>
          </a:bodyPr>
          <a:lstStyle/>
          <a:p>
            <a:r>
              <a:rPr lang="zh-CN" altLang="en-US" dirty="0"/>
              <a:t>           </a:t>
            </a:r>
          </a:p>
        </p:txBody>
      </p:sp>
      <p:sp>
        <p:nvSpPr>
          <p:cNvPr id="3" name="文本框 2">
            <a:extLst>
              <a:ext uri="{FF2B5EF4-FFF2-40B4-BE49-F238E27FC236}">
                <a16:creationId xmlns:a16="http://schemas.microsoft.com/office/drawing/2014/main" id="{7F5F1AAA-7591-5E79-A2C1-416F4140AB69}"/>
              </a:ext>
            </a:extLst>
          </p:cNvPr>
          <p:cNvSpPr txBox="1"/>
          <p:nvPr/>
        </p:nvSpPr>
        <p:spPr>
          <a:xfrm>
            <a:off x="290945" y="411107"/>
            <a:ext cx="11448473" cy="4524315"/>
          </a:xfrm>
          <a:prstGeom prst="rect">
            <a:avLst/>
          </a:prstGeom>
          <a:noFill/>
        </p:spPr>
        <p:txBody>
          <a:bodyPr wrap="square">
            <a:spAutoFit/>
          </a:bodyPr>
          <a:lstStyle/>
          <a:p>
            <a:pPr indent="533400" fontAlgn="auto"/>
            <a:r>
              <a:rPr lang="zh-CN" altLang="en-US" sz="3600" dirty="0">
                <a:latin typeface="微软雅黑" panose="020B0503020204020204" pitchFamily="34" charset="-122"/>
                <a:ea typeface="微软雅黑" panose="020B0503020204020204" pitchFamily="34" charset="-122"/>
                <a:cs typeface="微软雅黑" panose="020B0503020204020204" pitchFamily="34" charset="-122"/>
                <a:sym typeface="+mn-ea"/>
              </a:rPr>
              <a:t>（三）</a:t>
            </a:r>
            <a:r>
              <a:rPr lang="zh-CN" altLang="en-US" sz="3600" b="1" dirty="0">
                <a:latin typeface="微软雅黑" panose="020B0503020204020204" pitchFamily="34" charset="-122"/>
                <a:ea typeface="微软雅黑" panose="020B0503020204020204" pitchFamily="34" charset="-122"/>
                <a:cs typeface="微软雅黑" panose="020B0503020204020204" pitchFamily="34" charset="-122"/>
                <a:sym typeface="+mn-ea"/>
              </a:rPr>
              <a:t>社会主义核心价值观吸收借鉴人类一切文明成果</a:t>
            </a:r>
            <a:r>
              <a:rPr lang="zh-CN" altLang="en-US" sz="36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36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形成了具有世界视野、中国气派的价值观。</a:t>
            </a:r>
            <a:endParaRPr lang="en-US" altLang="zh-CN" sz="36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endParaRPr>
          </a:p>
          <a:p>
            <a:pPr eaLnBrk="1" hangingPunct="1">
              <a:defRPr/>
            </a:pPr>
            <a:r>
              <a:rPr lang="en-US" altLang="zh-CN" sz="3600" spc="-5"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icrosoft JhengHei" panose="020B0604030504040204" pitchFamily="34" charset="-120"/>
              </a:rPr>
              <a:t>       </a:t>
            </a:r>
            <a:r>
              <a:rPr lang="zh-CN" altLang="zh-CN" sz="3600" b="1" spc="-5"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icrosoft JhengHei" panose="020B0604030504040204" pitchFamily="34" charset="-120"/>
              </a:rPr>
              <a:t>民主、自由、平等、公正、法治属于谁？属于</a:t>
            </a:r>
            <a:r>
              <a:rPr lang="zh-CN" altLang="en-US" sz="3600" b="1" spc="-5"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icrosoft JhengHei" panose="020B0604030504040204" pitchFamily="34" charset="-120"/>
              </a:rPr>
              <a:t>全人类，</a:t>
            </a:r>
            <a:r>
              <a:rPr lang="zh-CN" altLang="en-US" sz="3600" b="1" spc="-5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从来不是资本主义的“专属” </a:t>
            </a:r>
            <a:r>
              <a:rPr lang="zh-CN" altLang="zh-CN" sz="3600" b="1" spc="-5"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icrosoft JhengHei" panose="020B0604030504040204" pitchFamily="34" charset="-120"/>
              </a:rPr>
              <a:t>习近平主席</a:t>
            </a:r>
            <a:r>
              <a:rPr lang="zh-CN" altLang="zh-CN" sz="3600" spc="-5"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icrosoft JhengHei" panose="020B0604030504040204" pitchFamily="34" charset="-120"/>
              </a:rPr>
              <a:t>在第七十届联合国大会一般性辩论时的讲话，</a:t>
            </a:r>
            <a:r>
              <a:rPr lang="zh-CN" altLang="zh-CN" sz="3600" b="1" spc="-5"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icrosoft JhengHei" panose="020B0604030504040204" pitchFamily="34" charset="-120"/>
              </a:rPr>
              <a:t>提出了“和平、发展、公平、正义、民主、自由，是全人类的共同价值” 。</a:t>
            </a:r>
            <a:r>
              <a:rPr lang="zh-CN" altLang="en-US" sz="36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以中国经验、中国实践为民主、自由、平等、公正、法治等价值理念赋予社会主义性质。</a:t>
            </a:r>
            <a:endParaRPr lang="zh-CN" altLang="en-US" sz="4000" dirty="0">
              <a:latin typeface="微软雅黑" panose="020B0503020204020204" pitchFamily="34" charset="-122"/>
              <a:ea typeface="微软雅黑" panose="020B0503020204020204" pitchFamily="34" charset="-122"/>
            </a:endParaRPr>
          </a:p>
        </p:txBody>
      </p:sp>
      <p:sp>
        <p:nvSpPr>
          <p:cNvPr id="5" name="文本框 4">
            <a:extLst>
              <a:ext uri="{FF2B5EF4-FFF2-40B4-BE49-F238E27FC236}">
                <a16:creationId xmlns:a16="http://schemas.microsoft.com/office/drawing/2014/main" id="{E86AF17E-52F9-7AAE-CA91-36F6F3643583}"/>
              </a:ext>
            </a:extLst>
          </p:cNvPr>
          <p:cNvSpPr txBox="1"/>
          <p:nvPr/>
        </p:nvSpPr>
        <p:spPr>
          <a:xfrm>
            <a:off x="4920211" y="5530334"/>
            <a:ext cx="6126480" cy="646331"/>
          </a:xfrm>
          <a:prstGeom prst="rect">
            <a:avLst/>
          </a:prstGeom>
          <a:noFill/>
        </p:spPr>
        <p:txBody>
          <a:bodyPr wrap="square">
            <a:spAutoFit/>
          </a:bodyPr>
          <a:lstStyle/>
          <a:p>
            <a:r>
              <a:rPr lang="zh-CN" altLang="en-US" sz="3600" dirty="0">
                <a:solidFill>
                  <a:srgbClr val="FF0000"/>
                </a:solidFill>
                <a:latin typeface="微软雅黑" panose="020B0503020204020204" pitchFamily="34" charset="-122"/>
                <a:ea typeface="微软雅黑" panose="020B0503020204020204" pitchFamily="34" charset="-122"/>
              </a:rPr>
              <a:t>第十张</a:t>
            </a:r>
            <a:endParaRPr lang="zh-CN" altLang="en-US" sz="3600" dirty="0">
              <a:solidFill>
                <a:srgbClr val="FF0000"/>
              </a:solidFill>
            </a:endParaRPr>
          </a:p>
        </p:txBody>
      </p:sp>
    </p:spTree>
    <p:extLst>
      <p:ext uri="{BB962C8B-B14F-4D97-AF65-F5344CB8AC3E}">
        <p14:creationId xmlns:p14="http://schemas.microsoft.com/office/powerpoint/2010/main" val="6339133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57696B27-94A3-7BA7-8E87-BC55EA764E94}"/>
              </a:ext>
            </a:extLst>
          </p:cNvPr>
          <p:cNvSpPr txBox="1"/>
          <p:nvPr/>
        </p:nvSpPr>
        <p:spPr>
          <a:xfrm>
            <a:off x="1200727" y="1283855"/>
            <a:ext cx="10252365" cy="369332"/>
          </a:xfrm>
          <a:prstGeom prst="rect">
            <a:avLst/>
          </a:prstGeom>
          <a:noFill/>
        </p:spPr>
        <p:txBody>
          <a:bodyPr wrap="square" rtlCol="0">
            <a:spAutoFit/>
          </a:bodyPr>
          <a:lstStyle/>
          <a:p>
            <a:r>
              <a:rPr lang="zh-CN" altLang="en-US" dirty="0"/>
              <a:t>           </a:t>
            </a:r>
          </a:p>
        </p:txBody>
      </p:sp>
      <p:sp>
        <p:nvSpPr>
          <p:cNvPr id="2" name="文本框 1">
            <a:extLst>
              <a:ext uri="{FF2B5EF4-FFF2-40B4-BE49-F238E27FC236}">
                <a16:creationId xmlns:a16="http://schemas.microsoft.com/office/drawing/2014/main" id="{990FEBB8-EEEA-774A-7988-21FF197A7126}"/>
              </a:ext>
            </a:extLst>
          </p:cNvPr>
          <p:cNvSpPr txBox="1"/>
          <p:nvPr/>
        </p:nvSpPr>
        <p:spPr>
          <a:xfrm>
            <a:off x="1200727" y="868157"/>
            <a:ext cx="9857654" cy="4524315"/>
          </a:xfrm>
          <a:prstGeom prst="rect">
            <a:avLst/>
          </a:prstGeom>
          <a:noFill/>
        </p:spPr>
        <p:txBody>
          <a:bodyPr wrap="square" rtlCol="0">
            <a:spAutoFit/>
          </a:bodyPr>
          <a:lstStyle/>
          <a:p>
            <a:pPr indent="304800"/>
            <a:r>
              <a:rPr lang="zh-CN" altLang="zh-CN" sz="3600" b="1" kern="0" spc="-5" dirty="0">
                <a:solidFill>
                  <a:srgbClr val="231F20"/>
                </a:solidFill>
                <a:effectLst/>
                <a:latin typeface="微软雅黑" panose="020B0503020204020204" pitchFamily="34" charset="-122"/>
                <a:ea typeface="微软雅黑" panose="020B0503020204020204" pitchFamily="34" charset="-122"/>
                <a:cs typeface="Microsoft JhengHei" panose="020B0604030504040204" pitchFamily="34" charset="-120"/>
              </a:rPr>
              <a:t>虽然在</a:t>
            </a:r>
            <a:r>
              <a:rPr lang="zh-CN" altLang="zh-CN" sz="3600" b="1" kern="0" spc="-5" dirty="0">
                <a:solidFill>
                  <a:srgbClr val="FF0000"/>
                </a:solidFill>
                <a:effectLst/>
                <a:latin typeface="微软雅黑" panose="020B0503020204020204" pitchFamily="34" charset="-122"/>
                <a:ea typeface="微软雅黑" panose="020B0503020204020204" pitchFamily="34" charset="-122"/>
                <a:cs typeface="Microsoft JhengHei" panose="020B0604030504040204" pitchFamily="34" charset="-120"/>
              </a:rPr>
              <a:t>字面上</a:t>
            </a:r>
            <a:r>
              <a:rPr lang="zh-CN" altLang="zh-CN" sz="3600" b="1" kern="0" spc="-5" dirty="0">
                <a:solidFill>
                  <a:srgbClr val="231F20"/>
                </a:solidFill>
                <a:effectLst/>
                <a:latin typeface="微软雅黑" panose="020B0503020204020204" pitchFamily="34" charset="-122"/>
                <a:ea typeface="微软雅黑" panose="020B0503020204020204" pitchFamily="34" charset="-122"/>
                <a:cs typeface="Microsoft JhengHei" panose="020B0604030504040204" pitchFamily="34" charset="-120"/>
              </a:rPr>
              <a:t>自由、民主</a:t>
            </a:r>
            <a:r>
              <a:rPr lang="zh-CN" altLang="en-US" sz="3600" b="1" kern="0" spc="-5" dirty="0">
                <a:solidFill>
                  <a:srgbClr val="231F20"/>
                </a:solidFill>
                <a:effectLst/>
                <a:latin typeface="微软雅黑" panose="020B0503020204020204" pitchFamily="34" charset="-122"/>
                <a:ea typeface="微软雅黑" panose="020B0503020204020204" pitchFamily="34" charset="-122"/>
                <a:cs typeface="Microsoft JhengHei" panose="020B0604030504040204" pitchFamily="34" charset="-120"/>
              </a:rPr>
              <a:t>、</a:t>
            </a:r>
            <a:r>
              <a:rPr lang="zh-CN" altLang="zh-CN" sz="3600" b="1" kern="0" spc="-5" dirty="0">
                <a:solidFill>
                  <a:srgbClr val="231F20"/>
                </a:solidFill>
                <a:effectLst/>
                <a:latin typeface="微软雅黑" panose="020B0503020204020204" pitchFamily="34" charset="-122"/>
                <a:ea typeface="微软雅黑" panose="020B0503020204020204" pitchFamily="34" charset="-122"/>
                <a:cs typeface="Microsoft JhengHei" panose="020B0604030504040204" pitchFamily="34" charset="-120"/>
              </a:rPr>
              <a:t>平等是相同的，但其内涵</a:t>
            </a:r>
            <a:r>
              <a:rPr lang="zh-CN" altLang="en-US" sz="3600" b="1" kern="0" spc="-5" dirty="0">
                <a:solidFill>
                  <a:srgbClr val="231F20"/>
                </a:solidFill>
                <a:effectLst/>
                <a:latin typeface="微软雅黑" panose="020B0503020204020204" pitchFamily="34" charset="-122"/>
                <a:ea typeface="微软雅黑" panose="020B0503020204020204" pitchFamily="34" charset="-122"/>
                <a:cs typeface="Microsoft JhengHei" panose="020B0604030504040204" pitchFamily="34" charset="-120"/>
              </a:rPr>
              <a:t>、</a:t>
            </a:r>
            <a:r>
              <a:rPr lang="zh-CN" altLang="zh-CN" sz="3600" b="1" kern="0" spc="-5" dirty="0">
                <a:solidFill>
                  <a:srgbClr val="231F20"/>
                </a:solidFill>
                <a:effectLst/>
                <a:latin typeface="微软雅黑" panose="020B0503020204020204" pitchFamily="34" charset="-122"/>
                <a:ea typeface="微软雅黑" panose="020B0503020204020204" pitchFamily="34" charset="-122"/>
                <a:cs typeface="Microsoft JhengHei" panose="020B0604030504040204" pitchFamily="34" charset="-120"/>
              </a:rPr>
              <a:t>实质</a:t>
            </a:r>
            <a:r>
              <a:rPr lang="zh-CN" altLang="en-US" sz="3600" b="1" kern="0" spc="-5" dirty="0">
                <a:solidFill>
                  <a:srgbClr val="231F20"/>
                </a:solidFill>
                <a:effectLst/>
                <a:latin typeface="微软雅黑" panose="020B0503020204020204" pitchFamily="34" charset="-122"/>
                <a:ea typeface="微软雅黑" panose="020B0503020204020204" pitchFamily="34" charset="-122"/>
                <a:cs typeface="Microsoft JhengHei" panose="020B0604030504040204" pitchFamily="34" charset="-120"/>
              </a:rPr>
              <a:t>以及实现形式</a:t>
            </a:r>
            <a:r>
              <a:rPr lang="zh-CN" altLang="zh-CN" sz="3600" b="1" kern="0" spc="-5" dirty="0">
                <a:solidFill>
                  <a:srgbClr val="231F20"/>
                </a:solidFill>
                <a:effectLst/>
                <a:latin typeface="微软雅黑" panose="020B0503020204020204" pitchFamily="34" charset="-122"/>
                <a:ea typeface="微软雅黑" panose="020B0503020204020204" pitchFamily="34" charset="-122"/>
                <a:cs typeface="Microsoft JhengHei" panose="020B0604030504040204" pitchFamily="34" charset="-120"/>
              </a:rPr>
              <a:t>是不同的。</a:t>
            </a:r>
            <a:endParaRPr lang="en-US" altLang="zh-CN" sz="3600" b="1" kern="0" spc="-5" dirty="0">
              <a:solidFill>
                <a:srgbClr val="231F20"/>
              </a:solidFill>
              <a:effectLst/>
              <a:latin typeface="微软雅黑" panose="020B0503020204020204" pitchFamily="34" charset="-122"/>
              <a:ea typeface="微软雅黑" panose="020B0503020204020204" pitchFamily="34" charset="-122"/>
              <a:cs typeface="Microsoft JhengHei" panose="020B0604030504040204" pitchFamily="34" charset="-120"/>
            </a:endParaRPr>
          </a:p>
          <a:p>
            <a:pPr indent="304800"/>
            <a:endParaRPr lang="en-US" altLang="zh-CN" sz="3600" b="1" kern="0" spc="-5" dirty="0">
              <a:solidFill>
                <a:srgbClr val="231F20"/>
              </a:solidFill>
              <a:latin typeface="微软雅黑" panose="020B0503020204020204" pitchFamily="34" charset="-122"/>
              <a:ea typeface="微软雅黑" panose="020B0503020204020204" pitchFamily="34" charset="-122"/>
              <a:cs typeface="Microsoft JhengHei" panose="020B0604030504040204" pitchFamily="34" charset="-120"/>
            </a:endParaRPr>
          </a:p>
          <a:p>
            <a:pPr indent="304800"/>
            <a:r>
              <a:rPr lang="zh-CN" altLang="en-US" sz="3600" b="1" kern="0" spc="-5" dirty="0">
                <a:solidFill>
                  <a:srgbClr val="231F20"/>
                </a:solidFill>
                <a:effectLst/>
                <a:latin typeface="微软雅黑" panose="020B0503020204020204" pitchFamily="34" charset="-122"/>
                <a:ea typeface="微软雅黑" panose="020B0503020204020204" pitchFamily="34" charset="-122"/>
                <a:cs typeface="Microsoft JhengHei" panose="020B0604030504040204" pitchFamily="34" charset="-120"/>
              </a:rPr>
              <a:t>     </a:t>
            </a:r>
            <a:r>
              <a:rPr lang="zh-CN" altLang="en-US" sz="3600" b="1" kern="0" spc="-5" dirty="0">
                <a:solidFill>
                  <a:srgbClr val="FF0000"/>
                </a:solidFill>
                <a:effectLst/>
                <a:latin typeface="微软雅黑" panose="020B0503020204020204" pitchFamily="34" charset="-122"/>
                <a:ea typeface="微软雅黑" panose="020B0503020204020204" pitchFamily="34" charset="-122"/>
                <a:cs typeface="Microsoft JhengHei" panose="020B0604030504040204" pitchFamily="34" charset="-120"/>
              </a:rPr>
              <a:t>同学们</a:t>
            </a:r>
            <a:r>
              <a:rPr lang="zh-CN" altLang="en-US" sz="3600" b="1" kern="0" spc="-5" dirty="0">
                <a:solidFill>
                  <a:srgbClr val="231F20"/>
                </a:solidFill>
                <a:effectLst/>
                <a:latin typeface="微软雅黑" panose="020B0503020204020204" pitchFamily="34" charset="-122"/>
                <a:ea typeface="微软雅黑" panose="020B0503020204020204" pitchFamily="34" charset="-122"/>
                <a:cs typeface="Microsoft JhengHei" panose="020B0604030504040204" pitchFamily="34" charset="-120"/>
              </a:rPr>
              <a:t>能说一说：“社会主义核心价值观倡导自由与资本主义自由观有什么不同？”</a:t>
            </a:r>
            <a:r>
              <a:rPr lang="zh-CN" altLang="en-US" sz="3600" b="1" dirty="0">
                <a:solidFill>
                  <a:srgbClr val="FF0000"/>
                </a:solidFill>
                <a:latin typeface="微软雅黑" panose="020B0503020204020204" pitchFamily="34" charset="-122"/>
                <a:ea typeface="微软雅黑" panose="020B0503020204020204" pitchFamily="34" charset="-122"/>
              </a:rPr>
              <a:t> （停顿）</a:t>
            </a:r>
            <a:r>
              <a:rPr lang="zh-CN" altLang="en-US" sz="3600" b="1" kern="0" spc="-5" dirty="0">
                <a:solidFill>
                  <a:srgbClr val="FF0000"/>
                </a:solidFill>
                <a:effectLst/>
                <a:latin typeface="微软雅黑" panose="020B0503020204020204" pitchFamily="34" charset="-122"/>
                <a:ea typeface="微软雅黑" panose="020B0503020204020204" pitchFamily="34" charset="-122"/>
                <a:cs typeface="Microsoft JhengHei" panose="020B0604030504040204" pitchFamily="34" charset="-120"/>
              </a:rPr>
              <a:t>有的同学说不清楚。</a:t>
            </a:r>
            <a:r>
              <a:rPr lang="zh-CN" altLang="en-US" sz="3600" b="1" kern="0" spc="-5" dirty="0">
                <a:effectLst/>
                <a:latin typeface="微软雅黑" panose="020B0503020204020204" pitchFamily="34" charset="-122"/>
                <a:ea typeface="微软雅黑" panose="020B0503020204020204" pitchFamily="34" charset="-122"/>
                <a:cs typeface="Microsoft JhengHei" panose="020B0604030504040204" pitchFamily="34" charset="-120"/>
              </a:rPr>
              <a:t> 比如，“戴不戴口罩”是个人自由</a:t>
            </a:r>
            <a:r>
              <a:rPr lang="zh-CN" altLang="en-US" sz="3600" b="1" kern="0" spc="-5" dirty="0">
                <a:solidFill>
                  <a:srgbClr val="FF0000"/>
                </a:solidFill>
                <a:effectLst/>
                <a:latin typeface="微软雅黑" panose="020B0503020204020204" pitchFamily="34" charset="-122"/>
                <a:ea typeface="微软雅黑" panose="020B0503020204020204" pitchFamily="34" charset="-122"/>
                <a:cs typeface="Microsoft JhengHei" panose="020B0604030504040204" pitchFamily="34" charset="-120"/>
              </a:rPr>
              <a:t>？</a:t>
            </a:r>
            <a:r>
              <a:rPr lang="zh-CN" altLang="en-US" sz="3600" b="1" kern="0" spc="-5" dirty="0">
                <a:effectLst/>
                <a:latin typeface="微软雅黑" panose="020B0503020204020204" pitchFamily="34" charset="-122"/>
                <a:ea typeface="微软雅黑" panose="020B0503020204020204" pitchFamily="34" charset="-122"/>
                <a:cs typeface="Microsoft JhengHei" panose="020B0604030504040204" pitchFamily="34" charset="-120"/>
              </a:rPr>
              <a:t>但</a:t>
            </a:r>
            <a:r>
              <a:rPr lang="zh-CN" altLang="en-US" sz="3600" b="1" kern="0" spc="-5" dirty="0">
                <a:solidFill>
                  <a:srgbClr val="231F20"/>
                </a:solidFill>
                <a:effectLst/>
                <a:latin typeface="微软雅黑" panose="020B0503020204020204" pitchFamily="34" charset="-122"/>
                <a:ea typeface="微软雅黑" panose="020B0503020204020204" pitchFamily="34" charset="-122"/>
                <a:cs typeface="Microsoft JhengHei" panose="020B0604030504040204" pitchFamily="34" charset="-120"/>
              </a:rPr>
              <a:t>社会主义核心价值观倡导是</a:t>
            </a:r>
            <a:r>
              <a:rPr lang="zh-CN" altLang="en-US" sz="3600" b="1" kern="0" spc="-5" dirty="0">
                <a:effectLst/>
                <a:latin typeface="微软雅黑" panose="020B0503020204020204" pitchFamily="34" charset="-122"/>
                <a:ea typeface="微软雅黑" panose="020B0503020204020204" pitchFamily="34" charset="-122"/>
                <a:cs typeface="Microsoft JhengHei" panose="020B0604030504040204" pitchFamily="34" charset="-120"/>
              </a:rPr>
              <a:t>绝大多数人的</a:t>
            </a:r>
            <a:r>
              <a:rPr lang="zh-CN" altLang="en-US" sz="3600" b="1" kern="0" spc="-5" dirty="0">
                <a:solidFill>
                  <a:srgbClr val="FF0000"/>
                </a:solidFill>
                <a:effectLst/>
                <a:latin typeface="微软雅黑" panose="020B0503020204020204" pitchFamily="34" charset="-122"/>
                <a:ea typeface="微软雅黑" panose="020B0503020204020204" pitchFamily="34" charset="-122"/>
                <a:cs typeface="Microsoft JhengHei" panose="020B0604030504040204" pitchFamily="34" charset="-120"/>
              </a:rPr>
              <a:t>自由</a:t>
            </a:r>
            <a:r>
              <a:rPr lang="zh-CN" altLang="en-US" sz="3600" b="1" kern="0" spc="-5" dirty="0">
                <a:effectLst/>
                <a:latin typeface="微软雅黑" panose="020B0503020204020204" pitchFamily="34" charset="-122"/>
                <a:ea typeface="微软雅黑" panose="020B0503020204020204" pitchFamily="34" charset="-122"/>
                <a:cs typeface="Microsoft JhengHei" panose="020B0604030504040204" pitchFamily="34" charset="-120"/>
              </a:rPr>
              <a:t>。</a:t>
            </a:r>
            <a:endParaRPr lang="en-US" altLang="zh-CN" sz="3600" b="1" kern="0" spc="-5" dirty="0">
              <a:effectLst/>
              <a:latin typeface="微软雅黑" panose="020B0503020204020204" pitchFamily="34" charset="-122"/>
              <a:ea typeface="微软雅黑" panose="020B0503020204020204" pitchFamily="34" charset="-122"/>
              <a:cs typeface="Microsoft JhengHei" panose="020B0604030504040204" pitchFamily="34" charset="-120"/>
            </a:endParaRPr>
          </a:p>
        </p:txBody>
      </p:sp>
      <p:sp>
        <p:nvSpPr>
          <p:cNvPr id="5" name="文本框 4">
            <a:extLst>
              <a:ext uri="{FF2B5EF4-FFF2-40B4-BE49-F238E27FC236}">
                <a16:creationId xmlns:a16="http://schemas.microsoft.com/office/drawing/2014/main" id="{225FBECF-97B7-5752-EA85-A10B9511D5AC}"/>
              </a:ext>
            </a:extLst>
          </p:cNvPr>
          <p:cNvSpPr txBox="1"/>
          <p:nvPr/>
        </p:nvSpPr>
        <p:spPr>
          <a:xfrm>
            <a:off x="4744720" y="5805177"/>
            <a:ext cx="6096000" cy="523220"/>
          </a:xfrm>
          <a:prstGeom prst="rect">
            <a:avLst/>
          </a:prstGeom>
          <a:noFill/>
        </p:spPr>
        <p:txBody>
          <a:bodyPr wrap="square">
            <a:spAutoFit/>
          </a:bodyPr>
          <a:lstStyle/>
          <a:p>
            <a:r>
              <a:rPr lang="zh-CN" altLang="en-US" sz="2800" dirty="0">
                <a:solidFill>
                  <a:srgbClr val="FF0000"/>
                </a:solidFill>
                <a:latin typeface="微软雅黑" panose="020B0503020204020204" pitchFamily="34" charset="-122"/>
                <a:ea typeface="微软雅黑" panose="020B0503020204020204" pitchFamily="34" charset="-122"/>
              </a:rPr>
              <a:t>第十张</a:t>
            </a:r>
            <a:endParaRPr lang="zh-CN" altLang="en-US" sz="2800" dirty="0">
              <a:solidFill>
                <a:srgbClr val="FF0000"/>
              </a:solidFill>
            </a:endParaRPr>
          </a:p>
        </p:txBody>
      </p:sp>
    </p:spTree>
    <p:extLst>
      <p:ext uri="{BB962C8B-B14F-4D97-AF65-F5344CB8AC3E}">
        <p14:creationId xmlns:p14="http://schemas.microsoft.com/office/powerpoint/2010/main" val="17989262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57696B27-94A3-7BA7-8E87-BC55EA764E94}"/>
              </a:ext>
            </a:extLst>
          </p:cNvPr>
          <p:cNvSpPr txBox="1"/>
          <p:nvPr/>
        </p:nvSpPr>
        <p:spPr>
          <a:xfrm>
            <a:off x="1200727" y="1283855"/>
            <a:ext cx="10252365" cy="369332"/>
          </a:xfrm>
          <a:prstGeom prst="rect">
            <a:avLst/>
          </a:prstGeom>
          <a:noFill/>
        </p:spPr>
        <p:txBody>
          <a:bodyPr wrap="square" rtlCol="0">
            <a:spAutoFit/>
          </a:bodyPr>
          <a:lstStyle/>
          <a:p>
            <a:r>
              <a:rPr lang="zh-CN" altLang="en-US" dirty="0"/>
              <a:t>           </a:t>
            </a:r>
          </a:p>
        </p:txBody>
      </p:sp>
      <p:sp>
        <p:nvSpPr>
          <p:cNvPr id="2" name="文本框 1">
            <a:extLst>
              <a:ext uri="{FF2B5EF4-FFF2-40B4-BE49-F238E27FC236}">
                <a16:creationId xmlns:a16="http://schemas.microsoft.com/office/drawing/2014/main" id="{990FEBB8-EEEA-774A-7988-21FF197A7126}"/>
              </a:ext>
            </a:extLst>
          </p:cNvPr>
          <p:cNvSpPr txBox="1"/>
          <p:nvPr/>
        </p:nvSpPr>
        <p:spPr>
          <a:xfrm>
            <a:off x="490538" y="1049830"/>
            <a:ext cx="11210924" cy="4524315"/>
          </a:xfrm>
          <a:prstGeom prst="rect">
            <a:avLst/>
          </a:prstGeom>
          <a:noFill/>
        </p:spPr>
        <p:txBody>
          <a:bodyPr wrap="square" rtlCol="0">
            <a:spAutoFit/>
          </a:bodyPr>
          <a:lstStyle/>
          <a:p>
            <a:pPr indent="304800"/>
            <a:r>
              <a:rPr lang="zh-CN" altLang="en-US" sz="3200" b="1" dirty="0">
                <a:solidFill>
                  <a:srgbClr val="FF0000"/>
                </a:solidFill>
                <a:latin typeface="微软雅黑" panose="020B0503020204020204" pitchFamily="34" charset="-122"/>
                <a:ea typeface="微软雅黑" panose="020B0503020204020204" pitchFamily="34" charset="-122"/>
              </a:rPr>
              <a:t>我们</a:t>
            </a:r>
            <a:r>
              <a:rPr lang="zh-CN" altLang="en-US" sz="3200" b="1" dirty="0">
                <a:solidFill>
                  <a:prstClr val="black"/>
                </a:solidFill>
                <a:latin typeface="微软雅黑" panose="020B0503020204020204" pitchFamily="34" charset="-122"/>
                <a:ea typeface="微软雅黑" panose="020B0503020204020204" pitchFamily="34" charset="-122"/>
              </a:rPr>
              <a:t>倡导的</a:t>
            </a:r>
            <a:r>
              <a:rPr lang="zh-CN" altLang="en-US" sz="3200" b="1" dirty="0">
                <a:solidFill>
                  <a:srgbClr val="FF0000"/>
                </a:solidFill>
                <a:latin typeface="微软雅黑" panose="020B0503020204020204" pitchFamily="34" charset="-122"/>
                <a:ea typeface="微软雅黑" panose="020B0503020204020204" pitchFamily="34" charset="-122"/>
              </a:rPr>
              <a:t>自由</a:t>
            </a:r>
            <a:r>
              <a:rPr lang="zh-CN" altLang="en-US" sz="3200" b="1" dirty="0">
                <a:solidFill>
                  <a:prstClr val="black"/>
                </a:solidFill>
                <a:latin typeface="微软雅黑" panose="020B0503020204020204" pitchFamily="34" charset="-122"/>
                <a:ea typeface="微软雅黑" panose="020B0503020204020204" pitchFamily="34" charset="-122"/>
              </a:rPr>
              <a:t>，不只是追求物质生活的改善，更重要的是</a:t>
            </a:r>
            <a:r>
              <a:rPr lang="zh-CN" altLang="en-US" sz="3200" dirty="0">
                <a:solidFill>
                  <a:prstClr val="black"/>
                </a:solidFill>
                <a:latin typeface="微软雅黑" panose="020B0503020204020204" pitchFamily="34" charset="-122"/>
                <a:ea typeface="微软雅黑" panose="020B0503020204020204" pitchFamily="34" charset="-122"/>
              </a:rPr>
              <a:t>保证人民充分</a:t>
            </a:r>
            <a:r>
              <a:rPr lang="zh-CN" altLang="en-US" sz="3200" b="1" dirty="0">
                <a:solidFill>
                  <a:prstClr val="black"/>
                </a:solidFill>
                <a:latin typeface="微软雅黑" panose="020B0503020204020204" pitchFamily="34" charset="-122"/>
                <a:ea typeface="微软雅黑" panose="020B0503020204020204" pitchFamily="34" charset="-122"/>
              </a:rPr>
              <a:t>享有发展自我</a:t>
            </a:r>
            <a:r>
              <a:rPr lang="zh-CN" altLang="en-US" sz="3200" dirty="0">
                <a:solidFill>
                  <a:prstClr val="black"/>
                </a:solidFill>
                <a:latin typeface="微软雅黑" panose="020B0503020204020204" pitchFamily="34" charset="-122"/>
                <a:ea typeface="微软雅黑" panose="020B0503020204020204" pitchFamily="34" charset="-122"/>
              </a:rPr>
              <a:t>、</a:t>
            </a:r>
            <a:r>
              <a:rPr lang="zh-CN" altLang="en-US" sz="3200" b="1" dirty="0">
                <a:solidFill>
                  <a:prstClr val="black"/>
                </a:solidFill>
                <a:latin typeface="微软雅黑" panose="020B0503020204020204" pitchFamily="34" charset="-122"/>
                <a:ea typeface="微软雅黑" panose="020B0503020204020204" pitchFamily="34" charset="-122"/>
              </a:rPr>
              <a:t>实现自我的</a:t>
            </a:r>
            <a:r>
              <a:rPr lang="zh-CN" altLang="en-US" sz="3200" b="1" dirty="0">
                <a:solidFill>
                  <a:srgbClr val="FF0000"/>
                </a:solidFill>
                <a:latin typeface="微软雅黑" panose="020B0503020204020204" pitchFamily="34" charset="-122"/>
                <a:ea typeface="微软雅黑" panose="020B0503020204020204" pitchFamily="34" charset="-122"/>
              </a:rPr>
              <a:t>机会</a:t>
            </a:r>
            <a:r>
              <a:rPr lang="zh-CN" altLang="en-US" sz="3200" b="1" dirty="0">
                <a:solidFill>
                  <a:prstClr val="black"/>
                </a:solidFill>
                <a:latin typeface="微软雅黑" panose="020B0503020204020204" pitchFamily="34" charset="-122"/>
                <a:ea typeface="微软雅黑" panose="020B0503020204020204" pitchFamily="34" charset="-122"/>
              </a:rPr>
              <a:t>，使每个人都能人生出彩、梦想成真。</a:t>
            </a:r>
            <a:r>
              <a:rPr lang="zh-CN" altLang="en-US" sz="3200" b="1" dirty="0">
                <a:solidFill>
                  <a:srgbClr val="FF0000"/>
                </a:solidFill>
                <a:latin typeface="微软雅黑" panose="020B0503020204020204" pitchFamily="34" charset="-122"/>
                <a:ea typeface="微软雅黑" panose="020B0503020204020204" pitchFamily="34" charset="-122"/>
              </a:rPr>
              <a:t> （停顿）</a:t>
            </a:r>
            <a:endParaRPr lang="en-US" altLang="zh-CN" sz="3200" b="1" dirty="0">
              <a:solidFill>
                <a:prstClr val="black"/>
              </a:solidFill>
              <a:latin typeface="微软雅黑" panose="020B0503020204020204" pitchFamily="34" charset="-122"/>
              <a:ea typeface="微软雅黑" panose="020B0503020204020204" pitchFamily="34" charset="-122"/>
            </a:endParaRPr>
          </a:p>
          <a:p>
            <a:pPr indent="304800"/>
            <a:r>
              <a:rPr lang="zh-CN" altLang="en-US" sz="3200" b="1" kern="0" spc="-5" dirty="0">
                <a:solidFill>
                  <a:prstClr val="black"/>
                </a:solidFill>
                <a:effectLst/>
                <a:latin typeface="微软雅黑" panose="020B0503020204020204" pitchFamily="34" charset="-122"/>
                <a:ea typeface="微软雅黑" panose="020B0503020204020204" pitchFamily="34" charset="-122"/>
                <a:cs typeface="Microsoft JhengHei" panose="020B0604030504040204" pitchFamily="34" charset="-120"/>
              </a:rPr>
              <a:t>   记得 </a:t>
            </a:r>
            <a:r>
              <a:rPr lang="en-US" altLang="zh-CN" sz="3200" b="1" kern="0" spc="-5" dirty="0">
                <a:solidFill>
                  <a:srgbClr val="FF0000"/>
                </a:solidFill>
                <a:effectLst/>
                <a:latin typeface="微软雅黑" panose="020B0503020204020204" pitchFamily="34" charset="-122"/>
                <a:ea typeface="微软雅黑" panose="020B0503020204020204" pitchFamily="34" charset="-122"/>
                <a:cs typeface="Microsoft JhengHei" panose="020B0604030504040204" pitchFamily="34" charset="-120"/>
              </a:rPr>
              <a:t>2022</a:t>
            </a:r>
            <a:r>
              <a:rPr lang="zh-CN" altLang="zh-CN" sz="3200" b="1" kern="0" spc="-5" dirty="0">
                <a:solidFill>
                  <a:srgbClr val="FF0000"/>
                </a:solidFill>
                <a:effectLst/>
                <a:latin typeface="微软雅黑" panose="020B0503020204020204" pitchFamily="34" charset="-122"/>
                <a:ea typeface="微软雅黑" panose="020B0503020204020204" pitchFamily="34" charset="-122"/>
                <a:cs typeface="Microsoft JhengHei" panose="020B0604030504040204" pitchFamily="34" charset="-120"/>
              </a:rPr>
              <a:t>年</a:t>
            </a:r>
            <a:r>
              <a:rPr lang="en-US" altLang="zh-CN" sz="3200" b="1" kern="0" spc="-5" dirty="0">
                <a:solidFill>
                  <a:srgbClr val="FF0000"/>
                </a:solidFill>
                <a:effectLst/>
                <a:latin typeface="微软雅黑" panose="020B0503020204020204" pitchFamily="34" charset="-122"/>
                <a:ea typeface="微软雅黑" panose="020B0503020204020204" pitchFamily="34" charset="-122"/>
                <a:cs typeface="Microsoft JhengHei" panose="020B0604030504040204" pitchFamily="34" charset="-120"/>
              </a:rPr>
              <a:t>2</a:t>
            </a:r>
            <a:r>
              <a:rPr lang="zh-CN" altLang="zh-CN" sz="3200" b="1" kern="0" spc="-5" dirty="0">
                <a:solidFill>
                  <a:srgbClr val="FF0000"/>
                </a:solidFill>
                <a:effectLst/>
                <a:latin typeface="微软雅黑" panose="020B0503020204020204" pitchFamily="34" charset="-122"/>
                <a:ea typeface="微软雅黑" panose="020B0503020204020204" pitchFamily="34" charset="-122"/>
                <a:cs typeface="Microsoft JhengHei" panose="020B0604030504040204" pitchFamily="34" charset="-120"/>
              </a:rPr>
              <a:t>月</a:t>
            </a:r>
            <a:r>
              <a:rPr lang="en-US" altLang="zh-CN" sz="3200" b="1" kern="0" spc="-5" dirty="0">
                <a:solidFill>
                  <a:srgbClr val="FF0000"/>
                </a:solidFill>
                <a:effectLst/>
                <a:latin typeface="微软雅黑" panose="020B0503020204020204" pitchFamily="34" charset="-122"/>
                <a:ea typeface="微软雅黑" panose="020B0503020204020204" pitchFamily="34" charset="-122"/>
                <a:cs typeface="Microsoft JhengHei" panose="020B0604030504040204" pitchFamily="34" charset="-120"/>
              </a:rPr>
              <a:t>4</a:t>
            </a:r>
            <a:r>
              <a:rPr lang="zh-CN" altLang="zh-CN" sz="3200" b="1" kern="0" spc="-5" dirty="0">
                <a:solidFill>
                  <a:srgbClr val="FF0000"/>
                </a:solidFill>
                <a:effectLst/>
                <a:latin typeface="微软雅黑" panose="020B0503020204020204" pitchFamily="34" charset="-122"/>
                <a:ea typeface="微软雅黑" panose="020B0503020204020204" pitchFamily="34" charset="-122"/>
                <a:cs typeface="Microsoft JhengHei" panose="020B0604030504040204" pitchFamily="34" charset="-120"/>
              </a:rPr>
              <a:t>日晚</a:t>
            </a:r>
            <a:r>
              <a:rPr lang="zh-CN" altLang="zh-CN" sz="3200" b="1" kern="0" spc="-5" dirty="0">
                <a:solidFill>
                  <a:srgbClr val="231F20"/>
                </a:solidFill>
                <a:effectLst/>
                <a:latin typeface="微软雅黑" panose="020B0503020204020204" pitchFamily="34" charset="-122"/>
                <a:ea typeface="微软雅黑" panose="020B0503020204020204" pitchFamily="34" charset="-122"/>
                <a:cs typeface="Microsoft JhengHei" panose="020B0604030504040204" pitchFamily="34" charset="-120"/>
              </a:rPr>
              <a:t>，国家体育场，一首用希腊语原汁原味演唱的奥林匹克会歌惊艳了世界。表演节目的</a:t>
            </a:r>
            <a:r>
              <a:rPr lang="en-US" altLang="zh-CN" sz="3200" b="1" kern="0" spc="-5" dirty="0">
                <a:solidFill>
                  <a:srgbClr val="231F20"/>
                </a:solidFill>
                <a:effectLst/>
                <a:latin typeface="微软雅黑" panose="020B0503020204020204" pitchFamily="34" charset="-122"/>
                <a:ea typeface="微软雅黑" panose="020B0503020204020204" pitchFamily="34" charset="-122"/>
                <a:cs typeface="Microsoft JhengHei" panose="020B0604030504040204" pitchFamily="34" charset="-120"/>
              </a:rPr>
              <a:t>“</a:t>
            </a:r>
            <a:r>
              <a:rPr lang="zh-CN" altLang="zh-CN" sz="3200" b="1" kern="0" spc="-5" dirty="0">
                <a:solidFill>
                  <a:srgbClr val="231F20"/>
                </a:solidFill>
                <a:effectLst/>
                <a:latin typeface="微软雅黑" panose="020B0503020204020204" pitchFamily="34" charset="-122"/>
                <a:ea typeface="微软雅黑" panose="020B0503020204020204" pitchFamily="34" charset="-122"/>
                <a:cs typeface="Microsoft JhengHei" panose="020B0604030504040204" pitchFamily="34" charset="-120"/>
              </a:rPr>
              <a:t>马兰花合唱团</a:t>
            </a:r>
            <a:r>
              <a:rPr lang="en-US" altLang="zh-CN" sz="3200" b="1" kern="0" spc="-5" dirty="0">
                <a:solidFill>
                  <a:srgbClr val="231F20"/>
                </a:solidFill>
                <a:effectLst/>
                <a:latin typeface="微软雅黑" panose="020B0503020204020204" pitchFamily="34" charset="-122"/>
                <a:ea typeface="微软雅黑" panose="020B0503020204020204" pitchFamily="34" charset="-122"/>
                <a:cs typeface="Microsoft JhengHei" panose="020B0604030504040204" pitchFamily="34" charset="-120"/>
              </a:rPr>
              <a:t>”</a:t>
            </a:r>
            <a:r>
              <a:rPr lang="zh-CN" altLang="zh-CN" sz="3200" b="1" kern="0" spc="-5" dirty="0">
                <a:solidFill>
                  <a:srgbClr val="231F20"/>
                </a:solidFill>
                <a:effectLst/>
                <a:latin typeface="微软雅黑" panose="020B0503020204020204" pitchFamily="34" charset="-122"/>
                <a:ea typeface="微软雅黑" panose="020B0503020204020204" pitchFamily="34" charset="-122"/>
                <a:cs typeface="Microsoft JhengHei" panose="020B0604030504040204" pitchFamily="34" charset="-120"/>
              </a:rPr>
              <a:t>，全部来自</a:t>
            </a:r>
            <a:r>
              <a:rPr lang="en-US" altLang="zh-CN" sz="3200" b="1" kern="0" spc="-5" dirty="0">
                <a:solidFill>
                  <a:srgbClr val="231F20"/>
                </a:solidFill>
                <a:effectLst/>
                <a:latin typeface="微软雅黑" panose="020B0503020204020204" pitchFamily="34" charset="-122"/>
                <a:ea typeface="微软雅黑" panose="020B0503020204020204" pitchFamily="34" charset="-122"/>
                <a:cs typeface="Microsoft JhengHei" panose="020B0604030504040204" pitchFamily="34" charset="-120"/>
              </a:rPr>
              <a:t>2020</a:t>
            </a:r>
            <a:r>
              <a:rPr lang="zh-CN" altLang="zh-CN" sz="3200" b="1" kern="0" spc="-5" dirty="0">
                <a:solidFill>
                  <a:srgbClr val="231F20"/>
                </a:solidFill>
                <a:effectLst/>
                <a:latin typeface="微软雅黑" panose="020B0503020204020204" pitchFamily="34" charset="-122"/>
                <a:ea typeface="微软雅黑" panose="020B0503020204020204" pitchFamily="34" charset="-122"/>
                <a:cs typeface="Microsoft JhengHei" panose="020B0604030504040204" pitchFamily="34" charset="-120"/>
              </a:rPr>
              <a:t>年脱贫摘帽的革命老区河北省阜平县城南庄镇。孩子们唱的不仅是《奥林匹克圣歌》，更是中国脱贫攻坚和乡村教育振兴的故事。</a:t>
            </a:r>
            <a:r>
              <a:rPr lang="zh-CN" altLang="zh-CN" sz="3200" b="1" kern="0" spc="-5" dirty="0">
                <a:solidFill>
                  <a:srgbClr val="FF0000"/>
                </a:solidFill>
                <a:effectLst/>
                <a:latin typeface="微软雅黑" panose="020B0503020204020204" pitchFamily="34" charset="-122"/>
                <a:ea typeface="微软雅黑" panose="020B0503020204020204" pitchFamily="34" charset="-122"/>
                <a:cs typeface="Microsoft JhengHei" panose="020B0604030504040204" pitchFamily="34" charset="-120"/>
              </a:rPr>
              <a:t>这群大山里孩子</a:t>
            </a:r>
            <a:r>
              <a:rPr lang="zh-CN" altLang="en-US" sz="3200" b="1" kern="0" spc="-5" dirty="0">
                <a:solidFill>
                  <a:srgbClr val="FF0000"/>
                </a:solidFill>
                <a:effectLst/>
                <a:latin typeface="微软雅黑" panose="020B0503020204020204" pitchFamily="34" charset="-122"/>
                <a:ea typeface="微软雅黑" panose="020B0503020204020204" pitchFamily="34" charset="-122"/>
                <a:cs typeface="Microsoft JhengHei" panose="020B0604030504040204" pitchFamily="34" charset="-120"/>
              </a:rPr>
              <a:t>也有实现自我</a:t>
            </a:r>
            <a:r>
              <a:rPr lang="zh-CN" altLang="zh-CN" sz="3200" b="1" kern="0" spc="-5" dirty="0">
                <a:solidFill>
                  <a:srgbClr val="FF0000"/>
                </a:solidFill>
                <a:effectLst/>
                <a:latin typeface="微软雅黑" panose="020B0503020204020204" pitchFamily="34" charset="-122"/>
                <a:ea typeface="微软雅黑" panose="020B0503020204020204" pitchFamily="34" charset="-122"/>
                <a:cs typeface="Microsoft JhengHei" panose="020B0604030504040204" pitchFamily="34" charset="-120"/>
              </a:rPr>
              <a:t>梦想的</a:t>
            </a:r>
            <a:r>
              <a:rPr lang="zh-CN" altLang="en-US" sz="3200" b="1" kern="0" spc="-5" dirty="0">
                <a:solidFill>
                  <a:srgbClr val="FF0000"/>
                </a:solidFill>
                <a:effectLst/>
                <a:latin typeface="微软雅黑" panose="020B0503020204020204" pitchFamily="34" charset="-122"/>
                <a:ea typeface="微软雅黑" panose="020B0503020204020204" pitchFamily="34" charset="-122"/>
                <a:cs typeface="Microsoft JhengHei" panose="020B0604030504040204" pitchFamily="34" charset="-120"/>
              </a:rPr>
              <a:t>机会和舞台。</a:t>
            </a:r>
            <a:endParaRPr lang="zh-CN" altLang="en-US" sz="3200" b="1" dirty="0">
              <a:solidFill>
                <a:srgbClr val="FF0000"/>
              </a:solidFill>
              <a:latin typeface="微软雅黑" panose="020B0503020204020204" pitchFamily="34" charset="-122"/>
              <a:ea typeface="微软雅黑" panose="020B0503020204020204" pitchFamily="34" charset="-122"/>
            </a:endParaRPr>
          </a:p>
        </p:txBody>
      </p:sp>
      <p:sp>
        <p:nvSpPr>
          <p:cNvPr id="3" name="文本框 2">
            <a:extLst>
              <a:ext uri="{FF2B5EF4-FFF2-40B4-BE49-F238E27FC236}">
                <a16:creationId xmlns:a16="http://schemas.microsoft.com/office/drawing/2014/main" id="{2DBDABC0-F4D3-1729-869E-FF4426C35B57}"/>
              </a:ext>
            </a:extLst>
          </p:cNvPr>
          <p:cNvSpPr txBox="1"/>
          <p:nvPr/>
        </p:nvSpPr>
        <p:spPr>
          <a:xfrm>
            <a:off x="4744720" y="5805177"/>
            <a:ext cx="6096000" cy="523220"/>
          </a:xfrm>
          <a:prstGeom prst="rect">
            <a:avLst/>
          </a:prstGeom>
          <a:noFill/>
        </p:spPr>
        <p:txBody>
          <a:bodyPr wrap="square">
            <a:spAutoFit/>
          </a:bodyPr>
          <a:lstStyle/>
          <a:p>
            <a:r>
              <a:rPr lang="zh-CN" altLang="en-US" sz="2800" dirty="0">
                <a:solidFill>
                  <a:srgbClr val="FF0000"/>
                </a:solidFill>
                <a:latin typeface="微软雅黑" panose="020B0503020204020204" pitchFamily="34" charset="-122"/>
                <a:ea typeface="微软雅黑" panose="020B0503020204020204" pitchFamily="34" charset="-122"/>
              </a:rPr>
              <a:t>第十张</a:t>
            </a:r>
            <a:endParaRPr lang="zh-CN" altLang="en-US" sz="2800" dirty="0">
              <a:solidFill>
                <a:srgbClr val="FF0000"/>
              </a:solidFill>
            </a:endParaRPr>
          </a:p>
        </p:txBody>
      </p:sp>
    </p:spTree>
    <p:extLst>
      <p:ext uri="{BB962C8B-B14F-4D97-AF65-F5344CB8AC3E}">
        <p14:creationId xmlns:p14="http://schemas.microsoft.com/office/powerpoint/2010/main" val="7428746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57696B27-94A3-7BA7-8E87-BC55EA764E94}"/>
              </a:ext>
            </a:extLst>
          </p:cNvPr>
          <p:cNvSpPr txBox="1"/>
          <p:nvPr/>
        </p:nvSpPr>
        <p:spPr>
          <a:xfrm>
            <a:off x="1136073" y="609599"/>
            <a:ext cx="10335491" cy="707886"/>
          </a:xfrm>
          <a:prstGeom prst="rect">
            <a:avLst/>
          </a:prstGeom>
          <a:noFill/>
        </p:spPr>
        <p:txBody>
          <a:bodyPr wrap="square" rtlCol="0">
            <a:spAutoFit/>
          </a:bodyPr>
          <a:lstStyle/>
          <a:p>
            <a:r>
              <a:rPr lang="zh-CN" altLang="en-US" sz="4000" dirty="0">
                <a:latin typeface="微软雅黑" panose="020B0503020204020204" pitchFamily="34" charset="-122"/>
                <a:ea typeface="微软雅黑" panose="020B0503020204020204" pitchFamily="34" charset="-122"/>
              </a:rPr>
              <a:t>           </a:t>
            </a:r>
          </a:p>
        </p:txBody>
      </p:sp>
      <p:sp>
        <p:nvSpPr>
          <p:cNvPr id="3" name="文本框 2">
            <a:extLst>
              <a:ext uri="{FF2B5EF4-FFF2-40B4-BE49-F238E27FC236}">
                <a16:creationId xmlns:a16="http://schemas.microsoft.com/office/drawing/2014/main" id="{AE7BC01B-FCD2-6FC3-4902-CBF8D6353C42}"/>
              </a:ext>
            </a:extLst>
          </p:cNvPr>
          <p:cNvSpPr txBox="1"/>
          <p:nvPr/>
        </p:nvSpPr>
        <p:spPr>
          <a:xfrm>
            <a:off x="609174" y="537535"/>
            <a:ext cx="10973651" cy="4524315"/>
          </a:xfrm>
          <a:prstGeom prst="rect">
            <a:avLst/>
          </a:prstGeom>
          <a:noFill/>
          <a:ln>
            <a:noFill/>
          </a:ln>
        </p:spPr>
        <p:txBody>
          <a:bodyPr wrap="square" rtlCol="0">
            <a:spAutoFit/>
          </a:bodyPr>
          <a:lstStyle/>
          <a:p>
            <a:r>
              <a:rPr lang="zh-CN" altLang="en-US" sz="3200" b="1" dirty="0">
                <a:latin typeface="微软雅黑" panose="020B0503020204020204" pitchFamily="34" charset="-122"/>
                <a:ea typeface="微软雅黑" panose="020B0503020204020204" pitchFamily="34" charset="-122"/>
              </a:rPr>
              <a:t>第二个特征是人民性。</a:t>
            </a:r>
            <a:r>
              <a:rPr lang="zh-CN" altLang="en-US" sz="3200" b="1" spc="160" dirty="0">
                <a:ln w="3175">
                  <a:noFill/>
                  <a:prstDash val="dash"/>
                </a:ln>
                <a:latin typeface="微软雅黑" panose="020B0503020204020204" pitchFamily="34" charset="-122"/>
                <a:ea typeface="微软雅黑" panose="020B0503020204020204" pitchFamily="34" charset="-122"/>
                <a:cs typeface="微软雅黑" panose="020B0503020204020204" pitchFamily="34" charset="-122"/>
              </a:rPr>
              <a:t>人民性是社会主义核心价值观的根本特性。</a:t>
            </a:r>
            <a:endParaRPr lang="en-US" altLang="zh-CN" sz="3200" b="1" spc="160" dirty="0">
              <a:ln w="3175">
                <a:noFill/>
                <a:prstDash val="dash"/>
              </a:ln>
              <a:latin typeface="微软雅黑" panose="020B0503020204020204" pitchFamily="34" charset="-122"/>
              <a:ea typeface="微软雅黑" panose="020B0503020204020204" pitchFamily="34" charset="-122"/>
              <a:cs typeface="微软雅黑" panose="020B0503020204020204" pitchFamily="34" charset="-122"/>
            </a:endParaRPr>
          </a:p>
          <a:p>
            <a:endParaRPr lang="zh-CN" altLang="en-US" sz="3200" b="1" dirty="0">
              <a:latin typeface="微软雅黑" panose="020B0503020204020204" pitchFamily="34" charset="-122"/>
              <a:ea typeface="微软雅黑" panose="020B0503020204020204" pitchFamily="34" charset="-122"/>
            </a:endParaRPr>
          </a:p>
          <a:p>
            <a:r>
              <a:rPr lang="zh-CN" altLang="zh-CN" sz="3200" b="1" dirty="0">
                <a:effectLst/>
                <a:latin typeface="微软雅黑" panose="020B0503020204020204" pitchFamily="34" charset="-122"/>
                <a:ea typeface="微软雅黑" panose="020B0503020204020204" pitchFamily="34" charset="-122"/>
                <a:cs typeface="Times New Roman" panose="02020603050405020304" pitchFamily="18" charset="0"/>
              </a:rPr>
              <a:t>习近平深刻指出，什么叫人民至上？这么多人围着一个病人转，这真正体现了不惜一切代价。</a:t>
            </a:r>
            <a:r>
              <a:rPr lang="zh-CN" altLang="zh-CN" sz="3200" b="1" dirty="0">
                <a:latin typeface="微软雅黑" panose="020B0503020204020204" pitchFamily="34" charset="-122"/>
                <a:ea typeface="微软雅黑" panose="020B0503020204020204" pitchFamily="34" charset="-122"/>
              </a:rPr>
              <a:t>坚持人民至上是中国共产党百年奋斗的历史经验</a:t>
            </a:r>
            <a:r>
              <a:rPr lang="zh-CN" altLang="en-US" sz="3200" b="1" dirty="0">
                <a:latin typeface="微软雅黑" panose="020B0503020204020204" pitchFamily="34" charset="-122"/>
                <a:ea typeface="微软雅黑" panose="020B0503020204020204" pitchFamily="34" charset="-122"/>
              </a:rPr>
              <a:t>。 </a:t>
            </a:r>
            <a:endParaRPr lang="en-US" altLang="zh-CN" sz="3200" b="1" dirty="0">
              <a:latin typeface="微软雅黑" panose="020B0503020204020204" pitchFamily="34" charset="-122"/>
              <a:ea typeface="微软雅黑" panose="020B0503020204020204" pitchFamily="34" charset="-122"/>
            </a:endParaRPr>
          </a:p>
          <a:p>
            <a:endParaRPr lang="en-US" altLang="zh-CN" sz="3200" b="1" dirty="0">
              <a:effectLst/>
              <a:latin typeface="微软雅黑" panose="020B0503020204020204" pitchFamily="34" charset="-122"/>
              <a:ea typeface="微软雅黑" panose="020B0503020204020204" pitchFamily="34" charset="-122"/>
              <a:cs typeface="Times New Roman" panose="02020603050405020304" pitchFamily="18" charset="0"/>
            </a:endParaRPr>
          </a:p>
          <a:p>
            <a:r>
              <a:rPr lang="en-US" altLang="zh-CN" sz="3200" b="1" dirty="0">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3200" b="1" dirty="0">
                <a:effectLst/>
                <a:latin typeface="微软雅黑" panose="020B0503020204020204" pitchFamily="34" charset="-122"/>
                <a:ea typeface="微软雅黑" panose="020B0503020204020204" pitchFamily="34" charset="-122"/>
                <a:cs typeface="Times New Roman" panose="02020603050405020304" pitchFamily="18" charset="0"/>
              </a:rPr>
              <a:t>以人民为中心的发展思想，体现在经济社会发展各个环节</a:t>
            </a:r>
            <a:r>
              <a:rPr lang="en-US" altLang="zh-CN" sz="3200" b="1"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3200" b="1" dirty="0">
                <a:effectLst/>
                <a:latin typeface="微软雅黑" panose="020B0503020204020204" pitchFamily="34" charset="-122"/>
                <a:ea typeface="微软雅黑" panose="020B0503020204020204" pitchFamily="34" charset="-122"/>
                <a:cs typeface="Times New Roman" panose="02020603050405020304" pitchFamily="18" charset="0"/>
              </a:rPr>
              <a:t>。体现在“五位一体”总体布局上。</a:t>
            </a:r>
            <a:endParaRPr lang="zh-CN" altLang="en-US" sz="3200" b="1" dirty="0">
              <a:latin typeface="微软雅黑" panose="020B0503020204020204" pitchFamily="34" charset="-122"/>
              <a:ea typeface="微软雅黑" panose="020B0503020204020204" pitchFamily="34" charset="-122"/>
            </a:endParaRPr>
          </a:p>
        </p:txBody>
      </p:sp>
      <p:sp>
        <p:nvSpPr>
          <p:cNvPr id="2" name="文本框 1">
            <a:extLst>
              <a:ext uri="{FF2B5EF4-FFF2-40B4-BE49-F238E27FC236}">
                <a16:creationId xmlns:a16="http://schemas.microsoft.com/office/drawing/2014/main" id="{923E595A-8513-068D-FC39-027A33C6827B}"/>
              </a:ext>
            </a:extLst>
          </p:cNvPr>
          <p:cNvSpPr txBox="1"/>
          <p:nvPr/>
        </p:nvSpPr>
        <p:spPr>
          <a:xfrm>
            <a:off x="4744720" y="5805177"/>
            <a:ext cx="6096000" cy="646331"/>
          </a:xfrm>
          <a:prstGeom prst="rect">
            <a:avLst/>
          </a:prstGeom>
          <a:noFill/>
        </p:spPr>
        <p:txBody>
          <a:bodyPr wrap="square">
            <a:spAutoFit/>
          </a:bodyPr>
          <a:lstStyle/>
          <a:p>
            <a:r>
              <a:rPr lang="zh-CN" altLang="en-US" sz="3600" dirty="0">
                <a:solidFill>
                  <a:srgbClr val="FF0000"/>
                </a:solidFill>
                <a:latin typeface="微软雅黑" panose="020B0503020204020204" pitchFamily="34" charset="-122"/>
                <a:ea typeface="微软雅黑" panose="020B0503020204020204" pitchFamily="34" charset="-122"/>
              </a:rPr>
              <a:t>第十一、十二张</a:t>
            </a:r>
            <a:endParaRPr lang="zh-CN" altLang="en-US" sz="3600" dirty="0">
              <a:solidFill>
                <a:srgbClr val="FF0000"/>
              </a:solidFill>
            </a:endParaRPr>
          </a:p>
        </p:txBody>
      </p:sp>
    </p:spTree>
    <p:extLst>
      <p:ext uri="{BB962C8B-B14F-4D97-AF65-F5344CB8AC3E}">
        <p14:creationId xmlns:p14="http://schemas.microsoft.com/office/powerpoint/2010/main" val="25822994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57696B27-94A3-7BA7-8E87-BC55EA764E94}"/>
              </a:ext>
            </a:extLst>
          </p:cNvPr>
          <p:cNvSpPr txBox="1"/>
          <p:nvPr/>
        </p:nvSpPr>
        <p:spPr>
          <a:xfrm>
            <a:off x="1136073" y="609599"/>
            <a:ext cx="10335491" cy="369332"/>
          </a:xfrm>
          <a:prstGeom prst="rect">
            <a:avLst/>
          </a:prstGeom>
          <a:noFill/>
        </p:spPr>
        <p:txBody>
          <a:bodyPr wrap="square" rtlCol="0">
            <a:spAutoFit/>
          </a:bodyPr>
          <a:lstStyle/>
          <a:p>
            <a:r>
              <a:rPr lang="zh-CN" altLang="en-US" dirty="0"/>
              <a:t>           </a:t>
            </a:r>
          </a:p>
        </p:txBody>
      </p:sp>
      <p:sp>
        <p:nvSpPr>
          <p:cNvPr id="2" name="文本框 1">
            <a:extLst>
              <a:ext uri="{FF2B5EF4-FFF2-40B4-BE49-F238E27FC236}">
                <a16:creationId xmlns:a16="http://schemas.microsoft.com/office/drawing/2014/main" id="{5AB65B95-6610-BF2D-B45D-D10EB694B161}"/>
              </a:ext>
            </a:extLst>
          </p:cNvPr>
          <p:cNvSpPr txBox="1"/>
          <p:nvPr/>
        </p:nvSpPr>
        <p:spPr>
          <a:xfrm>
            <a:off x="820882" y="609599"/>
            <a:ext cx="10650682" cy="4385816"/>
          </a:xfrm>
          <a:prstGeom prst="rect">
            <a:avLst/>
          </a:prstGeom>
          <a:noFill/>
        </p:spPr>
        <p:txBody>
          <a:bodyPr wrap="square" rtlCol="0">
            <a:spAutoFit/>
          </a:bodyPr>
          <a:lstStyle/>
          <a:p>
            <a:pPr algn="l"/>
            <a:r>
              <a:rPr lang="zh-CN" altLang="en-US" sz="2700" kern="100" dirty="0">
                <a:solidFill>
                  <a:srgbClr val="000000"/>
                </a:solidFill>
                <a:latin typeface="微软雅黑" panose="020B0503020204020204" pitchFamily="34" charset="-122"/>
                <a:ea typeface="微软雅黑" panose="020B0503020204020204" pitchFamily="34" charset="-122"/>
              </a:rPr>
              <a:t>         </a:t>
            </a:r>
            <a:r>
              <a:rPr lang="zh-CN" altLang="en-US" sz="3600" b="1" kern="100" dirty="0">
                <a:latin typeface="微软雅黑" panose="020B0503020204020204" pitchFamily="34" charset="-122"/>
                <a:ea typeface="微软雅黑" panose="020B0503020204020204" pitchFamily="34" charset="-122"/>
              </a:rPr>
              <a:t>党的二十大报告指出：“</a:t>
            </a:r>
            <a:r>
              <a:rPr lang="zh-CN" altLang="zh-CN" sz="3600" b="1" kern="100" dirty="0">
                <a:latin typeface="微软雅黑" panose="020B0503020204020204" pitchFamily="34" charset="-122"/>
                <a:ea typeface="微软雅黑" panose="020B0503020204020204" pitchFamily="34" charset="-122"/>
              </a:rPr>
              <a:t>我们深入贯彻以人民为中心的发展思想，在幼有所育、学有所教、劳有所得、病有所医、老有所养、住有所居、弱有所扶上持续用力，建成世界上规模最大的教育体系、社会保障体系、医疗卫生体系，人民群众获得感、幸福感、安全感更加充实、更有保障、更可持续，共同富裕取得新成效</a:t>
            </a:r>
            <a:r>
              <a:rPr lang="zh-CN" altLang="en-US" sz="3600" b="1" kern="100" dirty="0">
                <a:latin typeface="微软雅黑" panose="020B0503020204020204" pitchFamily="34" charset="-122"/>
                <a:ea typeface="微软雅黑" panose="020B0503020204020204" pitchFamily="34" charset="-122"/>
              </a:rPr>
              <a:t>”</a:t>
            </a:r>
            <a:r>
              <a:rPr lang="zh-CN" altLang="zh-CN" sz="3600" b="1" kern="100" dirty="0">
                <a:latin typeface="微软雅黑" panose="020B0503020204020204" pitchFamily="34" charset="-122"/>
                <a:ea typeface="微软雅黑" panose="020B0503020204020204" pitchFamily="34" charset="-122"/>
              </a:rPr>
              <a:t>。</a:t>
            </a:r>
          </a:p>
          <a:p>
            <a:pPr algn="l"/>
            <a:endParaRPr lang="en-US" altLang="zh-CN" sz="2700" kern="100" dirty="0">
              <a:solidFill>
                <a:srgbClr val="000000"/>
              </a:solidFill>
              <a:effectLst/>
              <a:latin typeface="微软雅黑" panose="020B0503020204020204" pitchFamily="34" charset="-122"/>
              <a:ea typeface="微软雅黑" panose="020B0503020204020204" pitchFamily="34" charset="-122"/>
              <a:cs typeface="黑体" panose="02010609060101010101" pitchFamily="49" charset="-122"/>
            </a:endParaRPr>
          </a:p>
        </p:txBody>
      </p:sp>
      <p:sp>
        <p:nvSpPr>
          <p:cNvPr id="6" name="文本框 5">
            <a:extLst>
              <a:ext uri="{FF2B5EF4-FFF2-40B4-BE49-F238E27FC236}">
                <a16:creationId xmlns:a16="http://schemas.microsoft.com/office/drawing/2014/main" id="{7EAAA377-7A51-E7FB-BAD3-8586540B08A7}"/>
              </a:ext>
            </a:extLst>
          </p:cNvPr>
          <p:cNvSpPr txBox="1"/>
          <p:nvPr/>
        </p:nvSpPr>
        <p:spPr>
          <a:xfrm>
            <a:off x="5039360" y="5631934"/>
            <a:ext cx="6096000" cy="646331"/>
          </a:xfrm>
          <a:prstGeom prst="rect">
            <a:avLst/>
          </a:prstGeom>
          <a:noFill/>
        </p:spPr>
        <p:txBody>
          <a:bodyPr wrap="square">
            <a:spAutoFit/>
          </a:bodyPr>
          <a:lstStyle/>
          <a:p>
            <a:r>
              <a:rPr lang="zh-CN" altLang="en-US" sz="3600" dirty="0">
                <a:solidFill>
                  <a:srgbClr val="FF0000"/>
                </a:solidFill>
                <a:latin typeface="微软雅黑" panose="020B0503020204020204" pitchFamily="34" charset="-122"/>
                <a:ea typeface="微软雅黑" panose="020B0503020204020204" pitchFamily="34" charset="-122"/>
              </a:rPr>
              <a:t>第十三张</a:t>
            </a:r>
            <a:endParaRPr lang="zh-CN" altLang="en-US" sz="3600" dirty="0">
              <a:solidFill>
                <a:srgbClr val="FF0000"/>
              </a:solidFill>
            </a:endParaRPr>
          </a:p>
        </p:txBody>
      </p:sp>
    </p:spTree>
    <p:extLst>
      <p:ext uri="{BB962C8B-B14F-4D97-AF65-F5344CB8AC3E}">
        <p14:creationId xmlns:p14="http://schemas.microsoft.com/office/powerpoint/2010/main" val="15708886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57696B27-94A3-7BA7-8E87-BC55EA764E94}"/>
              </a:ext>
            </a:extLst>
          </p:cNvPr>
          <p:cNvSpPr txBox="1"/>
          <p:nvPr/>
        </p:nvSpPr>
        <p:spPr>
          <a:xfrm>
            <a:off x="1136073" y="609599"/>
            <a:ext cx="10335491" cy="369332"/>
          </a:xfrm>
          <a:prstGeom prst="rect">
            <a:avLst/>
          </a:prstGeom>
          <a:noFill/>
        </p:spPr>
        <p:txBody>
          <a:bodyPr wrap="square" rtlCol="0">
            <a:spAutoFit/>
          </a:bodyPr>
          <a:lstStyle/>
          <a:p>
            <a:r>
              <a:rPr lang="zh-CN" altLang="en-US" dirty="0"/>
              <a:t>           </a:t>
            </a:r>
          </a:p>
        </p:txBody>
      </p:sp>
      <p:sp>
        <p:nvSpPr>
          <p:cNvPr id="2" name="文本框 1">
            <a:extLst>
              <a:ext uri="{FF2B5EF4-FFF2-40B4-BE49-F238E27FC236}">
                <a16:creationId xmlns:a16="http://schemas.microsoft.com/office/drawing/2014/main" id="{5AB65B95-6610-BF2D-B45D-D10EB694B161}"/>
              </a:ext>
            </a:extLst>
          </p:cNvPr>
          <p:cNvSpPr txBox="1"/>
          <p:nvPr/>
        </p:nvSpPr>
        <p:spPr>
          <a:xfrm>
            <a:off x="597997" y="530105"/>
            <a:ext cx="11210925" cy="4447371"/>
          </a:xfrm>
          <a:prstGeom prst="rect">
            <a:avLst/>
          </a:prstGeom>
          <a:noFill/>
        </p:spPr>
        <p:txBody>
          <a:bodyPr wrap="square" rtlCol="0">
            <a:spAutoFit/>
          </a:bodyPr>
          <a:lstStyle/>
          <a:p>
            <a:pPr algn="l"/>
            <a:r>
              <a:rPr lang="zh-CN" altLang="en-US" sz="2700" kern="100" dirty="0">
                <a:effectLst/>
                <a:latin typeface="微软雅黑" panose="020B0503020204020204" pitchFamily="34" charset="-122"/>
                <a:ea typeface="微软雅黑" panose="020B0503020204020204" pitchFamily="34" charset="-122"/>
                <a:cs typeface="黑体" panose="02010609060101010101" pitchFamily="49" charset="-122"/>
              </a:rPr>
              <a:t>       </a:t>
            </a:r>
            <a:r>
              <a:rPr lang="zh-CN" altLang="en-US" sz="3200" b="1" kern="100" dirty="0">
                <a:effectLst/>
                <a:latin typeface="微软雅黑" panose="020B0503020204020204" pitchFamily="34" charset="-122"/>
                <a:ea typeface="微软雅黑" panose="020B0503020204020204" pitchFamily="34" charset="-122"/>
                <a:cs typeface="黑体" panose="02010609060101010101" pitchFamily="49" charset="-122"/>
              </a:rPr>
              <a:t>请再来看看</a:t>
            </a:r>
            <a:r>
              <a:rPr lang="zh-CN" altLang="zh-CN" sz="3200" b="1" kern="100" dirty="0">
                <a:effectLst/>
                <a:latin typeface="微软雅黑" panose="020B0503020204020204" pitchFamily="34" charset="-122"/>
                <a:ea typeface="微软雅黑" panose="020B0503020204020204" pitchFamily="34" charset="-122"/>
                <a:cs typeface="黑体" panose="02010609060101010101" pitchFamily="49" charset="-122"/>
              </a:rPr>
              <a:t>图</a:t>
            </a:r>
            <a:r>
              <a:rPr lang="zh-CN" altLang="en-US" sz="3200" b="1" kern="100" dirty="0">
                <a:effectLst/>
                <a:latin typeface="微软雅黑" panose="020B0503020204020204" pitchFamily="34" charset="-122"/>
                <a:ea typeface="微软雅黑" panose="020B0503020204020204" pitchFamily="34" charset="-122"/>
                <a:cs typeface="黑体" panose="02010609060101010101" pitchFamily="49" charset="-122"/>
              </a:rPr>
              <a:t>片</a:t>
            </a:r>
            <a:r>
              <a:rPr lang="zh-CN" altLang="zh-CN" sz="3200" b="1" kern="100" dirty="0">
                <a:effectLst/>
                <a:latin typeface="微软雅黑" panose="020B0503020204020204" pitchFamily="34" charset="-122"/>
                <a:ea typeface="微软雅黑" panose="020B0503020204020204" pitchFamily="34" charset="-122"/>
                <a:cs typeface="黑体" panose="02010609060101010101" pitchFamily="49" charset="-122"/>
              </a:rPr>
              <a:t>：</a:t>
            </a:r>
            <a:r>
              <a:rPr lang="en-US" altLang="zh-CN" sz="3200" b="1" kern="100" dirty="0">
                <a:effectLst/>
                <a:latin typeface="微软雅黑" panose="020B0503020204020204" pitchFamily="34" charset="-122"/>
                <a:ea typeface="微软雅黑" panose="020B0503020204020204" pitchFamily="34" charset="-122"/>
                <a:cs typeface="黑体" panose="02010609060101010101" pitchFamily="49" charset="-122"/>
              </a:rPr>
              <a:t>4255/6</a:t>
            </a:r>
            <a:r>
              <a:rPr lang="zh-CN" altLang="zh-CN" sz="3200" b="1" kern="100" dirty="0">
                <a:effectLst/>
                <a:latin typeface="微软雅黑" panose="020B0503020204020204" pitchFamily="34" charset="-122"/>
                <a:ea typeface="微软雅黑" panose="020B0503020204020204" pitchFamily="34" charset="-122"/>
                <a:cs typeface="黑体" panose="02010609060101010101" pitchFamily="49" charset="-122"/>
              </a:rPr>
              <a:t>次“绿皮火车”，经停的</a:t>
            </a:r>
            <a:r>
              <a:rPr lang="en-US" altLang="zh-CN" sz="3200" b="1" kern="100" dirty="0">
                <a:effectLst/>
                <a:latin typeface="微软雅黑" panose="020B0503020204020204" pitchFamily="34" charset="-122"/>
                <a:ea typeface="微软雅黑" panose="020B0503020204020204" pitchFamily="34" charset="-122"/>
                <a:cs typeface="黑体" panose="02010609060101010101" pitchFamily="49" charset="-122"/>
              </a:rPr>
              <a:t>40</a:t>
            </a:r>
            <a:r>
              <a:rPr lang="zh-CN" altLang="zh-CN" sz="3200" b="1" kern="100" dirty="0">
                <a:effectLst/>
                <a:latin typeface="微软雅黑" panose="020B0503020204020204" pitchFamily="34" charset="-122"/>
                <a:ea typeface="微软雅黑" panose="020B0503020204020204" pitchFamily="34" charset="-122"/>
                <a:cs typeface="黑体" panose="02010609060101010101" pitchFamily="49" charset="-122"/>
              </a:rPr>
              <a:t>余个贫困乡镇。人均售票仅</a:t>
            </a:r>
            <a:r>
              <a:rPr lang="en-US" altLang="zh-CN" sz="3200" b="1" kern="100" dirty="0">
                <a:effectLst/>
                <a:latin typeface="微软雅黑" panose="020B0503020204020204" pitchFamily="34" charset="-122"/>
                <a:ea typeface="微软雅黑" panose="020B0503020204020204" pitchFamily="34" charset="-122"/>
                <a:cs typeface="黑体" panose="02010609060101010101" pitchFamily="49" charset="-122"/>
              </a:rPr>
              <a:t>2.4</a:t>
            </a:r>
            <a:r>
              <a:rPr lang="zh-CN" altLang="zh-CN" sz="3200" b="1" kern="100" dirty="0">
                <a:effectLst/>
                <a:latin typeface="微软雅黑" panose="020B0503020204020204" pitchFamily="34" charset="-122"/>
                <a:ea typeface="微软雅黑" panose="020B0503020204020204" pitchFamily="34" charset="-122"/>
                <a:cs typeface="黑体" panose="02010609060101010101" pitchFamily="49" charset="-122"/>
              </a:rPr>
              <a:t>元，远远满足不了这条线路的日常维修费用。而列车票价从</a:t>
            </a:r>
            <a:r>
              <a:rPr lang="en-US" altLang="zh-CN" sz="3200" b="1" kern="100" dirty="0">
                <a:effectLst/>
                <a:latin typeface="微软雅黑" panose="020B0503020204020204" pitchFamily="34" charset="-122"/>
                <a:ea typeface="微软雅黑" panose="020B0503020204020204" pitchFamily="34" charset="-122"/>
                <a:cs typeface="黑体" panose="02010609060101010101" pitchFamily="49" charset="-122"/>
              </a:rPr>
              <a:t>1995</a:t>
            </a:r>
            <a:r>
              <a:rPr lang="zh-CN" altLang="zh-CN" sz="3200" b="1" kern="100" dirty="0">
                <a:effectLst/>
                <a:latin typeface="微软雅黑" panose="020B0503020204020204" pitchFamily="34" charset="-122"/>
                <a:ea typeface="微软雅黑" panose="020B0503020204020204" pitchFamily="34" charset="-122"/>
                <a:cs typeface="黑体" panose="02010609060101010101" pitchFamily="49" charset="-122"/>
              </a:rPr>
              <a:t>年开始，一直没有进行过调整。这列火车因其票价便宜，站站停车，而被沿线村民亲切地称为往返城乡间的铁路“公交车”。</a:t>
            </a:r>
            <a:r>
              <a:rPr lang="zh-CN" altLang="en-US" sz="3200" b="1" dirty="0">
                <a:latin typeface="微软雅黑" panose="020B0503020204020204" pitchFamily="34" charset="-122"/>
                <a:ea typeface="微软雅黑" panose="020B0503020204020204" pitchFamily="34" charset="-122"/>
              </a:rPr>
              <a:t> （停顿）</a:t>
            </a:r>
            <a:endParaRPr lang="en-US" altLang="zh-CN" sz="3200" b="1" kern="100" dirty="0">
              <a:effectLst/>
              <a:latin typeface="微软雅黑" panose="020B0503020204020204" pitchFamily="34" charset="-122"/>
              <a:ea typeface="微软雅黑" panose="020B0503020204020204" pitchFamily="34" charset="-122"/>
              <a:cs typeface="黑体" panose="02010609060101010101" pitchFamily="49" charset="-122"/>
            </a:endParaRPr>
          </a:p>
          <a:p>
            <a:r>
              <a:rPr lang="zh-CN" altLang="en-US" sz="3200" b="1" kern="100" dirty="0">
                <a:latin typeface="微软雅黑" panose="020B0503020204020204" pitchFamily="34" charset="-122"/>
                <a:ea typeface="微软雅黑" panose="020B0503020204020204" pitchFamily="34" charset="-122"/>
                <a:sym typeface="+mn-ea"/>
              </a:rPr>
              <a:t>       如果说高铁代表的是国内基建方面的“速度”，那么“绿皮火车”更多的是代表国家的“温度”。守住的是民生底线，秉持的是为民情怀，诠释的是社会主义的价值追求。</a:t>
            </a:r>
            <a:endParaRPr lang="en-US" altLang="zh-CN" sz="3200" b="1" kern="100" dirty="0">
              <a:latin typeface="微软雅黑" panose="020B0503020204020204" pitchFamily="34" charset="-122"/>
              <a:ea typeface="微软雅黑" panose="020B0503020204020204" pitchFamily="34" charset="-122"/>
              <a:sym typeface="+mn-ea"/>
            </a:endParaRPr>
          </a:p>
          <a:p>
            <a:pPr algn="l"/>
            <a:endParaRPr lang="en-US" altLang="zh-CN" sz="2700" kern="100" dirty="0">
              <a:solidFill>
                <a:srgbClr val="000000"/>
              </a:solidFill>
              <a:effectLst/>
              <a:latin typeface="微软雅黑" panose="020B0503020204020204" pitchFamily="34" charset="-122"/>
              <a:ea typeface="微软雅黑" panose="020B0503020204020204" pitchFamily="34" charset="-122"/>
              <a:cs typeface="黑体" panose="02010609060101010101" pitchFamily="49" charset="-122"/>
            </a:endParaRPr>
          </a:p>
        </p:txBody>
      </p:sp>
      <p:sp>
        <p:nvSpPr>
          <p:cNvPr id="5" name="文本框 4">
            <a:extLst>
              <a:ext uri="{FF2B5EF4-FFF2-40B4-BE49-F238E27FC236}">
                <a16:creationId xmlns:a16="http://schemas.microsoft.com/office/drawing/2014/main" id="{8DFD1598-05BB-6007-4FAA-CFEEBC7301F7}"/>
              </a:ext>
            </a:extLst>
          </p:cNvPr>
          <p:cNvSpPr txBox="1"/>
          <p:nvPr/>
        </p:nvSpPr>
        <p:spPr>
          <a:xfrm>
            <a:off x="4866640" y="5879069"/>
            <a:ext cx="6096000" cy="646331"/>
          </a:xfrm>
          <a:prstGeom prst="rect">
            <a:avLst/>
          </a:prstGeom>
          <a:noFill/>
        </p:spPr>
        <p:txBody>
          <a:bodyPr wrap="square">
            <a:spAutoFit/>
          </a:bodyPr>
          <a:lstStyle/>
          <a:p>
            <a:r>
              <a:rPr lang="zh-CN" altLang="en-US" sz="3600" dirty="0">
                <a:solidFill>
                  <a:srgbClr val="FF0000"/>
                </a:solidFill>
                <a:latin typeface="微软雅黑" panose="020B0503020204020204" pitchFamily="34" charset="-122"/>
                <a:ea typeface="微软雅黑" panose="020B0503020204020204" pitchFamily="34" charset="-122"/>
              </a:rPr>
              <a:t>第十三张</a:t>
            </a:r>
            <a:endParaRPr lang="zh-CN" altLang="en-US" sz="3600" dirty="0">
              <a:solidFill>
                <a:srgbClr val="FF0000"/>
              </a:solidFill>
            </a:endParaRPr>
          </a:p>
        </p:txBody>
      </p:sp>
    </p:spTree>
    <p:extLst>
      <p:ext uri="{BB962C8B-B14F-4D97-AF65-F5344CB8AC3E}">
        <p14:creationId xmlns:p14="http://schemas.microsoft.com/office/powerpoint/2010/main" val="4948236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57696B27-94A3-7BA7-8E87-BC55EA764E94}"/>
              </a:ext>
            </a:extLst>
          </p:cNvPr>
          <p:cNvSpPr txBox="1"/>
          <p:nvPr/>
        </p:nvSpPr>
        <p:spPr>
          <a:xfrm>
            <a:off x="1136073" y="609599"/>
            <a:ext cx="10335491" cy="369332"/>
          </a:xfrm>
          <a:prstGeom prst="rect">
            <a:avLst/>
          </a:prstGeom>
          <a:noFill/>
        </p:spPr>
        <p:txBody>
          <a:bodyPr wrap="square" rtlCol="0">
            <a:spAutoFit/>
          </a:bodyPr>
          <a:lstStyle/>
          <a:p>
            <a:r>
              <a:rPr lang="zh-CN" altLang="en-US" dirty="0"/>
              <a:t>           </a:t>
            </a:r>
          </a:p>
        </p:txBody>
      </p:sp>
      <p:sp>
        <p:nvSpPr>
          <p:cNvPr id="2" name="文本框 1">
            <a:extLst>
              <a:ext uri="{FF2B5EF4-FFF2-40B4-BE49-F238E27FC236}">
                <a16:creationId xmlns:a16="http://schemas.microsoft.com/office/drawing/2014/main" id="{6CE231D9-1D79-6BC5-9516-2BEEFF417615}"/>
              </a:ext>
            </a:extLst>
          </p:cNvPr>
          <p:cNvSpPr txBox="1"/>
          <p:nvPr/>
        </p:nvSpPr>
        <p:spPr>
          <a:xfrm>
            <a:off x="604981" y="327891"/>
            <a:ext cx="11397674" cy="4524315"/>
          </a:xfrm>
          <a:prstGeom prst="rect">
            <a:avLst/>
          </a:prstGeom>
          <a:noFill/>
        </p:spPr>
        <p:txBody>
          <a:bodyPr wrap="square" rtlCol="0">
            <a:spAutoFit/>
          </a:bodyPr>
          <a:lstStyle/>
          <a:p>
            <a:r>
              <a:rPr lang="zh-CN" altLang="en-US" sz="3200" b="1" dirty="0">
                <a:latin typeface="微软雅黑" panose="020B0503020204020204" pitchFamily="34" charset="-122"/>
                <a:ea typeface="微软雅黑" panose="020B0503020204020204" pitchFamily="34" charset="-122"/>
              </a:rPr>
              <a:t>第三特征是真实性。具有强大的道义力量。</a:t>
            </a:r>
            <a:endParaRPr lang="en-US" altLang="zh-CN" sz="3200" b="1" dirty="0">
              <a:latin typeface="微软雅黑" panose="020B0503020204020204" pitchFamily="34" charset="-122"/>
              <a:ea typeface="微软雅黑" panose="020B0503020204020204" pitchFamily="34" charset="-122"/>
            </a:endParaRPr>
          </a:p>
          <a:p>
            <a:r>
              <a:rPr lang="en-US" altLang="zh-CN" sz="3200" b="1" spc="120" dirty="0">
                <a:ln w="3175">
                  <a:noFill/>
                  <a:prstDash val="dash"/>
                </a:ln>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3200" b="1" spc="120" dirty="0">
                <a:ln w="3175">
                  <a:noFill/>
                  <a:prstDash val="dash"/>
                </a:ln>
                <a:latin typeface="微软雅黑" panose="020B0503020204020204" pitchFamily="34" charset="-122"/>
                <a:ea typeface="微软雅黑" panose="020B0503020204020204" pitchFamily="34" charset="-122"/>
                <a:cs typeface="微软雅黑" panose="020B0503020204020204" pitchFamily="34" charset="-122"/>
              </a:rPr>
              <a:t>中国特色社会主义的成功验证了社会主义核心价值观的正确性和可信性，使得社会主义核心价值观可以而且能够成为真切、具体、广泛的现实。</a:t>
            </a:r>
            <a:r>
              <a:rPr lang="zh-CN" altLang="en-US" sz="3200" b="1" dirty="0">
                <a:latin typeface="微软雅黑" panose="020B0503020204020204" pitchFamily="34" charset="-122"/>
                <a:ea typeface="微软雅黑" panose="020B0503020204020204" pitchFamily="34" charset="-122"/>
              </a:rPr>
              <a:t> </a:t>
            </a:r>
            <a:endParaRPr lang="en-US" altLang="zh-CN" sz="3200" b="1" dirty="0">
              <a:latin typeface="微软雅黑" panose="020B0503020204020204" pitchFamily="34" charset="-122"/>
              <a:ea typeface="微软雅黑" panose="020B0503020204020204" pitchFamily="34" charset="-122"/>
            </a:endParaRPr>
          </a:p>
          <a:p>
            <a:endParaRPr lang="en-US" altLang="zh-CN" sz="3200" b="1" spc="120" dirty="0">
              <a:ln w="3175">
                <a:noFill/>
                <a:prstDash val="dash"/>
              </a:ln>
              <a:latin typeface="微软雅黑" panose="020B0503020204020204" pitchFamily="34" charset="-122"/>
              <a:ea typeface="微软雅黑" panose="020B0503020204020204" pitchFamily="34" charset="-122"/>
              <a:cs typeface="微软雅黑" panose="020B0503020204020204" pitchFamily="34" charset="-122"/>
            </a:endParaRPr>
          </a:p>
          <a:p>
            <a:r>
              <a:rPr lang="en-US" altLang="zh-CN" sz="3200" b="1" kern="0" spc="120" dirty="0">
                <a:ln w="3175">
                  <a:noFill/>
                  <a:prstDash val="dash"/>
                </a:ln>
                <a:effectLst/>
                <a:latin typeface="微软雅黑" panose="020B0503020204020204" pitchFamily="34" charset="-122"/>
                <a:ea typeface="微软雅黑" panose="020B0503020204020204" pitchFamily="34" charset="-122"/>
                <a:cs typeface="Microsoft JhengHei" panose="020B0604030504040204" pitchFamily="34" charset="-120"/>
              </a:rPr>
              <a:t>      </a:t>
            </a:r>
            <a:r>
              <a:rPr lang="zh-CN" altLang="en-US" sz="3200" b="1" kern="0" spc="120" dirty="0">
                <a:ln w="3175">
                  <a:noFill/>
                  <a:prstDash val="dash"/>
                </a:ln>
                <a:effectLst/>
                <a:latin typeface="微软雅黑" panose="020B0503020204020204" pitchFamily="34" charset="-122"/>
                <a:ea typeface="微软雅黑" panose="020B0503020204020204" pitchFamily="34" charset="-122"/>
                <a:cs typeface="Microsoft JhengHei" panose="020B0604030504040204" pitchFamily="34" charset="-120"/>
              </a:rPr>
              <a:t>道义力量还体现在积极推动人类命运共同体，以人民性上升至“人类性”，</a:t>
            </a:r>
            <a:r>
              <a:rPr lang="zh-CN" altLang="en-US" sz="3200" b="1" kern="0" spc="-5" dirty="0">
                <a:effectLst/>
                <a:latin typeface="微软雅黑" panose="020B0503020204020204" pitchFamily="34" charset="-122"/>
                <a:ea typeface="微软雅黑" panose="020B0503020204020204" pitchFamily="34" charset="-122"/>
                <a:cs typeface="Microsoft JhengHei" panose="020B0604030504040204" pitchFamily="34" charset="-120"/>
              </a:rPr>
              <a:t>弘扬全人类共同价值。比如，中国</a:t>
            </a:r>
            <a:r>
              <a:rPr lang="zh-CN" altLang="zh-CN" sz="3200" b="1" kern="0" spc="-5" dirty="0">
                <a:effectLst/>
                <a:latin typeface="微软雅黑" panose="020B0503020204020204" pitchFamily="34" charset="-122"/>
                <a:ea typeface="微软雅黑" panose="020B0503020204020204" pitchFamily="34" charset="-122"/>
                <a:cs typeface="Microsoft JhengHei" panose="020B0604030504040204" pitchFamily="34" charset="-120"/>
              </a:rPr>
              <a:t>第一时间公开病毒基因序列信息，举行</a:t>
            </a:r>
            <a:r>
              <a:rPr lang="en-US" altLang="zh-CN" sz="3200" b="1" kern="0" spc="-5" dirty="0">
                <a:effectLst/>
                <a:latin typeface="微软雅黑" panose="020B0503020204020204" pitchFamily="34" charset="-122"/>
                <a:ea typeface="微软雅黑" panose="020B0503020204020204" pitchFamily="34" charset="-122"/>
                <a:cs typeface="Microsoft JhengHei" panose="020B0604030504040204" pitchFamily="34" charset="-120"/>
              </a:rPr>
              <a:t>70</a:t>
            </a:r>
            <a:r>
              <a:rPr lang="zh-CN" altLang="zh-CN" sz="3200" b="1" kern="0" spc="-5" dirty="0">
                <a:effectLst/>
                <a:latin typeface="微软雅黑" panose="020B0503020204020204" pitchFamily="34" charset="-122"/>
                <a:ea typeface="微软雅黑" panose="020B0503020204020204" pitchFamily="34" charset="-122"/>
                <a:cs typeface="Microsoft JhengHei" panose="020B0604030504040204" pitchFamily="34" charset="-120"/>
              </a:rPr>
              <a:t>多场视频交流会</a:t>
            </a:r>
            <a:r>
              <a:rPr lang="zh-CN" altLang="en-US" sz="3200" b="1" kern="0" spc="-5" dirty="0">
                <a:effectLst/>
                <a:latin typeface="微软雅黑" panose="020B0503020204020204" pitchFamily="34" charset="-122"/>
                <a:ea typeface="微软雅黑" panose="020B0503020204020204" pitchFamily="34" charset="-122"/>
                <a:cs typeface="Microsoft JhengHei" panose="020B0604030504040204" pitchFamily="34" charset="-120"/>
              </a:rPr>
              <a:t>，</a:t>
            </a:r>
            <a:r>
              <a:rPr lang="zh-CN" altLang="zh-CN" sz="3200" b="1" kern="0" spc="-5" dirty="0">
                <a:effectLst/>
                <a:latin typeface="微软雅黑" panose="020B0503020204020204" pitchFamily="34" charset="-122"/>
                <a:ea typeface="微软雅黑" panose="020B0503020204020204" pitchFamily="34" charset="-122"/>
                <a:cs typeface="Microsoft JhengHei" panose="020B0604030504040204" pitchFamily="34" charset="-120"/>
              </a:rPr>
              <a:t>向</a:t>
            </a:r>
            <a:r>
              <a:rPr lang="en-US" altLang="zh-CN" sz="3200" b="1" kern="0" spc="-5" dirty="0">
                <a:effectLst/>
                <a:latin typeface="微软雅黑" panose="020B0503020204020204" pitchFamily="34" charset="-122"/>
                <a:ea typeface="微软雅黑" panose="020B0503020204020204" pitchFamily="34" charset="-122"/>
                <a:cs typeface="Microsoft JhengHei" panose="020B0604030504040204" pitchFamily="34" charset="-120"/>
              </a:rPr>
              <a:t>120</a:t>
            </a:r>
            <a:r>
              <a:rPr lang="zh-CN" altLang="zh-CN" sz="3200" b="1" kern="0" spc="-5" dirty="0">
                <a:effectLst/>
                <a:latin typeface="微软雅黑" panose="020B0503020204020204" pitchFamily="34" charset="-122"/>
                <a:ea typeface="微软雅黑" panose="020B0503020204020204" pitchFamily="34" charset="-122"/>
                <a:cs typeface="Microsoft JhengHei" panose="020B0604030504040204" pitchFamily="34" charset="-120"/>
              </a:rPr>
              <a:t>多个国家和国际组织提供超过</a:t>
            </a:r>
            <a:r>
              <a:rPr lang="en-US" altLang="zh-CN" sz="3200" b="1" kern="0" spc="-5" dirty="0">
                <a:effectLst/>
                <a:latin typeface="微软雅黑" panose="020B0503020204020204" pitchFamily="34" charset="-122"/>
                <a:ea typeface="微软雅黑" panose="020B0503020204020204" pitchFamily="34" charset="-122"/>
                <a:cs typeface="Microsoft JhengHei" panose="020B0604030504040204" pitchFamily="34" charset="-120"/>
              </a:rPr>
              <a:t>21</a:t>
            </a:r>
            <a:r>
              <a:rPr lang="zh-CN" altLang="zh-CN" sz="3200" b="1" kern="0" spc="-5" dirty="0">
                <a:effectLst/>
                <a:latin typeface="微软雅黑" panose="020B0503020204020204" pitchFamily="34" charset="-122"/>
                <a:ea typeface="微软雅黑" panose="020B0503020204020204" pitchFamily="34" charset="-122"/>
                <a:cs typeface="Microsoft JhengHei" panose="020B0604030504040204" pitchFamily="34" charset="-120"/>
              </a:rPr>
              <a:t>亿剂疫苗</a:t>
            </a:r>
            <a:r>
              <a:rPr lang="zh-CN" altLang="en-US" sz="3200" b="1" kern="0" spc="-5" dirty="0">
                <a:effectLst/>
                <a:latin typeface="微软雅黑" panose="020B0503020204020204" pitchFamily="34" charset="-122"/>
                <a:ea typeface="微软雅黑" panose="020B0503020204020204" pitchFamily="34" charset="-122"/>
                <a:cs typeface="Microsoft JhengHei" panose="020B0604030504040204" pitchFamily="34" charset="-120"/>
              </a:rPr>
              <a:t>。等等。</a:t>
            </a:r>
            <a:endParaRPr lang="zh-CN" altLang="en-US" sz="3200" b="1" dirty="0">
              <a:latin typeface="微软雅黑" panose="020B0503020204020204" pitchFamily="34" charset="-122"/>
              <a:ea typeface="微软雅黑" panose="020B0503020204020204" pitchFamily="34" charset="-122"/>
            </a:endParaRPr>
          </a:p>
        </p:txBody>
      </p:sp>
      <p:sp>
        <p:nvSpPr>
          <p:cNvPr id="5" name="文本框 4">
            <a:extLst>
              <a:ext uri="{FF2B5EF4-FFF2-40B4-BE49-F238E27FC236}">
                <a16:creationId xmlns:a16="http://schemas.microsoft.com/office/drawing/2014/main" id="{16411FB6-CAA0-A150-B691-4D8D7B2871C5}"/>
              </a:ext>
            </a:extLst>
          </p:cNvPr>
          <p:cNvSpPr txBox="1"/>
          <p:nvPr/>
        </p:nvSpPr>
        <p:spPr>
          <a:xfrm>
            <a:off x="4297680" y="5713214"/>
            <a:ext cx="6096000" cy="646331"/>
          </a:xfrm>
          <a:prstGeom prst="rect">
            <a:avLst/>
          </a:prstGeom>
          <a:noFill/>
        </p:spPr>
        <p:txBody>
          <a:bodyPr wrap="square">
            <a:spAutoFit/>
          </a:bodyPr>
          <a:lstStyle/>
          <a:p>
            <a:r>
              <a:rPr lang="zh-CN" altLang="en-US" sz="3600" dirty="0">
                <a:solidFill>
                  <a:srgbClr val="FF0000"/>
                </a:solidFill>
                <a:latin typeface="微软雅黑" panose="020B0503020204020204" pitchFamily="34" charset="-122"/>
                <a:ea typeface="微软雅黑" panose="020B0503020204020204" pitchFamily="34" charset="-122"/>
              </a:rPr>
              <a:t>第十四张</a:t>
            </a:r>
            <a:endParaRPr lang="zh-CN" altLang="en-US" sz="3600" dirty="0">
              <a:solidFill>
                <a:srgbClr val="FF0000"/>
              </a:solidFill>
            </a:endParaRPr>
          </a:p>
        </p:txBody>
      </p:sp>
    </p:spTree>
    <p:extLst>
      <p:ext uri="{BB962C8B-B14F-4D97-AF65-F5344CB8AC3E}">
        <p14:creationId xmlns:p14="http://schemas.microsoft.com/office/powerpoint/2010/main" val="433132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57696B27-94A3-7BA7-8E87-BC55EA764E94}"/>
              </a:ext>
            </a:extLst>
          </p:cNvPr>
          <p:cNvSpPr txBox="1"/>
          <p:nvPr/>
        </p:nvSpPr>
        <p:spPr>
          <a:xfrm>
            <a:off x="1136073" y="609599"/>
            <a:ext cx="10335491" cy="369332"/>
          </a:xfrm>
          <a:prstGeom prst="rect">
            <a:avLst/>
          </a:prstGeom>
          <a:noFill/>
        </p:spPr>
        <p:txBody>
          <a:bodyPr wrap="square" rtlCol="0">
            <a:spAutoFit/>
          </a:bodyPr>
          <a:lstStyle/>
          <a:p>
            <a:r>
              <a:rPr lang="zh-CN" altLang="en-US" dirty="0"/>
              <a:t>           </a:t>
            </a:r>
          </a:p>
        </p:txBody>
      </p:sp>
      <p:sp>
        <p:nvSpPr>
          <p:cNvPr id="2" name="文本框 1">
            <a:extLst>
              <a:ext uri="{FF2B5EF4-FFF2-40B4-BE49-F238E27FC236}">
                <a16:creationId xmlns:a16="http://schemas.microsoft.com/office/drawing/2014/main" id="{F10CDBE6-9C27-5DFB-1466-0FF9A94B7857}"/>
              </a:ext>
            </a:extLst>
          </p:cNvPr>
          <p:cNvSpPr txBox="1"/>
          <p:nvPr/>
        </p:nvSpPr>
        <p:spPr>
          <a:xfrm>
            <a:off x="863600" y="978931"/>
            <a:ext cx="11065164" cy="4524315"/>
          </a:xfrm>
          <a:prstGeom prst="rect">
            <a:avLst/>
          </a:prstGeom>
          <a:noFill/>
        </p:spPr>
        <p:txBody>
          <a:bodyPr wrap="square" rtlCol="0">
            <a:spAutoFit/>
          </a:bodyPr>
          <a:lstStyle/>
          <a:p>
            <a:pPr indent="152400"/>
            <a:r>
              <a:rPr lang="zh-CN" altLang="en-US" sz="3600" b="1" dirty="0">
                <a:solidFill>
                  <a:srgbClr val="FF0000"/>
                </a:solidFill>
                <a:latin typeface="微软雅黑" panose="020B0503020204020204" pitchFamily="34" charset="-122"/>
                <a:ea typeface="微软雅黑" panose="020B0503020204020204" pitchFamily="34" charset="-122"/>
              </a:rPr>
              <a:t>     我们</a:t>
            </a:r>
            <a:r>
              <a:rPr lang="zh-CN" altLang="en-US" sz="3600" b="1" dirty="0">
                <a:latin typeface="微软雅黑" panose="020B0503020204020204" pitchFamily="34" charset="-122"/>
                <a:ea typeface="微软雅黑" panose="020B0503020204020204" pitchFamily="34" charset="-122"/>
              </a:rPr>
              <a:t>以民主选举制度为例，</a:t>
            </a:r>
            <a:r>
              <a:rPr lang="zh-CN" altLang="en-US" sz="3600" b="1" dirty="0">
                <a:solidFill>
                  <a:schemeClr val="tx1">
                    <a:lumMod val="85000"/>
                    <a:lumOff val="15000"/>
                  </a:schemeClr>
                </a:solidFill>
                <a:latin typeface="微软雅黑" panose="020B0503020204020204" pitchFamily="34" charset="-122"/>
                <a:ea typeface="微软雅黑" panose="020B0503020204020204" pitchFamily="34" charset="-122"/>
              </a:rPr>
              <a:t>西方民主政治制度</a:t>
            </a:r>
            <a:r>
              <a:rPr lang="zh-CN" altLang="en-US" sz="3600" b="1" dirty="0">
                <a:solidFill>
                  <a:srgbClr val="FF0000"/>
                </a:solidFill>
                <a:latin typeface="微软雅黑" panose="020B0503020204020204" pitchFamily="34" charset="-122"/>
                <a:ea typeface="微软雅黑" panose="020B0503020204020204" pitchFamily="34" charset="-122"/>
              </a:rPr>
              <a:t>“一人一票”</a:t>
            </a:r>
            <a:r>
              <a:rPr lang="zh-CN" altLang="en-US" sz="3600" b="1" dirty="0">
                <a:solidFill>
                  <a:schemeClr val="tx1">
                    <a:lumMod val="85000"/>
                    <a:lumOff val="15000"/>
                  </a:schemeClr>
                </a:solidFill>
                <a:latin typeface="微软雅黑" panose="020B0503020204020204" pitchFamily="34" charset="-122"/>
                <a:ea typeface="微软雅黑" panose="020B0503020204020204" pitchFamily="34" charset="-122"/>
              </a:rPr>
              <a:t>注重形式。</a:t>
            </a:r>
            <a:r>
              <a:rPr lang="zh-CN" altLang="en-US" sz="3600" b="1" dirty="0">
                <a:solidFill>
                  <a:srgbClr val="FF0000"/>
                </a:solidFill>
                <a:latin typeface="微软雅黑" panose="020B0503020204020204" pitchFamily="34" charset="-122"/>
                <a:ea typeface="微软雅黑" panose="020B0503020204020204" pitchFamily="34" charset="-122"/>
              </a:rPr>
              <a:t>列宁</a:t>
            </a:r>
            <a:r>
              <a:rPr lang="zh-CN" altLang="en-US" sz="3600" b="1" dirty="0">
                <a:latin typeface="微软雅黑" panose="020B0503020204020204" pitchFamily="34" charset="-122"/>
                <a:ea typeface="微软雅黑" panose="020B0503020204020204" pitchFamily="34" charset="-122"/>
              </a:rPr>
              <a:t>指出：“资产阶级民主始终是。。。虚伪的、骗人的民主</a:t>
            </a:r>
            <a:r>
              <a:rPr lang="zh-CN" altLang="en-US" sz="3600" dirty="0">
                <a:latin typeface="微软雅黑" panose="020B0503020204020204" pitchFamily="34" charset="-122"/>
                <a:ea typeface="微软雅黑" panose="020B0503020204020204" pitchFamily="34" charset="-122"/>
              </a:rPr>
              <a:t>”。</a:t>
            </a:r>
            <a:r>
              <a:rPr lang="zh-CN" altLang="en-US" sz="3600" b="1" dirty="0">
                <a:solidFill>
                  <a:srgbClr val="373737"/>
                </a:solidFill>
                <a:latin typeface="微软雅黑" panose="020B0503020204020204" pitchFamily="34" charset="-122"/>
                <a:ea typeface="微软雅黑" panose="020B0503020204020204" pitchFamily="34" charset="-122"/>
              </a:rPr>
              <a:t>美国“一人一票”民主制度，选择在一个选区里，谁获得了民众票的多数谁就包揽了该区所有的</a:t>
            </a:r>
            <a:r>
              <a:rPr lang="zh-CN" altLang="en-US" sz="3600" b="1" dirty="0">
                <a:solidFill>
                  <a:srgbClr val="FF0000"/>
                </a:solidFill>
                <a:latin typeface="微软雅黑" panose="020B0503020204020204" pitchFamily="34" charset="-122"/>
                <a:ea typeface="微软雅黑" panose="020B0503020204020204" pitchFamily="34" charset="-122"/>
              </a:rPr>
              <a:t>选举人票</a:t>
            </a:r>
            <a:r>
              <a:rPr lang="zh-CN" altLang="en-US" sz="3600" b="1" dirty="0">
                <a:solidFill>
                  <a:srgbClr val="373737"/>
                </a:solidFill>
                <a:latin typeface="微软雅黑" panose="020B0503020204020204" pitchFamily="34" charset="-122"/>
                <a:ea typeface="微软雅黑" panose="020B0503020204020204" pitchFamily="34" charset="-122"/>
              </a:rPr>
              <a:t>，</a:t>
            </a:r>
            <a:r>
              <a:rPr lang="zh-CN" altLang="en-US" sz="3600" b="1" dirty="0">
                <a:solidFill>
                  <a:srgbClr val="FF0000"/>
                </a:solidFill>
                <a:latin typeface="微软雅黑" panose="020B0503020204020204" pitchFamily="34" charset="-122"/>
                <a:ea typeface="微软雅黑" panose="020B0503020204020204" pitchFamily="34" charset="-122"/>
              </a:rPr>
              <a:t>这</a:t>
            </a:r>
            <a:r>
              <a:rPr lang="zh-CN" altLang="en-US" sz="3600" b="1" dirty="0">
                <a:solidFill>
                  <a:srgbClr val="373737"/>
                </a:solidFill>
                <a:latin typeface="微软雅黑" panose="020B0503020204020204" pitchFamily="34" charset="-122"/>
                <a:ea typeface="微软雅黑" panose="020B0503020204020204" pitchFamily="34" charset="-122"/>
              </a:rPr>
              <a:t>不是多数人的民主。</a:t>
            </a:r>
            <a:endParaRPr lang="en-US" altLang="zh-CN" sz="3600" b="1" dirty="0">
              <a:solidFill>
                <a:srgbClr val="373737"/>
              </a:solidFill>
              <a:latin typeface="微软雅黑" panose="020B0503020204020204" pitchFamily="34" charset="-122"/>
              <a:ea typeface="微软雅黑" panose="020B0503020204020204" pitchFamily="34" charset="-122"/>
            </a:endParaRPr>
          </a:p>
          <a:p>
            <a:pPr indent="152400"/>
            <a:r>
              <a:rPr lang="en-US" altLang="zh-CN" sz="3600" dirty="0">
                <a:solidFill>
                  <a:srgbClr val="373737"/>
                </a:solidFill>
                <a:latin typeface="微软雅黑" panose="020B0503020204020204" pitchFamily="34" charset="-122"/>
                <a:ea typeface="微软雅黑" panose="020B0503020204020204" pitchFamily="34" charset="-122"/>
              </a:rPr>
              <a:t>     </a:t>
            </a:r>
            <a:endParaRPr lang="en-US" altLang="zh-CN" sz="3600" dirty="0">
              <a:latin typeface="微软雅黑" panose="020B0503020204020204" pitchFamily="34" charset="-122"/>
              <a:ea typeface="微软雅黑" panose="020B0503020204020204" pitchFamily="34" charset="-122"/>
            </a:endParaRPr>
          </a:p>
          <a:p>
            <a:pPr indent="152400"/>
            <a:r>
              <a:rPr lang="en-US" altLang="zh-CN" sz="3600" dirty="0">
                <a:latin typeface="微软雅黑" panose="020B0503020204020204" pitchFamily="34" charset="-122"/>
                <a:ea typeface="微软雅黑" panose="020B0503020204020204" pitchFamily="34" charset="-122"/>
              </a:rPr>
              <a:t>     </a:t>
            </a:r>
            <a:endParaRPr lang="zh-CN" altLang="en-US" sz="36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5249C20B-F5FD-B12B-51E1-44C625004B7D}"/>
              </a:ext>
            </a:extLst>
          </p:cNvPr>
          <p:cNvSpPr txBox="1"/>
          <p:nvPr/>
        </p:nvSpPr>
        <p:spPr>
          <a:xfrm>
            <a:off x="5039360" y="5694403"/>
            <a:ext cx="6096000" cy="523220"/>
          </a:xfrm>
          <a:prstGeom prst="rect">
            <a:avLst/>
          </a:prstGeom>
          <a:noFill/>
        </p:spPr>
        <p:txBody>
          <a:bodyPr wrap="square">
            <a:spAutoFit/>
          </a:bodyPr>
          <a:lstStyle/>
          <a:p>
            <a:r>
              <a:rPr lang="zh-CN" altLang="en-US" sz="2800" dirty="0">
                <a:solidFill>
                  <a:srgbClr val="FF0000"/>
                </a:solidFill>
                <a:latin typeface="微软雅黑" panose="020B0503020204020204" pitchFamily="34" charset="-122"/>
                <a:ea typeface="微软雅黑" panose="020B0503020204020204" pitchFamily="34" charset="-122"/>
              </a:rPr>
              <a:t>第十五、十六张</a:t>
            </a:r>
            <a:endParaRPr lang="zh-CN" altLang="en-US" sz="2800" dirty="0">
              <a:solidFill>
                <a:srgbClr val="FF0000"/>
              </a:solidFill>
            </a:endParaRPr>
          </a:p>
        </p:txBody>
      </p:sp>
    </p:spTree>
    <p:extLst>
      <p:ext uri="{BB962C8B-B14F-4D97-AF65-F5344CB8AC3E}">
        <p14:creationId xmlns:p14="http://schemas.microsoft.com/office/powerpoint/2010/main" val="41766936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57696B27-94A3-7BA7-8E87-BC55EA764E94}"/>
              </a:ext>
            </a:extLst>
          </p:cNvPr>
          <p:cNvSpPr txBox="1"/>
          <p:nvPr/>
        </p:nvSpPr>
        <p:spPr>
          <a:xfrm>
            <a:off x="1191491" y="1182253"/>
            <a:ext cx="10335491" cy="369332"/>
          </a:xfrm>
          <a:prstGeom prst="rect">
            <a:avLst/>
          </a:prstGeom>
          <a:noFill/>
        </p:spPr>
        <p:txBody>
          <a:bodyPr wrap="square" rtlCol="0">
            <a:spAutoFit/>
          </a:bodyPr>
          <a:lstStyle/>
          <a:p>
            <a:r>
              <a:rPr lang="zh-CN" altLang="en-US" dirty="0">
                <a:latin typeface="微软雅黑" panose="020B0503020204020204" pitchFamily="34" charset="-122"/>
                <a:ea typeface="微软雅黑" panose="020B0503020204020204" pitchFamily="34" charset="-122"/>
              </a:rPr>
              <a:t>           </a:t>
            </a:r>
          </a:p>
        </p:txBody>
      </p:sp>
      <p:sp>
        <p:nvSpPr>
          <p:cNvPr id="6" name="文本框 5">
            <a:extLst>
              <a:ext uri="{FF2B5EF4-FFF2-40B4-BE49-F238E27FC236}">
                <a16:creationId xmlns:a16="http://schemas.microsoft.com/office/drawing/2014/main" id="{ECF6B687-6CCF-27B8-E387-3A3C9D65EB77}"/>
              </a:ext>
            </a:extLst>
          </p:cNvPr>
          <p:cNvSpPr txBox="1"/>
          <p:nvPr/>
        </p:nvSpPr>
        <p:spPr>
          <a:xfrm>
            <a:off x="665019" y="243512"/>
            <a:ext cx="10861964" cy="6801862"/>
          </a:xfrm>
          <a:prstGeom prst="rect">
            <a:avLst/>
          </a:prstGeom>
          <a:noFill/>
        </p:spPr>
        <p:txBody>
          <a:bodyPr wrap="square" rtlCol="0">
            <a:spAutoFit/>
          </a:bodyPr>
          <a:lstStyle/>
          <a:p>
            <a:r>
              <a:rPr kumimoji="0" lang="zh-CN" altLang="en-US" sz="4200" b="1" i="0" u="none" strike="noStrike" kern="1200" cap="none" spc="0" normalizeH="0" baseline="0" noProof="1">
                <a:ln>
                  <a:noFill/>
                </a:ln>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  </a:t>
            </a:r>
            <a:r>
              <a:rPr lang="zh-CN" altLang="en-US" sz="3200" b="1" dirty="0">
                <a:latin typeface="微软雅黑" panose="020B0503020204020204" pitchFamily="34" charset="-122"/>
                <a:ea typeface="微软雅黑" panose="020B0503020204020204" pitchFamily="34" charset="-122"/>
              </a:rPr>
              <a:t>我们再来认识一下</a:t>
            </a:r>
            <a:r>
              <a:rPr lang="zh-CN" altLang="zh-CN" sz="3200" b="1" dirty="0">
                <a:latin typeface="微软雅黑" panose="020B0503020204020204" pitchFamily="34" charset="-122"/>
                <a:ea typeface="微软雅黑" panose="020B0503020204020204" pitchFamily="34" charset="-122"/>
              </a:rPr>
              <a:t>“普世价值”的实质</a:t>
            </a:r>
            <a:r>
              <a:rPr lang="zh-CN" altLang="en-US" sz="3200" b="1" dirty="0">
                <a:latin typeface="微软雅黑" panose="020B0503020204020204" pitchFamily="34" charset="-122"/>
                <a:ea typeface="微软雅黑" panose="020B0503020204020204" pitchFamily="34" charset="-122"/>
              </a:rPr>
              <a:t>。</a:t>
            </a:r>
            <a:endParaRPr lang="en-US" altLang="zh-CN" sz="3200" b="1" dirty="0">
              <a:latin typeface="微软雅黑" panose="020B0503020204020204" pitchFamily="34" charset="-122"/>
              <a:ea typeface="微软雅黑" panose="020B0503020204020204" pitchFamily="34" charset="-122"/>
            </a:endParaRPr>
          </a:p>
          <a:p>
            <a:r>
              <a:rPr lang="zh-CN" altLang="en-US" sz="3200" b="1" dirty="0">
                <a:latin typeface="微软雅黑" panose="020B0503020204020204" pitchFamily="34" charset="-122"/>
                <a:ea typeface="微软雅黑" panose="020B0503020204020204" pitchFamily="34" charset="-122"/>
              </a:rPr>
              <a:t>习近平</a:t>
            </a:r>
            <a:r>
              <a:rPr lang="en-US" altLang="zh-CN" sz="3200" b="1" dirty="0">
                <a:latin typeface="微软雅黑" panose="020B0503020204020204" pitchFamily="34" charset="-122"/>
                <a:ea typeface="微软雅黑" panose="020B0503020204020204" pitchFamily="34" charset="-122"/>
              </a:rPr>
              <a:t>2013</a:t>
            </a:r>
            <a:r>
              <a:rPr lang="zh-CN" altLang="en-US" sz="3200" b="1" dirty="0">
                <a:latin typeface="微软雅黑" panose="020B0503020204020204" pitchFamily="34" charset="-122"/>
                <a:ea typeface="微软雅黑" panose="020B0503020204020204" pitchFamily="34" charset="-122"/>
              </a:rPr>
              <a:t>年</a:t>
            </a:r>
            <a:r>
              <a:rPr lang="en-US" altLang="zh-CN" sz="3200" b="1" dirty="0">
                <a:latin typeface="微软雅黑" panose="020B0503020204020204" pitchFamily="34" charset="-122"/>
                <a:ea typeface="微软雅黑" panose="020B0503020204020204" pitchFamily="34" charset="-122"/>
              </a:rPr>
              <a:t>8</a:t>
            </a:r>
            <a:r>
              <a:rPr lang="zh-CN" altLang="en-US" sz="3200" b="1" dirty="0">
                <a:latin typeface="微软雅黑" panose="020B0503020204020204" pitchFamily="34" charset="-122"/>
                <a:ea typeface="微软雅黑" panose="020B0503020204020204" pitchFamily="34" charset="-122"/>
              </a:rPr>
              <a:t>月</a:t>
            </a:r>
            <a:r>
              <a:rPr lang="en-US" altLang="zh-CN" sz="3200" b="1" dirty="0">
                <a:latin typeface="微软雅黑" panose="020B0503020204020204" pitchFamily="34" charset="-122"/>
                <a:ea typeface="微软雅黑" panose="020B0503020204020204" pitchFamily="34" charset="-122"/>
              </a:rPr>
              <a:t>19</a:t>
            </a:r>
            <a:r>
              <a:rPr lang="zh-CN" altLang="en-US" sz="3200" b="1" dirty="0">
                <a:latin typeface="微软雅黑" panose="020B0503020204020204" pitchFamily="34" charset="-122"/>
                <a:ea typeface="微软雅黑" panose="020B0503020204020204" pitchFamily="34" charset="-122"/>
              </a:rPr>
              <a:t>日在全国宣传思想工作会议上的讲话上深度揭示了</a:t>
            </a:r>
            <a:r>
              <a:rPr lang="zh-CN" altLang="zh-CN" sz="3200" b="1" dirty="0">
                <a:latin typeface="微软雅黑" panose="020B0503020204020204" pitchFamily="34" charset="-122"/>
                <a:ea typeface="微软雅黑" panose="020B0503020204020204" pitchFamily="34" charset="-122"/>
              </a:rPr>
              <a:t>“普世价值”的实质是颠覆社会主义制度</a:t>
            </a:r>
            <a:r>
              <a:rPr lang="zh-CN" altLang="en-US" sz="3200" b="1" dirty="0">
                <a:latin typeface="微软雅黑" panose="020B0503020204020204" pitchFamily="34" charset="-122"/>
                <a:ea typeface="微软雅黑" panose="020B0503020204020204" pitchFamily="34" charset="-122"/>
              </a:rPr>
              <a:t>。</a:t>
            </a:r>
            <a:r>
              <a:rPr kumimoji="0" lang="zh-CN" altLang="en-US" sz="3200" b="1" i="0" u="none" strike="noStrike" kern="1200" cap="none" spc="0" normalizeH="0" baseline="0" noProof="1">
                <a:ln>
                  <a:noFill/>
                </a:ln>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西方“普世价值”不仅</a:t>
            </a:r>
            <a:r>
              <a:rPr lang="zh-CN" altLang="en-US" sz="3200" b="1" dirty="0">
                <a:latin typeface="微软雅黑" panose="020B0503020204020204" pitchFamily="34" charset="-122"/>
                <a:ea typeface="微软雅黑" panose="020B0503020204020204" pitchFamily="34" charset="-122"/>
              </a:rPr>
              <a:t>理论上的虚伪性，而且实践上的虚伪性。</a:t>
            </a:r>
            <a:endParaRPr lang="en-US" altLang="zh-CN" sz="3200" b="1" dirty="0">
              <a:latin typeface="微软雅黑" panose="020B0503020204020204" pitchFamily="34" charset="-122"/>
              <a:ea typeface="微软雅黑" panose="020B0503020204020204" pitchFamily="34" charset="-122"/>
            </a:endParaRPr>
          </a:p>
          <a:p>
            <a:r>
              <a:rPr lang="zh-CN" altLang="en-US" sz="3200" b="1" dirty="0">
                <a:latin typeface="微软雅黑" panose="020B0503020204020204" pitchFamily="34" charset="-122"/>
                <a:ea typeface="微软雅黑" panose="020B0503020204020204" pitchFamily="34" charset="-122"/>
                <a:sym typeface="+mn-ea"/>
              </a:rPr>
              <a:t>      </a:t>
            </a:r>
            <a:r>
              <a:rPr lang="zh-CN" altLang="en-US" sz="3200" dirty="0">
                <a:latin typeface="微软雅黑" panose="020B0503020204020204" pitchFamily="34" charset="-122"/>
                <a:ea typeface="微软雅黑" panose="020B0503020204020204" pitchFamily="34" charset="-122"/>
                <a:sym typeface="+mn-ea"/>
              </a:rPr>
              <a:t> 西方的“普世价值”</a:t>
            </a:r>
            <a:r>
              <a:rPr lang="zh-CN" altLang="en-US" sz="3200" b="1" dirty="0">
                <a:latin typeface="微软雅黑" panose="020B0503020204020204" pitchFamily="34" charset="-122"/>
                <a:ea typeface="微软雅黑" panose="020B0503020204020204" pitchFamily="34" charset="-122"/>
                <a:sym typeface="+mn-ea"/>
              </a:rPr>
              <a:t>是特指</a:t>
            </a:r>
            <a:r>
              <a:rPr lang="zh-CN" altLang="en-US" sz="3200" dirty="0">
                <a:latin typeface="微软雅黑" panose="020B0503020204020204" pitchFamily="34" charset="-122"/>
                <a:ea typeface="微软雅黑" panose="020B0503020204020204" pitchFamily="34" charset="-122"/>
                <a:sym typeface="+mn-ea"/>
              </a:rPr>
              <a:t>资本主义价值观，</a:t>
            </a:r>
            <a:r>
              <a:rPr lang="zh-CN" altLang="en-US" sz="3200" dirty="0">
                <a:latin typeface="微软雅黑" panose="020B0503020204020204" pitchFamily="34" charset="-122"/>
                <a:ea typeface="微软雅黑" panose="020B0503020204020204" pitchFamily="34" charset="-122"/>
              </a:rPr>
              <a:t>不是人类共同的价值观。</a:t>
            </a:r>
            <a:r>
              <a:rPr lang="zh-CN" altLang="en-US" sz="3200" dirty="0">
                <a:latin typeface="微软雅黑" panose="020B0503020204020204" pitchFamily="34" charset="-122"/>
                <a:ea typeface="微软雅黑" panose="020B0503020204020204" pitchFamily="34" charset="-122"/>
                <a:cs typeface="微软雅黑" panose="020B0503020204020204" pitchFamily="34" charset="-122"/>
                <a:sym typeface="+mn-ea"/>
              </a:rPr>
              <a:t>在他们自己的世界里都</a:t>
            </a:r>
            <a:r>
              <a:rPr lang="zh-CN" altLang="en-US" sz="3200" b="1" dirty="0">
                <a:latin typeface="微软雅黑" panose="020B0503020204020204" pitchFamily="34" charset="-122"/>
                <a:ea typeface="微软雅黑" panose="020B0503020204020204" pitchFamily="34" charset="-122"/>
                <a:cs typeface="微软雅黑" panose="020B0503020204020204" pitchFamily="34" charset="-122"/>
                <a:sym typeface="+mn-ea"/>
              </a:rPr>
              <a:t>未能真正“普适”</a:t>
            </a:r>
            <a:r>
              <a:rPr lang="zh-CN" altLang="en-US" sz="32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3200" b="1" dirty="0">
                <a:latin typeface="微软雅黑" panose="020B0503020204020204" pitchFamily="34" charset="-122"/>
                <a:ea typeface="微软雅黑" panose="020B0503020204020204" pitchFamily="34" charset="-122"/>
                <a:cs typeface="微软雅黑" panose="020B0503020204020204" pitchFamily="34" charset="-122"/>
                <a:sym typeface="+mn-ea"/>
              </a:rPr>
              <a:t>种族歧视</a:t>
            </a:r>
            <a:r>
              <a:rPr lang="zh-CN" altLang="en-US" sz="32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3200" b="1" dirty="0">
                <a:latin typeface="微软雅黑" panose="020B0503020204020204" pitchFamily="34" charset="-122"/>
                <a:ea typeface="微软雅黑" panose="020B0503020204020204" pitchFamily="34" charset="-122"/>
                <a:cs typeface="微软雅黑" panose="020B0503020204020204" pitchFamily="34" charset="-122"/>
                <a:sym typeface="+mn-ea"/>
              </a:rPr>
              <a:t>金钱政治</a:t>
            </a:r>
            <a:r>
              <a:rPr lang="zh-CN" altLang="en-US" sz="3200" dirty="0">
                <a:latin typeface="微软雅黑" panose="020B0503020204020204" pitchFamily="34" charset="-122"/>
                <a:ea typeface="微软雅黑" panose="020B0503020204020204" pitchFamily="34" charset="-122"/>
                <a:cs typeface="微软雅黑" panose="020B0503020204020204" pitchFamily="34" charset="-122"/>
                <a:sym typeface="+mn-ea"/>
              </a:rPr>
              <a:t>、贫富分化等问题。</a:t>
            </a:r>
            <a:r>
              <a:rPr lang="zh-CN" altLang="en-US" sz="3200" dirty="0">
                <a:latin typeface="微软雅黑" panose="020B0503020204020204" pitchFamily="34" charset="-122"/>
                <a:ea typeface="微软雅黑" panose="020B0503020204020204" pitchFamily="34" charset="-122"/>
              </a:rPr>
              <a:t>据统计，美国入侵阿富汗20年间，夺去了包括3万多平民在内的17.4万阿富汗人的生命。</a:t>
            </a:r>
            <a:r>
              <a:rPr lang="en-US" altLang="zh-CN" sz="3200" dirty="0">
                <a:latin typeface="微软雅黑" panose="020B0503020204020204" pitchFamily="34" charset="-122"/>
                <a:ea typeface="微软雅黑" panose="020B0503020204020204" pitchFamily="34" charset="-122"/>
              </a:rPr>
              <a:t> </a:t>
            </a:r>
          </a:p>
          <a:p>
            <a:endParaRPr lang="en-US" altLang="zh-CN" sz="3200" b="1" dirty="0">
              <a:latin typeface="微软雅黑" panose="020B0503020204020204" pitchFamily="34" charset="-122"/>
              <a:ea typeface="微软雅黑" panose="020B0503020204020204" pitchFamily="34" charset="-122"/>
            </a:endParaRPr>
          </a:p>
          <a:p>
            <a:pPr algn="ctr"/>
            <a:r>
              <a:rPr lang="zh-CN" altLang="en-US" sz="3200" dirty="0">
                <a:solidFill>
                  <a:srgbClr val="FF0000"/>
                </a:solidFill>
                <a:latin typeface="微软雅黑" panose="020B0503020204020204" pitchFamily="34" charset="-122"/>
                <a:ea typeface="微软雅黑" panose="020B0503020204020204" pitchFamily="34" charset="-122"/>
              </a:rPr>
              <a:t>第十七、十八张</a:t>
            </a:r>
            <a:endParaRPr lang="zh-CN" altLang="en-US" sz="3200" dirty="0">
              <a:solidFill>
                <a:srgbClr val="FF0000"/>
              </a:solidFill>
            </a:endParaRPr>
          </a:p>
          <a:p>
            <a:endParaRPr lang="zh-CN" altLang="en-US" sz="3200" b="1" dirty="0">
              <a:latin typeface="微软雅黑" panose="020B0503020204020204" pitchFamily="34" charset="-122"/>
              <a:ea typeface="微软雅黑" panose="020B0503020204020204" pitchFamily="34" charset="-122"/>
            </a:endParaRPr>
          </a:p>
          <a:p>
            <a:endParaRPr lang="zh-CN" altLang="en-US" sz="4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424511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57696B27-94A3-7BA7-8E87-BC55EA764E94}"/>
              </a:ext>
            </a:extLst>
          </p:cNvPr>
          <p:cNvSpPr txBox="1"/>
          <p:nvPr/>
        </p:nvSpPr>
        <p:spPr>
          <a:xfrm>
            <a:off x="554181" y="0"/>
            <a:ext cx="11240655" cy="6006965"/>
          </a:xfrm>
          <a:prstGeom prst="rect">
            <a:avLst/>
          </a:prstGeom>
          <a:noFill/>
        </p:spPr>
        <p:txBody>
          <a:bodyPr wrap="square" rtlCol="0">
            <a:spAutoFit/>
          </a:bodyPr>
          <a:lstStyle/>
          <a:p>
            <a:pPr>
              <a:lnSpc>
                <a:spcPct val="150000"/>
              </a:lnSpc>
            </a:pPr>
            <a:r>
              <a:rPr lang="zh-CN" altLang="en-US" sz="3600" dirty="0">
                <a:latin typeface="微软雅黑" panose="020B0503020204020204" pitchFamily="34" charset="-122"/>
                <a:ea typeface="微软雅黑" panose="020B0503020204020204" pitchFamily="34" charset="-122"/>
              </a:rPr>
              <a:t>     </a:t>
            </a:r>
            <a:r>
              <a:rPr lang="en-US" altLang="zh-CN" sz="3200" dirty="0">
                <a:latin typeface="微软雅黑" panose="020B0503020204020204" pitchFamily="34" charset="-122"/>
                <a:ea typeface="微软雅黑" panose="020B0503020204020204" pitchFamily="34" charset="-122"/>
              </a:rPr>
              <a:t>【</a:t>
            </a:r>
            <a:r>
              <a:rPr lang="zh-CN" altLang="en-US" sz="3200" dirty="0">
                <a:latin typeface="微软雅黑" panose="020B0503020204020204" pitchFamily="34" charset="-122"/>
                <a:ea typeface="微软雅黑" panose="020B0503020204020204" pitchFamily="34" charset="-122"/>
              </a:rPr>
              <a:t> 教师点评</a:t>
            </a:r>
            <a:r>
              <a:rPr lang="en-US" altLang="zh-CN" sz="3200" dirty="0">
                <a:latin typeface="微软雅黑" panose="020B0503020204020204" pitchFamily="34" charset="-122"/>
                <a:ea typeface="微软雅黑" panose="020B0503020204020204" pitchFamily="34" charset="-122"/>
              </a:rPr>
              <a:t>】</a:t>
            </a:r>
            <a:r>
              <a:rPr lang="zh-CN" altLang="en-US" sz="3200" dirty="0">
                <a:latin typeface="微软雅黑" panose="020B0503020204020204" pitchFamily="34" charset="-122"/>
                <a:ea typeface="微软雅黑" panose="020B0503020204020204" pitchFamily="34" charset="-122"/>
              </a:rPr>
              <a:t> 是的。</a:t>
            </a:r>
            <a:r>
              <a:rPr lang="zh-CN" altLang="en-US" sz="3200" b="1" dirty="0">
                <a:latin typeface="微软雅黑" panose="020B0503020204020204" pitchFamily="34" charset="-122"/>
                <a:ea typeface="微软雅黑" panose="020B0503020204020204" pitchFamily="34" charset="-122"/>
              </a:rPr>
              <a:t>大灾大难面前，一个国家选择做什么，认为什么是值得追求的，取决于一个国家的核心价值观。</a:t>
            </a:r>
            <a:endParaRPr lang="en-US" altLang="zh-CN" sz="3200" b="1" dirty="0">
              <a:latin typeface="微软雅黑" panose="020B0503020204020204" pitchFamily="34" charset="-122"/>
              <a:ea typeface="微软雅黑" panose="020B0503020204020204" pitchFamily="34" charset="-122"/>
            </a:endParaRPr>
          </a:p>
          <a:p>
            <a:pPr>
              <a:lnSpc>
                <a:spcPct val="150000"/>
              </a:lnSpc>
            </a:pPr>
            <a:r>
              <a:rPr lang="en-US" altLang="zh-CN" sz="3200" b="1" dirty="0">
                <a:latin typeface="微软雅黑" panose="020B0503020204020204" pitchFamily="34" charset="-122"/>
                <a:ea typeface="微软雅黑" panose="020B0503020204020204" pitchFamily="34" charset="-122"/>
              </a:rPr>
              <a:t>        </a:t>
            </a:r>
            <a:r>
              <a:rPr lang="zh-CN" altLang="en-US" sz="3200" b="1" dirty="0">
                <a:latin typeface="微软雅黑" panose="020B0503020204020204" pitchFamily="34" charset="-122"/>
                <a:ea typeface="微软雅黑" panose="020B0503020204020204" pitchFamily="34" charset="-122"/>
              </a:rPr>
              <a:t>抗击疫情是试金石，是照妖镜，也是PK台，不仅是国家治理体系和治理能力的比拼，也是核心价值观的较量。</a:t>
            </a:r>
            <a:endParaRPr lang="en-US" altLang="zh-CN" sz="3200" b="1" dirty="0">
              <a:latin typeface="微软雅黑" panose="020B0503020204020204" pitchFamily="34" charset="-122"/>
              <a:ea typeface="微软雅黑" panose="020B0503020204020204" pitchFamily="34" charset="-122"/>
            </a:endParaRPr>
          </a:p>
          <a:p>
            <a:pPr>
              <a:lnSpc>
                <a:spcPct val="150000"/>
              </a:lnSpc>
            </a:pPr>
            <a:r>
              <a:rPr lang="zh-CN" altLang="en-US" sz="3200" b="1" dirty="0">
                <a:latin typeface="微软雅黑" panose="020B0503020204020204" pitchFamily="34" charset="-122"/>
                <a:ea typeface="微软雅黑" panose="020B0503020204020204" pitchFamily="34" charset="-122"/>
              </a:rPr>
              <a:t>        抗击疫情让世界重新认识了中国，既让世界看到了中国政府强大的治理能力和中国人民强大的凝聚力，也进一步凸显了社会主义核心价值观的显著优势。</a:t>
            </a:r>
            <a:endParaRPr lang="en-US" altLang="zh-CN" sz="3200" b="1" dirty="0">
              <a:latin typeface="微软雅黑" panose="020B0503020204020204" pitchFamily="34" charset="-122"/>
              <a:ea typeface="微软雅黑" panose="020B0503020204020204" pitchFamily="34" charset="-122"/>
            </a:endParaRPr>
          </a:p>
          <a:p>
            <a:pPr>
              <a:lnSpc>
                <a:spcPct val="150000"/>
              </a:lnSpc>
            </a:pPr>
            <a:r>
              <a:rPr lang="zh-CN" altLang="en-US" sz="3200" dirty="0">
                <a:solidFill>
                  <a:srgbClr val="FF0000"/>
                </a:solidFill>
                <a:latin typeface="微软雅黑" panose="020B0503020204020204" pitchFamily="34" charset="-122"/>
                <a:ea typeface="微软雅黑" panose="020B0503020204020204" pitchFamily="34" charset="-122"/>
              </a:rPr>
              <a:t>                                   第二张（</a:t>
            </a:r>
            <a:r>
              <a:rPr kumimoji="0" lang="zh-CN" altLang="en-US" sz="3200" b="1" i="0" u="none" strike="noStrike" kern="1200" cap="none" spc="300" normalizeH="0" baseline="0" noProof="0" dirty="0">
                <a:ln>
                  <a:noFill/>
                </a:ln>
                <a:solidFill>
                  <a:srgbClr val="FF0000"/>
                </a:solidFill>
                <a:effectLst/>
                <a:uLnTx/>
                <a:uFillTx/>
                <a:latin typeface="Arial" panose="020B0604020202020204" pitchFamily="34" charset="0"/>
                <a:ea typeface="微软雅黑" panose="020B0503020204020204" pitchFamily="34" charset="-122"/>
                <a:sym typeface="Arial" panose="020B0604020202020204" pitchFamily="34" charset="0"/>
              </a:rPr>
              <a:t>问题导入</a:t>
            </a:r>
            <a:r>
              <a:rPr lang="zh-CN" altLang="en-US" sz="3200" dirty="0">
                <a:solidFill>
                  <a:srgbClr val="FF0000"/>
                </a:solidFill>
                <a:latin typeface="微软雅黑" panose="020B0503020204020204" pitchFamily="34" charset="-122"/>
                <a:ea typeface="微软雅黑" panose="020B0503020204020204" pitchFamily="34" charset="-122"/>
              </a:rPr>
              <a:t>）</a:t>
            </a:r>
            <a:endParaRPr lang="zh-CN" altLang="en-US" sz="32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370987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2"/>
            </p:custDataLst>
          </p:nvPr>
        </p:nvSpPr>
        <p:spPr>
          <a:xfrm>
            <a:off x="1981200" y="1373188"/>
            <a:ext cx="8077200" cy="703262"/>
          </a:xfrm>
          <a:prstGeom prst="rect">
            <a:avLst/>
          </a:prstGeom>
          <a:noFill/>
        </p:spPr>
        <p:txBody>
          <a:bodyPr lIns="63500" tIns="25400" rIns="63500" bIns="25400" anchor="ctr">
            <a:normAutofit/>
          </a:bodyPr>
          <a:lstStyle/>
          <a:p>
            <a:pPr eaLnBrk="1" hangingPunct="1">
              <a:spcBef>
                <a:spcPts val="0"/>
              </a:spcBef>
              <a:spcAft>
                <a:spcPts val="0"/>
              </a:spcAft>
              <a:buSzPct val="100000"/>
              <a:buFont typeface="Arial" panose="020B0604020202020204" pitchFamily="34" charset="0"/>
              <a:buNone/>
              <a:defRPr/>
            </a:pPr>
            <a:endParaRPr lang="zh-CN" altLang="en-US" sz="3600" b="1" spc="240" dirty="0">
              <a:solidFill>
                <a:schemeClr val="accent1">
                  <a:lumMod val="75000"/>
                </a:schemeClr>
              </a:solidFill>
              <a:latin typeface="微软雅黑" panose="020B0503020204020204" pitchFamily="34" charset="-122"/>
              <a:ea typeface="微软雅黑" panose="020B0503020204020204" pitchFamily="34" charset="-122"/>
              <a:sym typeface="+mn-lt"/>
            </a:endParaRPr>
          </a:p>
        </p:txBody>
      </p:sp>
      <p:grpSp>
        <p:nvGrpSpPr>
          <p:cNvPr id="2" name="组合 1">
            <a:extLst>
              <a:ext uri="{FF2B5EF4-FFF2-40B4-BE49-F238E27FC236}">
                <a16:creationId xmlns:a16="http://schemas.microsoft.com/office/drawing/2014/main" id="{1363E7F9-46EB-EEDA-F59D-17A7A2773DBA}"/>
              </a:ext>
            </a:extLst>
          </p:cNvPr>
          <p:cNvGrpSpPr/>
          <p:nvPr/>
        </p:nvGrpSpPr>
        <p:grpSpPr>
          <a:xfrm>
            <a:off x="221673" y="83127"/>
            <a:ext cx="12083423" cy="6840613"/>
            <a:chOff x="4814589" y="1785633"/>
            <a:chExt cx="7681106" cy="4131587"/>
          </a:xfrm>
        </p:grpSpPr>
        <p:sp>
          <p:nvSpPr>
            <p:cNvPr id="3" name="矩形 2">
              <a:extLst>
                <a:ext uri="{FF2B5EF4-FFF2-40B4-BE49-F238E27FC236}">
                  <a16:creationId xmlns:a16="http://schemas.microsoft.com/office/drawing/2014/main" id="{B37218E7-2948-FC7F-AA32-B3A4C90DB0A5}"/>
                </a:ext>
              </a:extLst>
            </p:cNvPr>
            <p:cNvSpPr/>
            <p:nvPr/>
          </p:nvSpPr>
          <p:spPr>
            <a:xfrm>
              <a:off x="4971033" y="1785633"/>
              <a:ext cx="7524662" cy="4131587"/>
            </a:xfrm>
            <a:prstGeom prst="rect">
              <a:avLst/>
            </a:prstGeom>
            <a:gradFill flip="none" rotWithShape="1">
              <a:gsLst>
                <a:gs pos="100000">
                  <a:srgbClr val="398E46">
                    <a:alpha val="30000"/>
                  </a:srgbClr>
                </a:gs>
                <a:gs pos="55000">
                  <a:srgbClr val="389479">
                    <a:alpha val="6000"/>
                  </a:srgbClr>
                </a:gs>
                <a:gs pos="0">
                  <a:srgbClr val="3F9B67">
                    <a:alpha val="3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a16="http://schemas.microsoft.com/office/drawing/2014/main" id="{3160BB12-12A4-346E-C47C-897B3F04512E}"/>
                </a:ext>
              </a:extLst>
            </p:cNvPr>
            <p:cNvSpPr/>
            <p:nvPr/>
          </p:nvSpPr>
          <p:spPr>
            <a:xfrm>
              <a:off x="4814589" y="2212447"/>
              <a:ext cx="7522019" cy="35581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î$lídè">
            <a:extLst>
              <a:ext uri="{FF2B5EF4-FFF2-40B4-BE49-F238E27FC236}">
                <a16:creationId xmlns:a16="http://schemas.microsoft.com/office/drawing/2014/main" id="{7A325DCB-3559-232F-ED39-B5D2ABF140A1}"/>
              </a:ext>
            </a:extLst>
          </p:cNvPr>
          <p:cNvGrpSpPr/>
          <p:nvPr/>
        </p:nvGrpSpPr>
        <p:grpSpPr>
          <a:xfrm flipV="1">
            <a:off x="-20865" y="83127"/>
            <a:ext cx="549051" cy="6691746"/>
            <a:chOff x="3084381" y="1016734"/>
            <a:chExt cx="649101" cy="5135178"/>
          </a:xfrm>
          <a:effectLst>
            <a:outerShdw blurRad="546100" sx="102000" sy="102000" algn="ctr" rotWithShape="0">
              <a:prstClr val="black">
                <a:alpha val="40000"/>
              </a:prstClr>
            </a:outerShdw>
          </a:effectLst>
        </p:grpSpPr>
        <p:sp>
          <p:nvSpPr>
            <p:cNvPr id="6" name="i$ļiḑé">
              <a:extLst>
                <a:ext uri="{FF2B5EF4-FFF2-40B4-BE49-F238E27FC236}">
                  <a16:creationId xmlns:a16="http://schemas.microsoft.com/office/drawing/2014/main" id="{F9B653B7-D1C4-7CC3-9420-44A9BACE0630}"/>
                </a:ext>
              </a:extLst>
            </p:cNvPr>
            <p:cNvSpPr/>
            <p:nvPr/>
          </p:nvSpPr>
          <p:spPr bwMode="auto">
            <a:xfrm>
              <a:off x="3110974" y="5789359"/>
              <a:ext cx="593498" cy="362553"/>
            </a:xfrm>
            <a:custGeom>
              <a:avLst/>
              <a:gdLst>
                <a:gd name="T0" fmla="*/ 312 w 312"/>
                <a:gd name="T1" fmla="*/ 254 h 300"/>
                <a:gd name="T2" fmla="*/ 266 w 312"/>
                <a:gd name="T3" fmla="*/ 300 h 300"/>
                <a:gd name="T4" fmla="*/ 47 w 312"/>
                <a:gd name="T5" fmla="*/ 300 h 300"/>
                <a:gd name="T6" fmla="*/ 1 w 312"/>
                <a:gd name="T7" fmla="*/ 254 h 300"/>
                <a:gd name="T8" fmla="*/ 0 w 312"/>
                <a:gd name="T9" fmla="*/ 46 h 300"/>
                <a:gd name="T10" fmla="*/ 47 w 312"/>
                <a:gd name="T11" fmla="*/ 0 h 300"/>
                <a:gd name="T12" fmla="*/ 265 w 312"/>
                <a:gd name="T13" fmla="*/ 0 h 300"/>
                <a:gd name="T14" fmla="*/ 312 w 312"/>
                <a:gd name="T15" fmla="*/ 46 h 300"/>
                <a:gd name="T16" fmla="*/ 312 w 312"/>
                <a:gd name="T17" fmla="*/ 25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2" h="300">
                  <a:moveTo>
                    <a:pt x="312" y="254"/>
                  </a:moveTo>
                  <a:cubicBezTo>
                    <a:pt x="312" y="279"/>
                    <a:pt x="291" y="300"/>
                    <a:pt x="266" y="300"/>
                  </a:cubicBezTo>
                  <a:cubicBezTo>
                    <a:pt x="47" y="300"/>
                    <a:pt x="47" y="300"/>
                    <a:pt x="47" y="300"/>
                  </a:cubicBezTo>
                  <a:cubicBezTo>
                    <a:pt x="21" y="300"/>
                    <a:pt x="1" y="279"/>
                    <a:pt x="1" y="254"/>
                  </a:cubicBezTo>
                  <a:cubicBezTo>
                    <a:pt x="0" y="46"/>
                    <a:pt x="0" y="46"/>
                    <a:pt x="0" y="46"/>
                  </a:cubicBezTo>
                  <a:cubicBezTo>
                    <a:pt x="0" y="21"/>
                    <a:pt x="21" y="0"/>
                    <a:pt x="47" y="0"/>
                  </a:cubicBezTo>
                  <a:cubicBezTo>
                    <a:pt x="265" y="0"/>
                    <a:pt x="265" y="0"/>
                    <a:pt x="265" y="0"/>
                  </a:cubicBezTo>
                  <a:cubicBezTo>
                    <a:pt x="291" y="0"/>
                    <a:pt x="312" y="20"/>
                    <a:pt x="312" y="46"/>
                  </a:cubicBezTo>
                  <a:lnTo>
                    <a:pt x="312" y="254"/>
                  </a:lnTo>
                  <a:close/>
                </a:path>
              </a:pathLst>
            </a:custGeom>
            <a:solidFill>
              <a:schemeClr val="bg1">
                <a:lumMod val="65000"/>
              </a:schemeClr>
            </a:solidFill>
            <a:ln>
              <a:noFill/>
            </a:ln>
          </p:spPr>
          <p:txBody>
            <a:bodyPr wrap="square" lIns="91440" tIns="45720" rIns="91440" bIns="45720" anchor="ctr">
              <a:normAutofit/>
            </a:bodyPr>
            <a:lstStyle/>
            <a:p>
              <a:pPr algn="ctr"/>
              <a:endParaRPr/>
            </a:p>
          </p:txBody>
        </p:sp>
        <p:sp>
          <p:nvSpPr>
            <p:cNvPr id="8" name="îśḻîḋé">
              <a:extLst>
                <a:ext uri="{FF2B5EF4-FFF2-40B4-BE49-F238E27FC236}">
                  <a16:creationId xmlns:a16="http://schemas.microsoft.com/office/drawing/2014/main" id="{494B60DE-5832-6343-6208-D1AD63222F48}"/>
                </a:ext>
              </a:extLst>
            </p:cNvPr>
            <p:cNvSpPr/>
            <p:nvPr/>
          </p:nvSpPr>
          <p:spPr bwMode="auto">
            <a:xfrm>
              <a:off x="3110974" y="1016734"/>
              <a:ext cx="589872" cy="887958"/>
            </a:xfrm>
            <a:custGeom>
              <a:avLst/>
              <a:gdLst>
                <a:gd name="T0" fmla="*/ 2 w 488"/>
                <a:gd name="T1" fmla="*/ 663 h 747"/>
                <a:gd name="T2" fmla="*/ 244 w 488"/>
                <a:gd name="T3" fmla="*/ 0 h 747"/>
                <a:gd name="T4" fmla="*/ 488 w 488"/>
                <a:gd name="T5" fmla="*/ 663 h 747"/>
                <a:gd name="T6" fmla="*/ 400 w 488"/>
                <a:gd name="T7" fmla="*/ 747 h 747"/>
                <a:gd name="T8" fmla="*/ 0 w 488"/>
                <a:gd name="T9" fmla="*/ 680 h 747"/>
                <a:gd name="T10" fmla="*/ 2 w 488"/>
                <a:gd name="T11" fmla="*/ 663 h 747"/>
              </a:gdLst>
              <a:ahLst/>
              <a:cxnLst>
                <a:cxn ang="0">
                  <a:pos x="T0" y="T1"/>
                </a:cxn>
                <a:cxn ang="0">
                  <a:pos x="T2" y="T3"/>
                </a:cxn>
                <a:cxn ang="0">
                  <a:pos x="T4" y="T5"/>
                </a:cxn>
                <a:cxn ang="0">
                  <a:pos x="T6" y="T7"/>
                </a:cxn>
                <a:cxn ang="0">
                  <a:pos x="T8" y="T9"/>
                </a:cxn>
                <a:cxn ang="0">
                  <a:pos x="T10" y="T11"/>
                </a:cxn>
              </a:cxnLst>
              <a:rect l="0" t="0" r="r" b="b"/>
              <a:pathLst>
                <a:path w="488" h="747">
                  <a:moveTo>
                    <a:pt x="2" y="663"/>
                  </a:moveTo>
                  <a:lnTo>
                    <a:pt x="244" y="0"/>
                  </a:lnTo>
                  <a:lnTo>
                    <a:pt x="488" y="663"/>
                  </a:lnTo>
                  <a:lnTo>
                    <a:pt x="400" y="747"/>
                  </a:lnTo>
                  <a:lnTo>
                    <a:pt x="0" y="680"/>
                  </a:lnTo>
                  <a:lnTo>
                    <a:pt x="2" y="663"/>
                  </a:lnTo>
                  <a:close/>
                </a:path>
              </a:pathLst>
            </a:custGeom>
            <a:solidFill>
              <a:schemeClr val="bg1">
                <a:lumMod val="85000"/>
              </a:schemeClr>
            </a:solidFill>
            <a:ln>
              <a:noFill/>
            </a:ln>
          </p:spPr>
          <p:txBody>
            <a:bodyPr wrap="square" lIns="91440" tIns="45720" rIns="91440" bIns="45720" anchor="ctr">
              <a:normAutofit/>
            </a:bodyPr>
            <a:lstStyle/>
            <a:p>
              <a:pPr algn="ctr"/>
              <a:endParaRPr/>
            </a:p>
          </p:txBody>
        </p:sp>
        <p:sp>
          <p:nvSpPr>
            <p:cNvPr id="9" name="í$liḓè">
              <a:extLst>
                <a:ext uri="{FF2B5EF4-FFF2-40B4-BE49-F238E27FC236}">
                  <a16:creationId xmlns:a16="http://schemas.microsoft.com/office/drawing/2014/main" id="{8C0D3BB6-6483-9D5A-43D8-1500DEE1E035}"/>
                </a:ext>
              </a:extLst>
            </p:cNvPr>
            <p:cNvSpPr/>
            <p:nvPr/>
          </p:nvSpPr>
          <p:spPr bwMode="auto">
            <a:xfrm>
              <a:off x="3110974" y="1016734"/>
              <a:ext cx="589872" cy="887958"/>
            </a:xfrm>
            <a:custGeom>
              <a:avLst/>
              <a:gdLst>
                <a:gd name="T0" fmla="*/ 2 w 488"/>
                <a:gd name="T1" fmla="*/ 663 h 747"/>
                <a:gd name="T2" fmla="*/ 244 w 488"/>
                <a:gd name="T3" fmla="*/ 0 h 747"/>
                <a:gd name="T4" fmla="*/ 488 w 488"/>
                <a:gd name="T5" fmla="*/ 663 h 747"/>
                <a:gd name="T6" fmla="*/ 400 w 488"/>
                <a:gd name="T7" fmla="*/ 747 h 747"/>
                <a:gd name="T8" fmla="*/ 0 w 488"/>
                <a:gd name="T9" fmla="*/ 680 h 747"/>
              </a:gdLst>
              <a:ahLst/>
              <a:cxnLst>
                <a:cxn ang="0">
                  <a:pos x="T0" y="T1"/>
                </a:cxn>
                <a:cxn ang="0">
                  <a:pos x="T2" y="T3"/>
                </a:cxn>
                <a:cxn ang="0">
                  <a:pos x="T4" y="T5"/>
                </a:cxn>
                <a:cxn ang="0">
                  <a:pos x="T6" y="T7"/>
                </a:cxn>
                <a:cxn ang="0">
                  <a:pos x="T8" y="T9"/>
                </a:cxn>
              </a:cxnLst>
              <a:rect l="0" t="0" r="r" b="b"/>
              <a:pathLst>
                <a:path w="488" h="747">
                  <a:moveTo>
                    <a:pt x="2" y="663"/>
                  </a:moveTo>
                  <a:lnTo>
                    <a:pt x="244" y="0"/>
                  </a:lnTo>
                  <a:lnTo>
                    <a:pt x="488" y="663"/>
                  </a:lnTo>
                  <a:lnTo>
                    <a:pt x="400" y="747"/>
                  </a:lnTo>
                  <a:lnTo>
                    <a:pt x="0" y="6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a:bodyPr>
            <a:lstStyle/>
            <a:p>
              <a:pPr algn="ctr"/>
              <a:endParaRPr/>
            </a:p>
          </p:txBody>
        </p:sp>
        <p:grpSp>
          <p:nvGrpSpPr>
            <p:cNvPr id="10" name="îṩḻiḋé">
              <a:extLst>
                <a:ext uri="{FF2B5EF4-FFF2-40B4-BE49-F238E27FC236}">
                  <a16:creationId xmlns:a16="http://schemas.microsoft.com/office/drawing/2014/main" id="{564C1107-1F86-DF37-C0F8-5829B0AAB930}"/>
                </a:ext>
              </a:extLst>
            </p:cNvPr>
            <p:cNvGrpSpPr/>
            <p:nvPr/>
          </p:nvGrpSpPr>
          <p:grpSpPr>
            <a:xfrm>
              <a:off x="3110974" y="1739462"/>
              <a:ext cx="593498" cy="3960743"/>
              <a:chOff x="3110974" y="1739463"/>
              <a:chExt cx="593498" cy="3810968"/>
            </a:xfrm>
          </p:grpSpPr>
          <p:sp>
            <p:nvSpPr>
              <p:cNvPr id="17" name="îSļiḍe">
                <a:extLst>
                  <a:ext uri="{FF2B5EF4-FFF2-40B4-BE49-F238E27FC236}">
                    <a16:creationId xmlns:a16="http://schemas.microsoft.com/office/drawing/2014/main" id="{39E6E3C4-FFBA-9740-30A3-25ECEE095887}"/>
                  </a:ext>
                </a:extLst>
              </p:cNvPr>
              <p:cNvSpPr/>
              <p:nvPr/>
            </p:nvSpPr>
            <p:spPr bwMode="auto">
              <a:xfrm>
                <a:off x="3306792" y="1739463"/>
                <a:ext cx="199445" cy="3810968"/>
              </a:xfrm>
              <a:custGeom>
                <a:avLst/>
                <a:gdLst>
                  <a:gd name="T0" fmla="*/ 105 w 105"/>
                  <a:gd name="T1" fmla="*/ 2006 h 2053"/>
                  <a:gd name="T2" fmla="*/ 58 w 105"/>
                  <a:gd name="T3" fmla="*/ 2053 h 2053"/>
                  <a:gd name="T4" fmla="*/ 47 w 105"/>
                  <a:gd name="T5" fmla="*/ 2053 h 2053"/>
                  <a:gd name="T6" fmla="*/ 1 w 105"/>
                  <a:gd name="T7" fmla="*/ 2006 h 2053"/>
                  <a:gd name="T8" fmla="*/ 0 w 105"/>
                  <a:gd name="T9" fmla="*/ 46 h 2053"/>
                  <a:gd name="T10" fmla="*/ 46 w 105"/>
                  <a:gd name="T11" fmla="*/ 0 h 2053"/>
                  <a:gd name="T12" fmla="*/ 57 w 105"/>
                  <a:gd name="T13" fmla="*/ 0 h 2053"/>
                  <a:gd name="T14" fmla="*/ 104 w 105"/>
                  <a:gd name="T15" fmla="*/ 46 h 2053"/>
                  <a:gd name="T16" fmla="*/ 105 w 105"/>
                  <a:gd name="T17" fmla="*/ 2006 h 20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2053">
                    <a:moveTo>
                      <a:pt x="105" y="2006"/>
                    </a:moveTo>
                    <a:cubicBezTo>
                      <a:pt x="105" y="2032"/>
                      <a:pt x="84" y="2053"/>
                      <a:pt x="58" y="2053"/>
                    </a:cubicBezTo>
                    <a:cubicBezTo>
                      <a:pt x="47" y="2053"/>
                      <a:pt x="47" y="2053"/>
                      <a:pt x="47" y="2053"/>
                    </a:cubicBezTo>
                    <a:cubicBezTo>
                      <a:pt x="21" y="2053"/>
                      <a:pt x="1" y="2032"/>
                      <a:pt x="1" y="2006"/>
                    </a:cubicBezTo>
                    <a:cubicBezTo>
                      <a:pt x="0" y="46"/>
                      <a:pt x="0" y="46"/>
                      <a:pt x="0" y="46"/>
                    </a:cubicBezTo>
                    <a:cubicBezTo>
                      <a:pt x="0" y="20"/>
                      <a:pt x="21" y="0"/>
                      <a:pt x="46" y="0"/>
                    </a:cubicBezTo>
                    <a:cubicBezTo>
                      <a:pt x="57" y="0"/>
                      <a:pt x="57" y="0"/>
                      <a:pt x="57" y="0"/>
                    </a:cubicBezTo>
                    <a:cubicBezTo>
                      <a:pt x="83" y="0"/>
                      <a:pt x="104" y="20"/>
                      <a:pt x="104" y="46"/>
                    </a:cubicBezTo>
                    <a:lnTo>
                      <a:pt x="105" y="2006"/>
                    </a:lnTo>
                    <a:close/>
                  </a:path>
                </a:pathLst>
              </a:custGeom>
              <a:solidFill>
                <a:schemeClr val="bg1">
                  <a:lumMod val="85000"/>
                </a:schemeClr>
              </a:solidFill>
              <a:ln>
                <a:noFill/>
              </a:ln>
            </p:spPr>
            <p:txBody>
              <a:bodyPr wrap="square" lIns="91440" tIns="45720" rIns="91440" bIns="45720" anchor="ctr">
                <a:normAutofit/>
              </a:bodyPr>
              <a:lstStyle/>
              <a:p>
                <a:pPr algn="ctr"/>
                <a:endParaRPr/>
              </a:p>
            </p:txBody>
          </p:sp>
          <p:sp>
            <p:nvSpPr>
              <p:cNvPr id="18" name="îṩľiḋè">
                <a:extLst>
                  <a:ext uri="{FF2B5EF4-FFF2-40B4-BE49-F238E27FC236}">
                    <a16:creationId xmlns:a16="http://schemas.microsoft.com/office/drawing/2014/main" id="{7AB4C8B2-0DAE-EACE-8F25-2CE5D742359D}"/>
                  </a:ext>
                </a:extLst>
              </p:cNvPr>
              <p:cNvSpPr/>
              <p:nvPr/>
            </p:nvSpPr>
            <p:spPr bwMode="auto">
              <a:xfrm>
                <a:off x="3505027" y="1739463"/>
                <a:ext cx="199445" cy="3810968"/>
              </a:xfrm>
              <a:custGeom>
                <a:avLst/>
                <a:gdLst>
                  <a:gd name="T0" fmla="*/ 105 w 105"/>
                  <a:gd name="T1" fmla="*/ 2006 h 2053"/>
                  <a:gd name="T2" fmla="*/ 58 w 105"/>
                  <a:gd name="T3" fmla="*/ 2053 h 2053"/>
                  <a:gd name="T4" fmla="*/ 47 w 105"/>
                  <a:gd name="T5" fmla="*/ 2053 h 2053"/>
                  <a:gd name="T6" fmla="*/ 1 w 105"/>
                  <a:gd name="T7" fmla="*/ 2006 h 2053"/>
                  <a:gd name="T8" fmla="*/ 0 w 105"/>
                  <a:gd name="T9" fmla="*/ 46 h 2053"/>
                  <a:gd name="T10" fmla="*/ 47 w 105"/>
                  <a:gd name="T11" fmla="*/ 0 h 2053"/>
                  <a:gd name="T12" fmla="*/ 58 w 105"/>
                  <a:gd name="T13" fmla="*/ 0 h 2053"/>
                  <a:gd name="T14" fmla="*/ 104 w 105"/>
                  <a:gd name="T15" fmla="*/ 46 h 2053"/>
                  <a:gd name="T16" fmla="*/ 105 w 105"/>
                  <a:gd name="T17" fmla="*/ 2006 h 20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2053">
                    <a:moveTo>
                      <a:pt x="105" y="2006"/>
                    </a:moveTo>
                    <a:cubicBezTo>
                      <a:pt x="105" y="2032"/>
                      <a:pt x="84" y="2053"/>
                      <a:pt x="58" y="2053"/>
                    </a:cubicBezTo>
                    <a:cubicBezTo>
                      <a:pt x="47" y="2053"/>
                      <a:pt x="47" y="2053"/>
                      <a:pt x="47" y="2053"/>
                    </a:cubicBezTo>
                    <a:cubicBezTo>
                      <a:pt x="22" y="2053"/>
                      <a:pt x="1" y="2032"/>
                      <a:pt x="1" y="2006"/>
                    </a:cubicBezTo>
                    <a:cubicBezTo>
                      <a:pt x="0" y="46"/>
                      <a:pt x="0" y="46"/>
                      <a:pt x="0" y="46"/>
                    </a:cubicBezTo>
                    <a:cubicBezTo>
                      <a:pt x="0" y="20"/>
                      <a:pt x="21" y="0"/>
                      <a:pt x="47" y="0"/>
                    </a:cubicBezTo>
                    <a:cubicBezTo>
                      <a:pt x="58" y="0"/>
                      <a:pt x="58" y="0"/>
                      <a:pt x="58" y="0"/>
                    </a:cubicBezTo>
                    <a:cubicBezTo>
                      <a:pt x="83" y="0"/>
                      <a:pt x="104" y="20"/>
                      <a:pt x="104" y="46"/>
                    </a:cubicBezTo>
                    <a:lnTo>
                      <a:pt x="105" y="2006"/>
                    </a:lnTo>
                    <a:close/>
                  </a:path>
                </a:pathLst>
              </a:custGeom>
              <a:solidFill>
                <a:schemeClr val="bg1">
                  <a:lumMod val="95000"/>
                </a:schemeClr>
              </a:solidFill>
              <a:ln>
                <a:noFill/>
              </a:ln>
            </p:spPr>
            <p:txBody>
              <a:bodyPr wrap="square" lIns="91440" tIns="45720" rIns="91440" bIns="45720" anchor="ctr">
                <a:normAutofit/>
              </a:bodyPr>
              <a:lstStyle/>
              <a:p>
                <a:pPr algn="ctr"/>
                <a:endParaRPr/>
              </a:p>
            </p:txBody>
          </p:sp>
          <p:sp>
            <p:nvSpPr>
              <p:cNvPr id="19" name="iṩľîḋê">
                <a:extLst>
                  <a:ext uri="{FF2B5EF4-FFF2-40B4-BE49-F238E27FC236}">
                    <a16:creationId xmlns:a16="http://schemas.microsoft.com/office/drawing/2014/main" id="{5344EEBE-362A-034A-729F-38B443BD88E1}"/>
                  </a:ext>
                </a:extLst>
              </p:cNvPr>
              <p:cNvSpPr/>
              <p:nvPr/>
            </p:nvSpPr>
            <p:spPr bwMode="auto">
              <a:xfrm>
                <a:off x="3110974" y="1739463"/>
                <a:ext cx="199445" cy="3810968"/>
              </a:xfrm>
              <a:custGeom>
                <a:avLst/>
                <a:gdLst>
                  <a:gd name="T0" fmla="*/ 105 w 105"/>
                  <a:gd name="T1" fmla="*/ 2006 h 2053"/>
                  <a:gd name="T2" fmla="*/ 58 w 105"/>
                  <a:gd name="T3" fmla="*/ 2053 h 2053"/>
                  <a:gd name="T4" fmla="*/ 47 w 105"/>
                  <a:gd name="T5" fmla="*/ 2053 h 2053"/>
                  <a:gd name="T6" fmla="*/ 0 w 105"/>
                  <a:gd name="T7" fmla="*/ 2006 h 2053"/>
                  <a:gd name="T8" fmla="*/ 0 w 105"/>
                  <a:gd name="T9" fmla="*/ 46 h 2053"/>
                  <a:gd name="T10" fmla="*/ 46 w 105"/>
                  <a:gd name="T11" fmla="*/ 0 h 2053"/>
                  <a:gd name="T12" fmla="*/ 57 w 105"/>
                  <a:gd name="T13" fmla="*/ 0 h 2053"/>
                  <a:gd name="T14" fmla="*/ 104 w 105"/>
                  <a:gd name="T15" fmla="*/ 46 h 2053"/>
                  <a:gd name="T16" fmla="*/ 105 w 105"/>
                  <a:gd name="T17" fmla="*/ 2006 h 20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2053">
                    <a:moveTo>
                      <a:pt x="105" y="2006"/>
                    </a:moveTo>
                    <a:cubicBezTo>
                      <a:pt x="105" y="2032"/>
                      <a:pt x="84" y="2053"/>
                      <a:pt x="58" y="2053"/>
                    </a:cubicBezTo>
                    <a:cubicBezTo>
                      <a:pt x="47" y="2053"/>
                      <a:pt x="47" y="2053"/>
                      <a:pt x="47" y="2053"/>
                    </a:cubicBezTo>
                    <a:cubicBezTo>
                      <a:pt x="21" y="2053"/>
                      <a:pt x="0" y="2032"/>
                      <a:pt x="0" y="2006"/>
                    </a:cubicBezTo>
                    <a:cubicBezTo>
                      <a:pt x="0" y="46"/>
                      <a:pt x="0" y="46"/>
                      <a:pt x="0" y="46"/>
                    </a:cubicBezTo>
                    <a:cubicBezTo>
                      <a:pt x="0" y="21"/>
                      <a:pt x="21" y="0"/>
                      <a:pt x="46" y="0"/>
                    </a:cubicBezTo>
                    <a:cubicBezTo>
                      <a:pt x="57" y="0"/>
                      <a:pt x="57" y="0"/>
                      <a:pt x="57" y="0"/>
                    </a:cubicBezTo>
                    <a:cubicBezTo>
                      <a:pt x="83" y="0"/>
                      <a:pt x="104" y="21"/>
                      <a:pt x="104" y="46"/>
                    </a:cubicBezTo>
                    <a:lnTo>
                      <a:pt x="105" y="2006"/>
                    </a:lnTo>
                    <a:close/>
                  </a:path>
                </a:pathLst>
              </a:custGeom>
              <a:solidFill>
                <a:schemeClr val="bg1">
                  <a:lumMod val="95000"/>
                </a:schemeClr>
              </a:solidFill>
              <a:ln>
                <a:noFill/>
              </a:ln>
            </p:spPr>
            <p:txBody>
              <a:bodyPr wrap="square" lIns="91440" tIns="45720" rIns="91440" bIns="45720" anchor="ctr">
                <a:normAutofit/>
              </a:bodyPr>
              <a:lstStyle/>
              <a:p>
                <a:pPr algn="ctr"/>
                <a:endParaRPr/>
              </a:p>
            </p:txBody>
          </p:sp>
        </p:grpSp>
        <p:sp>
          <p:nvSpPr>
            <p:cNvPr id="11" name="í$liḑè">
              <a:extLst>
                <a:ext uri="{FF2B5EF4-FFF2-40B4-BE49-F238E27FC236}">
                  <a16:creationId xmlns:a16="http://schemas.microsoft.com/office/drawing/2014/main" id="{1C29A21E-B7D0-7D1D-0940-F50210D03F86}"/>
                </a:ext>
              </a:extLst>
            </p:cNvPr>
            <p:cNvSpPr/>
            <p:nvPr/>
          </p:nvSpPr>
          <p:spPr bwMode="auto">
            <a:xfrm>
              <a:off x="3329758" y="1016734"/>
              <a:ext cx="152303" cy="234174"/>
            </a:xfrm>
            <a:custGeom>
              <a:avLst/>
              <a:gdLst>
                <a:gd name="T0" fmla="*/ 40 w 80"/>
                <a:gd name="T1" fmla="*/ 0 h 126"/>
                <a:gd name="T2" fmla="*/ 0 w 80"/>
                <a:gd name="T3" fmla="*/ 110 h 126"/>
                <a:gd name="T4" fmla="*/ 40 w 80"/>
                <a:gd name="T5" fmla="*/ 126 h 126"/>
                <a:gd name="T6" fmla="*/ 80 w 80"/>
                <a:gd name="T7" fmla="*/ 110 h 126"/>
                <a:gd name="T8" fmla="*/ 40 w 80"/>
                <a:gd name="T9" fmla="*/ 0 h 126"/>
              </a:gdLst>
              <a:ahLst/>
              <a:cxnLst>
                <a:cxn ang="0">
                  <a:pos x="T0" y="T1"/>
                </a:cxn>
                <a:cxn ang="0">
                  <a:pos x="T2" y="T3"/>
                </a:cxn>
                <a:cxn ang="0">
                  <a:pos x="T4" y="T5"/>
                </a:cxn>
                <a:cxn ang="0">
                  <a:pos x="T6" y="T7"/>
                </a:cxn>
                <a:cxn ang="0">
                  <a:pos x="T8" y="T9"/>
                </a:cxn>
              </a:cxnLst>
              <a:rect l="0" t="0" r="r" b="b"/>
              <a:pathLst>
                <a:path w="80" h="126">
                  <a:moveTo>
                    <a:pt x="40" y="0"/>
                  </a:moveTo>
                  <a:cubicBezTo>
                    <a:pt x="0" y="110"/>
                    <a:pt x="0" y="110"/>
                    <a:pt x="0" y="110"/>
                  </a:cubicBezTo>
                  <a:cubicBezTo>
                    <a:pt x="0" y="110"/>
                    <a:pt x="11" y="126"/>
                    <a:pt x="40" y="126"/>
                  </a:cubicBezTo>
                  <a:cubicBezTo>
                    <a:pt x="68" y="126"/>
                    <a:pt x="80" y="110"/>
                    <a:pt x="80" y="110"/>
                  </a:cubicBezTo>
                  <a:lnTo>
                    <a:pt x="40" y="0"/>
                  </a:lnTo>
                  <a:close/>
                </a:path>
              </a:pathLst>
            </a:custGeom>
            <a:solidFill>
              <a:schemeClr val="bg1">
                <a:lumMod val="75000"/>
              </a:schemeClr>
            </a:solidFill>
            <a:ln>
              <a:noFill/>
            </a:ln>
          </p:spPr>
          <p:txBody>
            <a:bodyPr wrap="square" lIns="91440" tIns="45720" rIns="91440" bIns="45720" anchor="ctr">
              <a:normAutofit fontScale="92500" lnSpcReduction="20000"/>
            </a:bodyPr>
            <a:lstStyle/>
            <a:p>
              <a:pPr algn="ctr"/>
              <a:endParaRPr/>
            </a:p>
          </p:txBody>
        </p:sp>
        <p:grpSp>
          <p:nvGrpSpPr>
            <p:cNvPr id="12" name="îšliḓê">
              <a:extLst>
                <a:ext uri="{FF2B5EF4-FFF2-40B4-BE49-F238E27FC236}">
                  <a16:creationId xmlns:a16="http://schemas.microsoft.com/office/drawing/2014/main" id="{C1DBEE7D-9CFC-6F81-7B7E-9353498580A2}"/>
                </a:ext>
              </a:extLst>
            </p:cNvPr>
            <p:cNvGrpSpPr/>
            <p:nvPr/>
          </p:nvGrpSpPr>
          <p:grpSpPr>
            <a:xfrm>
              <a:off x="3084381" y="5658602"/>
              <a:ext cx="649101" cy="261514"/>
              <a:chOff x="3084381" y="5463656"/>
              <a:chExt cx="649101" cy="261514"/>
            </a:xfrm>
          </p:grpSpPr>
          <p:sp>
            <p:nvSpPr>
              <p:cNvPr id="13" name="iṣḻíḓé">
                <a:extLst>
                  <a:ext uri="{FF2B5EF4-FFF2-40B4-BE49-F238E27FC236}">
                    <a16:creationId xmlns:a16="http://schemas.microsoft.com/office/drawing/2014/main" id="{E072F722-D13D-4663-94A7-BF248F639613}"/>
                  </a:ext>
                </a:extLst>
              </p:cNvPr>
              <p:cNvSpPr/>
              <p:nvPr/>
            </p:nvSpPr>
            <p:spPr bwMode="auto">
              <a:xfrm>
                <a:off x="3110974" y="5463656"/>
                <a:ext cx="593498" cy="261514"/>
              </a:xfrm>
              <a:prstGeom prst="rect">
                <a:avLst/>
              </a:prstGeom>
              <a:solidFill>
                <a:schemeClr val="bg1">
                  <a:lumMod val="95000"/>
                </a:schemeClr>
              </a:solidFill>
              <a:ln>
                <a:noFill/>
              </a:ln>
            </p:spPr>
            <p:txBody>
              <a:bodyPr wrap="square" lIns="91440" tIns="45720" rIns="91440" bIns="45720" anchor="ctr">
                <a:normAutofit fontScale="92500" lnSpcReduction="10000"/>
              </a:bodyPr>
              <a:lstStyle/>
              <a:p>
                <a:pPr algn="ctr"/>
                <a:endParaRPr/>
              </a:p>
            </p:txBody>
          </p:sp>
          <p:sp>
            <p:nvSpPr>
              <p:cNvPr id="14" name="iśľidé">
                <a:extLst>
                  <a:ext uri="{FF2B5EF4-FFF2-40B4-BE49-F238E27FC236}">
                    <a16:creationId xmlns:a16="http://schemas.microsoft.com/office/drawing/2014/main" id="{DBD2414A-C812-8CCD-9B19-A0D2E6618A9D}"/>
                  </a:ext>
                </a:extLst>
              </p:cNvPr>
              <p:cNvSpPr/>
              <p:nvPr/>
            </p:nvSpPr>
            <p:spPr bwMode="auto">
              <a:xfrm>
                <a:off x="3084381" y="5682376"/>
                <a:ext cx="649101" cy="42793"/>
              </a:xfrm>
              <a:custGeom>
                <a:avLst/>
                <a:gdLst>
                  <a:gd name="T0" fmla="*/ 326 w 341"/>
                  <a:gd name="T1" fmla="*/ 0 h 23"/>
                  <a:gd name="T2" fmla="*/ 15 w 341"/>
                  <a:gd name="T3" fmla="*/ 0 h 23"/>
                  <a:gd name="T4" fmla="*/ 15 w 341"/>
                  <a:gd name="T5" fmla="*/ 23 h 23"/>
                  <a:gd name="T6" fmla="*/ 326 w 341"/>
                  <a:gd name="T7" fmla="*/ 23 h 23"/>
                  <a:gd name="T8" fmla="*/ 326 w 341"/>
                  <a:gd name="T9" fmla="*/ 0 h 23"/>
                </a:gdLst>
                <a:ahLst/>
                <a:cxnLst>
                  <a:cxn ang="0">
                    <a:pos x="T0" y="T1"/>
                  </a:cxn>
                  <a:cxn ang="0">
                    <a:pos x="T2" y="T3"/>
                  </a:cxn>
                  <a:cxn ang="0">
                    <a:pos x="T4" y="T5"/>
                  </a:cxn>
                  <a:cxn ang="0">
                    <a:pos x="T6" y="T7"/>
                  </a:cxn>
                  <a:cxn ang="0">
                    <a:pos x="T8" y="T9"/>
                  </a:cxn>
                </a:cxnLst>
                <a:rect l="0" t="0" r="r" b="b"/>
                <a:pathLst>
                  <a:path w="341" h="23">
                    <a:moveTo>
                      <a:pt x="326" y="0"/>
                    </a:moveTo>
                    <a:cubicBezTo>
                      <a:pt x="222" y="0"/>
                      <a:pt x="119" y="0"/>
                      <a:pt x="15" y="0"/>
                    </a:cubicBezTo>
                    <a:cubicBezTo>
                      <a:pt x="0" y="0"/>
                      <a:pt x="0" y="23"/>
                      <a:pt x="15" y="23"/>
                    </a:cubicBezTo>
                    <a:cubicBezTo>
                      <a:pt x="119" y="23"/>
                      <a:pt x="222" y="23"/>
                      <a:pt x="326" y="23"/>
                    </a:cubicBezTo>
                    <a:cubicBezTo>
                      <a:pt x="341" y="23"/>
                      <a:pt x="341" y="0"/>
                      <a:pt x="326"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15" name="ïşḷîḍe">
                <a:extLst>
                  <a:ext uri="{FF2B5EF4-FFF2-40B4-BE49-F238E27FC236}">
                    <a16:creationId xmlns:a16="http://schemas.microsoft.com/office/drawing/2014/main" id="{03C8EB74-FC7A-3824-3EDC-08AF5B7BC150}"/>
                  </a:ext>
                </a:extLst>
              </p:cNvPr>
              <p:cNvSpPr/>
              <p:nvPr/>
            </p:nvSpPr>
            <p:spPr bwMode="auto">
              <a:xfrm>
                <a:off x="3084381" y="5571827"/>
                <a:ext cx="649101" cy="43982"/>
              </a:xfrm>
              <a:custGeom>
                <a:avLst/>
                <a:gdLst>
                  <a:gd name="T0" fmla="*/ 326 w 341"/>
                  <a:gd name="T1" fmla="*/ 0 h 24"/>
                  <a:gd name="T2" fmla="*/ 15 w 341"/>
                  <a:gd name="T3" fmla="*/ 1 h 24"/>
                  <a:gd name="T4" fmla="*/ 15 w 341"/>
                  <a:gd name="T5" fmla="*/ 24 h 24"/>
                  <a:gd name="T6" fmla="*/ 326 w 341"/>
                  <a:gd name="T7" fmla="*/ 24 h 24"/>
                  <a:gd name="T8" fmla="*/ 326 w 341"/>
                  <a:gd name="T9" fmla="*/ 0 h 24"/>
                </a:gdLst>
                <a:ahLst/>
                <a:cxnLst>
                  <a:cxn ang="0">
                    <a:pos x="T0" y="T1"/>
                  </a:cxn>
                  <a:cxn ang="0">
                    <a:pos x="T2" y="T3"/>
                  </a:cxn>
                  <a:cxn ang="0">
                    <a:pos x="T4" y="T5"/>
                  </a:cxn>
                  <a:cxn ang="0">
                    <a:pos x="T6" y="T7"/>
                  </a:cxn>
                  <a:cxn ang="0">
                    <a:pos x="T8" y="T9"/>
                  </a:cxn>
                </a:cxnLst>
                <a:rect l="0" t="0" r="r" b="b"/>
                <a:pathLst>
                  <a:path w="341" h="24">
                    <a:moveTo>
                      <a:pt x="326" y="0"/>
                    </a:moveTo>
                    <a:cubicBezTo>
                      <a:pt x="222" y="0"/>
                      <a:pt x="119" y="1"/>
                      <a:pt x="15" y="1"/>
                    </a:cubicBezTo>
                    <a:cubicBezTo>
                      <a:pt x="0" y="1"/>
                      <a:pt x="0" y="24"/>
                      <a:pt x="15" y="24"/>
                    </a:cubicBezTo>
                    <a:cubicBezTo>
                      <a:pt x="119" y="24"/>
                      <a:pt x="222" y="24"/>
                      <a:pt x="326" y="24"/>
                    </a:cubicBezTo>
                    <a:cubicBezTo>
                      <a:pt x="341" y="24"/>
                      <a:pt x="341" y="0"/>
                      <a:pt x="326"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16" name="iṥ1îḑê">
                <a:extLst>
                  <a:ext uri="{FF2B5EF4-FFF2-40B4-BE49-F238E27FC236}">
                    <a16:creationId xmlns:a16="http://schemas.microsoft.com/office/drawing/2014/main" id="{0FA8E1A9-B490-B5E8-0150-04D9FCDE0170}"/>
                  </a:ext>
                </a:extLst>
              </p:cNvPr>
              <p:cNvSpPr/>
              <p:nvPr/>
            </p:nvSpPr>
            <p:spPr bwMode="auto">
              <a:xfrm>
                <a:off x="3084381" y="5463656"/>
                <a:ext cx="649101" cy="43982"/>
              </a:xfrm>
              <a:custGeom>
                <a:avLst/>
                <a:gdLst>
                  <a:gd name="T0" fmla="*/ 325 w 341"/>
                  <a:gd name="T1" fmla="*/ 0 h 24"/>
                  <a:gd name="T2" fmla="*/ 15 w 341"/>
                  <a:gd name="T3" fmla="*/ 0 h 24"/>
                  <a:gd name="T4" fmla="*/ 15 w 341"/>
                  <a:gd name="T5" fmla="*/ 24 h 24"/>
                  <a:gd name="T6" fmla="*/ 325 w 341"/>
                  <a:gd name="T7" fmla="*/ 23 h 24"/>
                  <a:gd name="T8" fmla="*/ 325 w 341"/>
                  <a:gd name="T9" fmla="*/ 0 h 24"/>
                </a:gdLst>
                <a:ahLst/>
                <a:cxnLst>
                  <a:cxn ang="0">
                    <a:pos x="T0" y="T1"/>
                  </a:cxn>
                  <a:cxn ang="0">
                    <a:pos x="T2" y="T3"/>
                  </a:cxn>
                  <a:cxn ang="0">
                    <a:pos x="T4" y="T5"/>
                  </a:cxn>
                  <a:cxn ang="0">
                    <a:pos x="T6" y="T7"/>
                  </a:cxn>
                  <a:cxn ang="0">
                    <a:pos x="T8" y="T9"/>
                  </a:cxn>
                </a:cxnLst>
                <a:rect l="0" t="0" r="r" b="b"/>
                <a:pathLst>
                  <a:path w="341" h="24">
                    <a:moveTo>
                      <a:pt x="325" y="0"/>
                    </a:moveTo>
                    <a:cubicBezTo>
                      <a:pt x="222" y="0"/>
                      <a:pt x="119" y="0"/>
                      <a:pt x="15" y="0"/>
                    </a:cubicBezTo>
                    <a:cubicBezTo>
                      <a:pt x="0" y="0"/>
                      <a:pt x="0" y="24"/>
                      <a:pt x="15" y="24"/>
                    </a:cubicBezTo>
                    <a:cubicBezTo>
                      <a:pt x="119" y="24"/>
                      <a:pt x="222" y="24"/>
                      <a:pt x="325" y="23"/>
                    </a:cubicBezTo>
                    <a:cubicBezTo>
                      <a:pt x="341" y="23"/>
                      <a:pt x="341" y="0"/>
                      <a:pt x="325"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grpSp>
      </p:grpSp>
      <p:sp>
        <p:nvSpPr>
          <p:cNvPr id="21" name="文本框 20">
            <a:extLst>
              <a:ext uri="{FF2B5EF4-FFF2-40B4-BE49-F238E27FC236}">
                <a16:creationId xmlns:a16="http://schemas.microsoft.com/office/drawing/2014/main" id="{20EF66D6-A9AD-F59B-3B05-902596252F69}"/>
              </a:ext>
            </a:extLst>
          </p:cNvPr>
          <p:cNvSpPr txBox="1"/>
          <p:nvPr/>
        </p:nvSpPr>
        <p:spPr>
          <a:xfrm>
            <a:off x="523074" y="300302"/>
            <a:ext cx="11116794" cy="5139869"/>
          </a:xfrm>
          <a:prstGeom prst="rect">
            <a:avLst/>
          </a:prstGeom>
          <a:noFill/>
        </p:spPr>
        <p:txBody>
          <a:bodyPr wrap="square" rtlCol="0">
            <a:spAutoFit/>
          </a:bodyPr>
          <a:lstStyle/>
          <a:p>
            <a:pPr marR="0" lvl="0" indent="528955" algn="ctr" defTabSz="914400" rtl="0" fontAlgn="auto">
              <a:spcBef>
                <a:spcPts val="0"/>
              </a:spcBef>
              <a:spcAft>
                <a:spcPts val="0"/>
              </a:spcAft>
              <a:buClr>
                <a:srgbClr val="00B050"/>
              </a:buClr>
              <a:buSzTx/>
              <a:buNone/>
              <a:defRPr/>
            </a:pPr>
            <a:r>
              <a:rPr lang="zh-CN" altLang="en-US" sz="4000" b="1" dirty="0">
                <a:solidFill>
                  <a:srgbClr val="FF0000"/>
                </a:solidFill>
                <a:effectLst/>
                <a:uFillTx/>
                <a:latin typeface="微软雅黑" panose="020B0503020204020204" pitchFamily="34" charset="-122"/>
                <a:ea typeface="微软雅黑" panose="020B0503020204020204" pitchFamily="34" charset="-122"/>
                <a:sym typeface="Century Gothic" panose="020B0502020202020204" pitchFamily="34" charset="0"/>
              </a:rPr>
              <a:t> 同学们</a:t>
            </a:r>
            <a:endParaRPr lang="en-US" altLang="zh-CN" sz="4000" b="1" dirty="0">
              <a:solidFill>
                <a:srgbClr val="FF0000"/>
              </a:solidFill>
              <a:effectLst/>
              <a:uFillTx/>
              <a:latin typeface="微软雅黑" panose="020B0503020204020204" pitchFamily="34" charset="-122"/>
              <a:ea typeface="微软雅黑" panose="020B0503020204020204" pitchFamily="34" charset="-122"/>
              <a:sym typeface="Century Gothic" panose="020B0502020202020204" pitchFamily="34" charset="0"/>
            </a:endParaRPr>
          </a:p>
          <a:p>
            <a:pPr marR="0" lvl="0" indent="528955" algn="just" defTabSz="914400" rtl="0" fontAlgn="auto">
              <a:spcBef>
                <a:spcPts val="0"/>
              </a:spcBef>
              <a:spcAft>
                <a:spcPts val="0"/>
              </a:spcAft>
              <a:buClr>
                <a:srgbClr val="00B050"/>
              </a:buClr>
              <a:buSzTx/>
              <a:buNone/>
              <a:defRPr/>
            </a:pPr>
            <a:endParaRPr lang="en-US" altLang="zh-CN" sz="3600" b="1" dirty="0">
              <a:solidFill>
                <a:schemeClr val="tx1">
                  <a:lumMod val="75000"/>
                  <a:lumOff val="25000"/>
                </a:schemeClr>
              </a:solidFill>
              <a:effectLst/>
              <a:uFillTx/>
              <a:latin typeface="微软雅黑" panose="020B0503020204020204" pitchFamily="34" charset="-122"/>
              <a:ea typeface="微软雅黑" panose="020B0503020204020204" pitchFamily="34" charset="-122"/>
              <a:sym typeface="Century Gothic" panose="020B0502020202020204" pitchFamily="34" charset="0"/>
            </a:endParaRPr>
          </a:p>
          <a:p>
            <a:pPr marR="0" lvl="0" indent="528955" algn="just" defTabSz="914400" rtl="0" fontAlgn="auto">
              <a:spcBef>
                <a:spcPts val="0"/>
              </a:spcBef>
              <a:spcAft>
                <a:spcPts val="0"/>
              </a:spcAft>
              <a:buClr>
                <a:srgbClr val="00B050"/>
              </a:buClr>
              <a:buSzTx/>
              <a:buNone/>
              <a:defRPr/>
            </a:pPr>
            <a:r>
              <a:rPr lang="zh-CN" altLang="en-US" sz="3600" b="1" dirty="0">
                <a:solidFill>
                  <a:schemeClr val="tx1">
                    <a:lumMod val="75000"/>
                    <a:lumOff val="25000"/>
                  </a:schemeClr>
                </a:solidFill>
                <a:effectLst/>
                <a:uFillTx/>
                <a:latin typeface="微软雅黑" panose="020B0503020204020204" pitchFamily="34" charset="-122"/>
                <a:ea typeface="微软雅黑" panose="020B0503020204020204" pitchFamily="34" charset="-122"/>
                <a:sym typeface="Century Gothic" panose="020B0502020202020204" pitchFamily="34" charset="0"/>
              </a:rPr>
              <a:t>   </a:t>
            </a:r>
            <a:r>
              <a:rPr lang="zh-CN" altLang="en-US" sz="3600" b="1" dirty="0">
                <a:effectLst/>
                <a:uFillTx/>
                <a:latin typeface="微软雅黑" panose="020B0503020204020204" pitchFamily="34" charset="-122"/>
                <a:ea typeface="微软雅黑" panose="020B0503020204020204" pitchFamily="34" charset="-122"/>
                <a:sym typeface="Century Gothic" panose="020B0502020202020204" pitchFamily="34" charset="0"/>
              </a:rPr>
              <a:t>社会主义</a:t>
            </a:r>
            <a:r>
              <a:rPr lang="zh-CN" altLang="en-US" sz="3600" b="1" spc="100" dirty="0">
                <a:effectLst/>
                <a:uFillTx/>
                <a:latin typeface="微软雅黑" panose="020B0503020204020204" pitchFamily="34" charset="-122"/>
                <a:ea typeface="微软雅黑" panose="020B0503020204020204" pitchFamily="34" charset="-122"/>
                <a:sym typeface="Century Gothic" panose="020B0502020202020204" pitchFamily="34" charset="0"/>
              </a:rPr>
              <a:t>核心价值观的先进性、</a:t>
            </a:r>
            <a:r>
              <a:rPr lang="zh-CN" altLang="en-US" sz="3600" b="1" dirty="0">
                <a:effectLst/>
                <a:uFillTx/>
                <a:latin typeface="微软雅黑" panose="020B0503020204020204" pitchFamily="34" charset="-122"/>
                <a:ea typeface="微软雅黑" panose="020B0503020204020204" pitchFamily="34" charset="-122"/>
                <a:sym typeface="Century Gothic" panose="020B0502020202020204" pitchFamily="34" charset="0"/>
              </a:rPr>
              <a:t>人民性和真实性使其具有更高的道义力量，充分</a:t>
            </a:r>
            <a:r>
              <a:rPr lang="zh-CN" altLang="en-US" sz="3600" b="1" spc="-50" dirty="0">
                <a:effectLst/>
                <a:uFillTx/>
                <a:latin typeface="微软雅黑" panose="020B0503020204020204" pitchFamily="34" charset="-122"/>
                <a:ea typeface="微软雅黑" panose="020B0503020204020204" pitchFamily="34" charset="-122"/>
                <a:sym typeface="Century Gothic" panose="020B0502020202020204" pitchFamily="34" charset="0"/>
              </a:rPr>
              <a:t>彰显社会主义核心价值观的优越性及其在中华民族实现自己梦想的奋斗中</a:t>
            </a:r>
            <a:r>
              <a:rPr lang="zh-CN" altLang="en-US" sz="3600" b="1" spc="100" dirty="0">
                <a:effectLst/>
                <a:uFillTx/>
                <a:latin typeface="微软雅黑" panose="020B0503020204020204" pitchFamily="34" charset="-122"/>
                <a:ea typeface="微软雅黑" panose="020B0503020204020204" pitchFamily="34" charset="-122"/>
                <a:sym typeface="Century Gothic" panose="020B0502020202020204" pitchFamily="34" charset="0"/>
              </a:rPr>
              <a:t>所具有的重大意义。坚定价值观自信，</a:t>
            </a:r>
            <a:r>
              <a:rPr lang="zh-CN" altLang="en-US" sz="3600" b="1" spc="50" dirty="0">
                <a:effectLst/>
                <a:uFillTx/>
                <a:latin typeface="微软雅黑" panose="020B0503020204020204" pitchFamily="34" charset="-122"/>
                <a:ea typeface="微软雅黑" panose="020B0503020204020204" pitchFamily="34" charset="-122"/>
                <a:sym typeface="Century Gothic" panose="020B0502020202020204" pitchFamily="34" charset="0"/>
              </a:rPr>
              <a:t>要自觉以社会主义核心价值观为引领，运用马克思主义客观辩证地分析各种错误</a:t>
            </a:r>
            <a:r>
              <a:rPr lang="zh-CN" altLang="en-US" sz="3600" b="1" dirty="0">
                <a:effectLst/>
                <a:uFillTx/>
                <a:latin typeface="微软雅黑" panose="020B0503020204020204" pitchFamily="34" charset="-122"/>
                <a:ea typeface="微软雅黑" panose="020B0503020204020204" pitchFamily="34" charset="-122"/>
                <a:sym typeface="Century Gothic" panose="020B0502020202020204" pitchFamily="34" charset="0"/>
              </a:rPr>
              <a:t>价值观的实质，不断增强社会凝聚力和价值共识。</a:t>
            </a:r>
          </a:p>
        </p:txBody>
      </p:sp>
      <p:sp>
        <p:nvSpPr>
          <p:cNvPr id="22" name="文本框 21">
            <a:extLst>
              <a:ext uri="{FF2B5EF4-FFF2-40B4-BE49-F238E27FC236}">
                <a16:creationId xmlns:a16="http://schemas.microsoft.com/office/drawing/2014/main" id="{76EC969D-B597-4891-A8A1-8EF460472846}"/>
              </a:ext>
            </a:extLst>
          </p:cNvPr>
          <p:cNvSpPr txBox="1"/>
          <p:nvPr/>
        </p:nvSpPr>
        <p:spPr>
          <a:xfrm>
            <a:off x="4974020" y="5657346"/>
            <a:ext cx="6437586" cy="584775"/>
          </a:xfrm>
          <a:prstGeom prst="rect">
            <a:avLst/>
          </a:prstGeom>
          <a:noFill/>
        </p:spPr>
        <p:txBody>
          <a:bodyPr wrap="square">
            <a:spAutoFit/>
          </a:bodyPr>
          <a:lstStyle/>
          <a:p>
            <a:r>
              <a:rPr lang="zh-CN" altLang="en-US" sz="3200" b="1" dirty="0">
                <a:solidFill>
                  <a:srgbClr val="FF0000"/>
                </a:solidFill>
                <a:latin typeface="微软雅黑" panose="020B0503020204020204" pitchFamily="34" charset="-122"/>
                <a:ea typeface="微软雅黑" panose="020B0503020204020204" pitchFamily="34" charset="-122"/>
              </a:rPr>
              <a:t>第十九张（结语）</a:t>
            </a:r>
            <a:endParaRPr lang="zh-CN" altLang="en-US" sz="3200" b="1" dirty="0">
              <a:solidFill>
                <a:srgbClr val="FF0000"/>
              </a:solidFill>
            </a:endParaRPr>
          </a:p>
        </p:txBody>
      </p:sp>
    </p:spTree>
    <p:custDataLst>
      <p:tags r:id="rId1"/>
    </p:custDataLst>
    <p:extLst>
      <p:ext uri="{BB962C8B-B14F-4D97-AF65-F5344CB8AC3E}">
        <p14:creationId xmlns:p14="http://schemas.microsoft.com/office/powerpoint/2010/main" val="1369618283"/>
      </p:ext>
    </p:extLst>
  </p:cSld>
  <p:clrMapOvr>
    <a:masterClrMapping/>
  </p:clrMapOvr>
  <mc:AlternateContent xmlns:mc="http://schemas.openxmlformats.org/markup-compatibility/2006" xmlns:p14="http://schemas.microsoft.com/office/powerpoint/2010/main">
    <mc:Choice Requires="p14">
      <p:transition spd="slow">
        <p:fad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57696B27-94A3-7BA7-8E87-BC55EA764E94}"/>
              </a:ext>
            </a:extLst>
          </p:cNvPr>
          <p:cNvSpPr txBox="1"/>
          <p:nvPr/>
        </p:nvSpPr>
        <p:spPr>
          <a:xfrm>
            <a:off x="778452" y="1109910"/>
            <a:ext cx="10829636" cy="1656415"/>
          </a:xfrm>
          <a:prstGeom prst="rect">
            <a:avLst/>
          </a:prstGeom>
          <a:noFill/>
        </p:spPr>
        <p:txBody>
          <a:bodyPr wrap="square" rtlCol="0">
            <a:spAutoFit/>
          </a:bodyPr>
          <a:lstStyle/>
          <a:p>
            <a:pPr lvl="0" indent="817245" fontAlgn="auto">
              <a:lnSpc>
                <a:spcPct val="150000"/>
              </a:lnSpc>
              <a:buClr>
                <a:srgbClr val="ED7D31"/>
              </a:buClr>
            </a:pPr>
            <a:r>
              <a:rPr lang="zh-CN" altLang="en-US" sz="3600" b="1" dirty="0">
                <a:latin typeface="微软雅黑" panose="020B0503020204020204" pitchFamily="34" charset="-122"/>
                <a:ea typeface="微软雅黑" panose="020B0503020204020204" pitchFamily="34" charset="-122"/>
                <a:cs typeface="华文中宋" panose="02010600040101010101" charset="-122"/>
                <a:sym typeface="+mn-ea"/>
              </a:rPr>
              <a:t>请同学们翻到</a:t>
            </a:r>
            <a:r>
              <a:rPr lang="en-US" altLang="zh-CN" sz="3600" b="1" dirty="0">
                <a:latin typeface="微软雅黑" panose="020B0503020204020204" pitchFamily="34" charset="-122"/>
                <a:ea typeface="微软雅黑" panose="020B0503020204020204" pitchFamily="34" charset="-122"/>
                <a:cs typeface="华文中宋" panose="02010600040101010101" charset="-122"/>
                <a:sym typeface="+mn-ea"/>
              </a:rPr>
              <a:t>P125</a:t>
            </a:r>
            <a:r>
              <a:rPr lang="zh-CN" altLang="en-US" sz="3600" b="1" dirty="0">
                <a:latin typeface="微软雅黑" panose="020B0503020204020204" pitchFamily="34" charset="-122"/>
                <a:ea typeface="微软雅黑" panose="020B0503020204020204" pitchFamily="34" charset="-122"/>
                <a:cs typeface="华文中宋" panose="02010600040101010101" charset="-122"/>
                <a:sym typeface="+mn-ea"/>
              </a:rPr>
              <a:t>（明辨题）全人类共同价值与所谓“普世价值”的根本不同是什么？</a:t>
            </a:r>
          </a:p>
        </p:txBody>
      </p:sp>
      <p:sp>
        <p:nvSpPr>
          <p:cNvPr id="2" name="文本框 1">
            <a:extLst>
              <a:ext uri="{FF2B5EF4-FFF2-40B4-BE49-F238E27FC236}">
                <a16:creationId xmlns:a16="http://schemas.microsoft.com/office/drawing/2014/main" id="{AA181091-D4CF-BDFF-410D-F58BE59655C7}"/>
              </a:ext>
            </a:extLst>
          </p:cNvPr>
          <p:cNvSpPr txBox="1"/>
          <p:nvPr/>
        </p:nvSpPr>
        <p:spPr>
          <a:xfrm>
            <a:off x="2002559" y="3615073"/>
            <a:ext cx="11757891" cy="1754326"/>
          </a:xfrm>
          <a:prstGeom prst="rect">
            <a:avLst/>
          </a:prstGeom>
          <a:noFill/>
        </p:spPr>
        <p:txBody>
          <a:bodyPr wrap="square" rtlCol="0">
            <a:spAutoFit/>
          </a:bodyPr>
          <a:lstStyle/>
          <a:p>
            <a:r>
              <a:rPr lang="en-US" altLang="zh-CN" sz="3600" b="1" dirty="0"/>
              <a:t>1.</a:t>
            </a:r>
            <a:r>
              <a:rPr lang="zh-CN" altLang="en-US" sz="3600" b="1" dirty="0"/>
              <a:t>产生的时代背景不同。</a:t>
            </a:r>
          </a:p>
          <a:p>
            <a:r>
              <a:rPr lang="zh-CN" altLang="en-US" sz="3600" b="1" dirty="0"/>
              <a:t>2.追求的目标不同。</a:t>
            </a:r>
          </a:p>
          <a:p>
            <a:r>
              <a:rPr lang="zh-CN" altLang="en-US" sz="3600" b="1" dirty="0"/>
              <a:t>3.实现目标的方式不同。</a:t>
            </a:r>
          </a:p>
        </p:txBody>
      </p:sp>
      <p:sp>
        <p:nvSpPr>
          <p:cNvPr id="3" name="五边形 6">
            <a:extLst>
              <a:ext uri="{FF2B5EF4-FFF2-40B4-BE49-F238E27FC236}">
                <a16:creationId xmlns:a16="http://schemas.microsoft.com/office/drawing/2014/main" id="{C7B20AA5-13E6-1E01-3A6E-4D6936254ABE}"/>
              </a:ext>
            </a:extLst>
          </p:cNvPr>
          <p:cNvSpPr/>
          <p:nvPr/>
        </p:nvSpPr>
        <p:spPr>
          <a:xfrm>
            <a:off x="2771060" y="166357"/>
            <a:ext cx="7013575" cy="844550"/>
          </a:xfrm>
          <a:prstGeom prst="homePlate">
            <a:avLst>
              <a:gd name="adj" fmla="val 42953"/>
            </a:avLst>
          </a:prstGeom>
          <a:solidFill>
            <a:srgbClr val="DC0917"/>
          </a:solidFill>
          <a:ln>
            <a:solidFill>
              <a:srgbClr val="FF0000"/>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r>
              <a:rPr lang="zh-CN" altLang="en-US" sz="3600" b="1" dirty="0"/>
              <a:t>布置学习通作业</a:t>
            </a:r>
          </a:p>
        </p:txBody>
      </p:sp>
      <p:sp>
        <p:nvSpPr>
          <p:cNvPr id="5" name="文本框 4">
            <a:extLst>
              <a:ext uri="{FF2B5EF4-FFF2-40B4-BE49-F238E27FC236}">
                <a16:creationId xmlns:a16="http://schemas.microsoft.com/office/drawing/2014/main" id="{C86B0737-4C0A-6E39-F82C-B2675F074872}"/>
              </a:ext>
            </a:extLst>
          </p:cNvPr>
          <p:cNvSpPr txBox="1"/>
          <p:nvPr/>
        </p:nvSpPr>
        <p:spPr>
          <a:xfrm>
            <a:off x="1662255" y="2916461"/>
            <a:ext cx="8591550" cy="584775"/>
          </a:xfrm>
          <a:prstGeom prst="rect">
            <a:avLst/>
          </a:prstGeom>
          <a:noFill/>
        </p:spPr>
        <p:txBody>
          <a:bodyPr wrap="square" rtlCol="0">
            <a:spAutoFit/>
          </a:bodyPr>
          <a:lstStyle/>
          <a:p>
            <a:r>
              <a:rPr lang="zh-CN" altLang="en-US" sz="3200" b="1" dirty="0">
                <a:solidFill>
                  <a:srgbClr val="FF0000"/>
                </a:solidFill>
                <a:latin typeface="微软雅黑" panose="020B0503020204020204" pitchFamily="34" charset="-122"/>
                <a:ea typeface="微软雅黑" panose="020B0503020204020204" pitchFamily="34" charset="-122"/>
              </a:rPr>
              <a:t>请同学们从以下三个方面思考：</a:t>
            </a:r>
          </a:p>
        </p:txBody>
      </p:sp>
      <p:sp>
        <p:nvSpPr>
          <p:cNvPr id="8" name="文本框 7">
            <a:extLst>
              <a:ext uri="{FF2B5EF4-FFF2-40B4-BE49-F238E27FC236}">
                <a16:creationId xmlns:a16="http://schemas.microsoft.com/office/drawing/2014/main" id="{89F17934-EA39-AA61-28CE-099B81CF2597}"/>
              </a:ext>
            </a:extLst>
          </p:cNvPr>
          <p:cNvSpPr txBox="1"/>
          <p:nvPr/>
        </p:nvSpPr>
        <p:spPr>
          <a:xfrm>
            <a:off x="4238296" y="5937610"/>
            <a:ext cx="6879020" cy="646331"/>
          </a:xfrm>
          <a:prstGeom prst="rect">
            <a:avLst/>
          </a:prstGeom>
          <a:noFill/>
        </p:spPr>
        <p:txBody>
          <a:bodyPr wrap="square">
            <a:spAutoFit/>
          </a:bodyPr>
          <a:lstStyle/>
          <a:p>
            <a:r>
              <a:rPr lang="zh-CN" altLang="en-US" sz="3600" b="1" dirty="0">
                <a:solidFill>
                  <a:srgbClr val="FF0000"/>
                </a:solidFill>
                <a:latin typeface="微软雅黑" panose="020B0503020204020204" pitchFamily="34" charset="-122"/>
                <a:ea typeface="微软雅黑" panose="020B0503020204020204" pitchFamily="34" charset="-122"/>
              </a:rPr>
              <a:t>第二十张</a:t>
            </a:r>
            <a:endParaRPr lang="zh-CN" altLang="en-US" sz="3600" dirty="0"/>
          </a:p>
        </p:txBody>
      </p:sp>
    </p:spTree>
    <p:extLst>
      <p:ext uri="{BB962C8B-B14F-4D97-AF65-F5344CB8AC3E}">
        <p14:creationId xmlns:p14="http://schemas.microsoft.com/office/powerpoint/2010/main" val="7407933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a16="http://schemas.microsoft.com/office/drawing/2014/main" id="{2957CD0A-101B-F60B-7CBB-83D806E88F15}"/>
              </a:ext>
            </a:extLst>
          </p:cNvPr>
          <p:cNvSpPr txBox="1"/>
          <p:nvPr/>
        </p:nvSpPr>
        <p:spPr>
          <a:xfrm>
            <a:off x="2506900" y="1288332"/>
            <a:ext cx="8033574" cy="954107"/>
          </a:xfrm>
          <a:prstGeom prst="rect">
            <a:avLst/>
          </a:prstGeom>
          <a:noFill/>
        </p:spPr>
        <p:txBody>
          <a:bodyPr wrap="square">
            <a:spAutoFit/>
          </a:bodyPr>
          <a:lstStyle/>
          <a:p>
            <a:pPr algn="ctr" fontAlgn="base">
              <a:spcBef>
                <a:spcPct val="0"/>
              </a:spcBef>
              <a:spcAft>
                <a:spcPct val="0"/>
              </a:spcAft>
              <a:defRPr/>
            </a:pPr>
            <a:r>
              <a:rPr kumimoji="0" lang="zh-CN" altLang="en-US" sz="2800" b="1" i="0" u="none" strike="noStrike" kern="1200" cap="none" spc="0" normalizeH="0" baseline="0" noProof="0" dirty="0">
                <a:ln>
                  <a:noFill/>
                </a:ln>
                <a:solidFill>
                  <a:srgbClr val="DC0917"/>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方正小标宋简体"/>
              </a:rPr>
              <a:t>今天课就到这里，</a:t>
            </a:r>
            <a:r>
              <a:rPr kumimoji="0" lang="en-US" altLang="zh-CN" sz="2800" b="1" i="0" u="none" strike="noStrike" kern="1200" cap="none" spc="0" normalizeH="0" baseline="0" noProof="0" dirty="0" err="1">
                <a:ln>
                  <a:noFill/>
                </a:ln>
                <a:solidFill>
                  <a:srgbClr val="DC0917"/>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方正小标宋简体"/>
              </a:rPr>
              <a:t>谢谢</a:t>
            </a:r>
            <a:r>
              <a:rPr kumimoji="0" lang="zh-CN" altLang="en-US" sz="2800" b="1" i="0" u="none" strike="noStrike" kern="1200" cap="none" spc="0" normalizeH="0" baseline="0" noProof="0" dirty="0">
                <a:ln>
                  <a:noFill/>
                </a:ln>
                <a:solidFill>
                  <a:srgbClr val="DC0917"/>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方正小标宋简体"/>
              </a:rPr>
              <a:t>大家</a:t>
            </a:r>
            <a:r>
              <a:rPr kumimoji="0" lang="en-US" altLang="zh-CN" sz="2800" b="1" i="0" u="none" strike="noStrike" kern="1200" cap="none" spc="0" normalizeH="0" baseline="0" noProof="0" dirty="0">
                <a:ln>
                  <a:noFill/>
                </a:ln>
                <a:solidFill>
                  <a:srgbClr val="DC0917"/>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方正小标宋简体"/>
              </a:rPr>
              <a:t>！</a:t>
            </a:r>
            <a:r>
              <a:rPr lang="zh-CN" altLang="zh-CN" sz="2800" b="1" kern="100" dirty="0">
                <a:solidFill>
                  <a:srgbClr val="FF0000"/>
                </a:solidFill>
                <a:effectLst/>
                <a:latin typeface="微软雅黑" panose="020B0503020204020204" pitchFamily="34" charset="-122"/>
                <a:ea typeface="微软雅黑" panose="020B0503020204020204" pitchFamily="34" charset="-122"/>
                <a:cs typeface="Times New Roman" panose="02020603050405020304" pitchFamily="18" charset="0"/>
              </a:rPr>
              <a:t>专家评委辛苦啦！</a:t>
            </a:r>
            <a:endParaRPr lang="zh-CN" altLang="zh-CN" sz="2800" kern="100" dirty="0">
              <a:solidFill>
                <a:srgbClr val="FF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2800" b="1" i="0" u="none" strike="noStrike" kern="1200" cap="none" spc="0" normalizeH="0" baseline="0" noProof="0" dirty="0">
              <a:ln>
                <a:noFill/>
              </a:ln>
              <a:solidFill>
                <a:srgbClr val="DC0917"/>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方正小标宋简体"/>
            </a:endParaRPr>
          </a:p>
        </p:txBody>
      </p:sp>
      <p:sp>
        <p:nvSpPr>
          <p:cNvPr id="8" name="文本框 7">
            <a:extLst>
              <a:ext uri="{FF2B5EF4-FFF2-40B4-BE49-F238E27FC236}">
                <a16:creationId xmlns:a16="http://schemas.microsoft.com/office/drawing/2014/main" id="{84BFC6CD-7E62-BFF8-0219-124E09B16011}"/>
              </a:ext>
            </a:extLst>
          </p:cNvPr>
          <p:cNvSpPr txBox="1"/>
          <p:nvPr/>
        </p:nvSpPr>
        <p:spPr>
          <a:xfrm>
            <a:off x="5313680" y="4430896"/>
            <a:ext cx="6096000" cy="646331"/>
          </a:xfrm>
          <a:prstGeom prst="rect">
            <a:avLst/>
          </a:prstGeom>
          <a:noFill/>
        </p:spPr>
        <p:txBody>
          <a:bodyPr wrap="square">
            <a:spAutoFit/>
          </a:bodyPr>
          <a:lstStyle/>
          <a:p>
            <a:r>
              <a:rPr lang="zh-CN" altLang="en-US" sz="3600" b="1" dirty="0">
                <a:solidFill>
                  <a:srgbClr val="FF0000"/>
                </a:solidFill>
                <a:latin typeface="微软雅黑" panose="020B0503020204020204" pitchFamily="34" charset="-122"/>
                <a:ea typeface="微软雅黑" panose="020B0503020204020204" pitchFamily="34" charset="-122"/>
              </a:rPr>
              <a:t>第二十一张</a:t>
            </a:r>
            <a:endParaRPr lang="zh-CN" altLang="en-US" sz="3600" dirty="0"/>
          </a:p>
        </p:txBody>
      </p:sp>
    </p:spTree>
    <p:extLst>
      <p:ext uri="{BB962C8B-B14F-4D97-AF65-F5344CB8AC3E}">
        <p14:creationId xmlns:p14="http://schemas.microsoft.com/office/powerpoint/2010/main" val="40018608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57696B27-94A3-7BA7-8E87-BC55EA764E94}"/>
              </a:ext>
            </a:extLst>
          </p:cNvPr>
          <p:cNvSpPr txBox="1"/>
          <p:nvPr/>
        </p:nvSpPr>
        <p:spPr>
          <a:xfrm>
            <a:off x="720437" y="203201"/>
            <a:ext cx="10926619" cy="5109091"/>
          </a:xfrm>
          <a:prstGeom prst="rect">
            <a:avLst/>
          </a:prstGeom>
          <a:noFill/>
        </p:spPr>
        <p:txBody>
          <a:bodyPr wrap="square" rtlCol="0">
            <a:spAutoFit/>
          </a:bodyPr>
          <a:lstStyle/>
          <a:p>
            <a:pPr>
              <a:lnSpc>
                <a:spcPct val="150000"/>
              </a:lnSpc>
            </a:pPr>
            <a:r>
              <a:rPr lang="zh-CN" altLang="en-US" sz="4400" dirty="0">
                <a:latin typeface="微软雅黑" panose="020B0503020204020204" pitchFamily="34" charset="-122"/>
                <a:ea typeface="微软雅黑" panose="020B0503020204020204" pitchFamily="34" charset="-122"/>
              </a:rPr>
              <a:t>       </a:t>
            </a:r>
            <a:r>
              <a:rPr lang="zh-CN" altLang="en-US" sz="3600" b="1" dirty="0">
                <a:latin typeface="微软雅黑" panose="020B0503020204020204" pitchFamily="34" charset="-122"/>
                <a:ea typeface="微软雅黑" panose="020B0503020204020204" pitchFamily="34" charset="-122"/>
              </a:rPr>
              <a:t>党的二十大报告指出</a:t>
            </a:r>
            <a:r>
              <a:rPr lang="en-US" altLang="zh-CN" sz="3600" b="1" dirty="0">
                <a:latin typeface="微软雅黑" panose="020B0503020204020204" pitchFamily="34" charset="-122"/>
                <a:ea typeface="微软雅黑" panose="020B0503020204020204" pitchFamily="34" charset="-122"/>
              </a:rPr>
              <a:t>:“</a:t>
            </a:r>
            <a:r>
              <a:rPr lang="zh-CN" altLang="en-US" sz="3600" b="1" dirty="0">
                <a:latin typeface="微软雅黑" panose="020B0503020204020204" pitchFamily="34" charset="-122"/>
                <a:ea typeface="微软雅黑" panose="020B0503020204020204" pitchFamily="34" charset="-122"/>
              </a:rPr>
              <a:t>社会主义核心价值观广泛传播。”</a:t>
            </a:r>
            <a:endParaRPr lang="en-US" altLang="zh-CN" sz="3600" b="1" dirty="0">
              <a:latin typeface="微软雅黑" panose="020B0503020204020204" pitchFamily="34" charset="-122"/>
              <a:ea typeface="微软雅黑" panose="020B0503020204020204" pitchFamily="34" charset="-122"/>
            </a:endParaRPr>
          </a:p>
          <a:p>
            <a:pPr>
              <a:lnSpc>
                <a:spcPct val="150000"/>
              </a:lnSpc>
            </a:pPr>
            <a:r>
              <a:rPr lang="zh-CN" altLang="en-US" sz="3600" b="1" dirty="0">
                <a:latin typeface="微软雅黑" panose="020B0503020204020204" pitchFamily="34" charset="-122"/>
                <a:ea typeface="微软雅黑" panose="020B0503020204020204" pitchFamily="34" charset="-122"/>
              </a:rPr>
              <a:t>       同学们，社会主义核心价值观为什么得到广泛的传播呢？今天我们带着问题，进入第</a:t>
            </a:r>
            <a:r>
              <a:rPr lang="en-US" altLang="zh-CN" sz="3600" b="1" dirty="0">
                <a:latin typeface="微软雅黑" panose="020B0503020204020204" pitchFamily="34" charset="-122"/>
                <a:ea typeface="微软雅黑" panose="020B0503020204020204" pitchFamily="34" charset="-122"/>
              </a:rPr>
              <a:t>13</a:t>
            </a:r>
            <a:r>
              <a:rPr lang="zh-CN" altLang="en-US" sz="3600" b="1" dirty="0">
                <a:latin typeface="微软雅黑" panose="020B0503020204020204" pitchFamily="34" charset="-122"/>
                <a:ea typeface="微软雅黑" panose="020B0503020204020204" pitchFamily="34" charset="-122"/>
              </a:rPr>
              <a:t>个问题式专题式教学</a:t>
            </a:r>
            <a:r>
              <a:rPr lang="en-US" altLang="zh-CN" sz="3600" dirty="0">
                <a:latin typeface="微软雅黑" panose="020B0503020204020204" pitchFamily="34" charset="-122"/>
                <a:ea typeface="微软雅黑" panose="020B0503020204020204" pitchFamily="34" charset="-122"/>
              </a:rPr>
              <a:t>——</a:t>
            </a:r>
            <a:r>
              <a:rPr lang="zh-CN" altLang="en-US" sz="3600" dirty="0">
                <a:latin typeface="微软雅黑" panose="020B0503020204020204" pitchFamily="34" charset="-122"/>
                <a:ea typeface="微软雅黑" panose="020B0503020204020204" pitchFamily="34" charset="-122"/>
              </a:rPr>
              <a:t>“</a:t>
            </a:r>
            <a:r>
              <a:rPr lang="zh-CN" altLang="en-US" sz="3600" b="1" dirty="0">
                <a:latin typeface="微软雅黑" panose="020B0503020204020204" pitchFamily="34" charset="-122"/>
                <a:ea typeface="微软雅黑" panose="020B0503020204020204" pitchFamily="34" charset="-122"/>
              </a:rPr>
              <a:t>社会主义核心价值观有哪些显著特征</a:t>
            </a:r>
            <a:r>
              <a:rPr lang="zh-CN" altLang="zh-CN" sz="3600" b="1" dirty="0">
                <a:latin typeface="微软雅黑" panose="020B0503020204020204" pitchFamily="34" charset="-122"/>
                <a:ea typeface="微软雅黑" panose="020B0503020204020204" pitchFamily="34" charset="-122"/>
              </a:rPr>
              <a:t>？</a:t>
            </a:r>
            <a:r>
              <a:rPr lang="en-US" altLang="zh-CN" sz="3600" b="1" dirty="0">
                <a:latin typeface="微软雅黑" panose="020B0503020204020204" pitchFamily="34" charset="-122"/>
                <a:ea typeface="微软雅黑" panose="020B0503020204020204" pitchFamily="34" charset="-122"/>
              </a:rPr>
              <a:t>”</a:t>
            </a:r>
            <a:endParaRPr lang="zh-CN" altLang="en-US" sz="3600" dirty="0">
              <a:latin typeface="微软雅黑" panose="020B0503020204020204" pitchFamily="34" charset="-122"/>
              <a:ea typeface="微软雅黑" panose="020B0503020204020204" pitchFamily="34" charset="-122"/>
            </a:endParaRPr>
          </a:p>
          <a:p>
            <a:endParaRPr lang="zh-CN" altLang="en-US" sz="44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19EEFBCB-F9AB-8523-2BDC-4FDCBC7E0389}"/>
              </a:ext>
            </a:extLst>
          </p:cNvPr>
          <p:cNvSpPr txBox="1"/>
          <p:nvPr/>
        </p:nvSpPr>
        <p:spPr>
          <a:xfrm>
            <a:off x="4307840" y="5611614"/>
            <a:ext cx="6096000" cy="523220"/>
          </a:xfrm>
          <a:prstGeom prst="rect">
            <a:avLst/>
          </a:prstGeom>
          <a:noFill/>
        </p:spPr>
        <p:txBody>
          <a:bodyPr wrap="square">
            <a:spAutoFit/>
          </a:bodyPr>
          <a:lstStyle/>
          <a:p>
            <a:r>
              <a:rPr lang="zh-CN" altLang="en-US" sz="2800" dirty="0">
                <a:solidFill>
                  <a:srgbClr val="FF0000"/>
                </a:solidFill>
                <a:latin typeface="微软雅黑" panose="020B0503020204020204" pitchFamily="34" charset="-122"/>
                <a:ea typeface="微软雅黑" panose="020B0503020204020204" pitchFamily="34" charset="-122"/>
              </a:rPr>
              <a:t>第三张（</a:t>
            </a:r>
            <a:r>
              <a:rPr lang="zh-CN" altLang="en-US" sz="2800" b="1" dirty="0">
                <a:solidFill>
                  <a:srgbClr val="FF0000"/>
                </a:solidFill>
                <a:latin typeface="微软雅黑" panose="020B0503020204020204" pitchFamily="34" charset="-122"/>
                <a:ea typeface="微软雅黑" panose="020B0503020204020204" pitchFamily="34" charset="-122"/>
              </a:rPr>
              <a:t>党的二十大报告指出</a:t>
            </a:r>
            <a:r>
              <a:rPr lang="zh-CN" altLang="en-US" sz="2800" dirty="0">
                <a:solidFill>
                  <a:srgbClr val="FF0000"/>
                </a:solidFill>
                <a:latin typeface="微软雅黑" panose="020B0503020204020204" pitchFamily="34" charset="-122"/>
                <a:ea typeface="微软雅黑" panose="020B0503020204020204" pitchFamily="34" charset="-122"/>
              </a:rPr>
              <a:t>）</a:t>
            </a:r>
            <a:endParaRPr lang="zh-CN" altLang="en-US" sz="2800" dirty="0">
              <a:solidFill>
                <a:srgbClr val="FF0000"/>
              </a:solidFill>
            </a:endParaRPr>
          </a:p>
        </p:txBody>
      </p:sp>
    </p:spTree>
    <p:extLst>
      <p:ext uri="{BB962C8B-B14F-4D97-AF65-F5344CB8AC3E}">
        <p14:creationId xmlns:p14="http://schemas.microsoft.com/office/powerpoint/2010/main" val="878805114"/>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57696B27-94A3-7BA7-8E87-BC55EA764E94}"/>
              </a:ext>
            </a:extLst>
          </p:cNvPr>
          <p:cNvSpPr txBox="1"/>
          <p:nvPr/>
        </p:nvSpPr>
        <p:spPr>
          <a:xfrm>
            <a:off x="1136073" y="609599"/>
            <a:ext cx="10335491" cy="369332"/>
          </a:xfrm>
          <a:prstGeom prst="rect">
            <a:avLst/>
          </a:prstGeom>
          <a:noFill/>
        </p:spPr>
        <p:txBody>
          <a:bodyPr wrap="square" rtlCol="0">
            <a:spAutoFit/>
          </a:bodyPr>
          <a:lstStyle/>
          <a:p>
            <a:r>
              <a:rPr lang="zh-CN" altLang="en-US" dirty="0"/>
              <a:t>           </a:t>
            </a:r>
          </a:p>
        </p:txBody>
      </p:sp>
      <p:sp>
        <p:nvSpPr>
          <p:cNvPr id="2" name="文本框 1">
            <a:extLst>
              <a:ext uri="{FF2B5EF4-FFF2-40B4-BE49-F238E27FC236}">
                <a16:creationId xmlns:a16="http://schemas.microsoft.com/office/drawing/2014/main" id="{C831DBC3-DD6A-AE08-A343-2C3114CDA87B}"/>
              </a:ext>
            </a:extLst>
          </p:cNvPr>
          <p:cNvSpPr txBox="1"/>
          <p:nvPr/>
        </p:nvSpPr>
        <p:spPr>
          <a:xfrm>
            <a:off x="572655" y="277090"/>
            <a:ext cx="11307617" cy="5570756"/>
          </a:xfrm>
          <a:prstGeom prst="rect">
            <a:avLst/>
          </a:prstGeom>
          <a:noFill/>
        </p:spPr>
        <p:txBody>
          <a:bodyPr wrap="square" rtlCol="0">
            <a:spAutoFit/>
          </a:bodyPr>
          <a:lstStyle/>
          <a:p>
            <a:pPr algn="ctr"/>
            <a:r>
              <a:rPr lang="zh-CN" altLang="en-US" sz="3200" b="0" dirty="0">
                <a:latin typeface="微软雅黑" panose="020B0503020204020204" pitchFamily="34" charset="-122"/>
                <a:ea typeface="微软雅黑" panose="020B0503020204020204" pitchFamily="34" charset="-122"/>
              </a:rPr>
              <a:t>    </a:t>
            </a:r>
            <a:r>
              <a:rPr lang="zh-CN" altLang="en-US" sz="3600" b="1" dirty="0">
                <a:latin typeface="微软雅黑" panose="020B0503020204020204" pitchFamily="34" charset="-122"/>
                <a:ea typeface="微软雅黑" panose="020B0503020204020204" pitchFamily="34" charset="-122"/>
              </a:rPr>
              <a:t>那就是“先进性、人民性、真实性”</a:t>
            </a:r>
            <a:endParaRPr lang="en-US" altLang="zh-CN" sz="3600" b="1" dirty="0">
              <a:latin typeface="微软雅黑" panose="020B0503020204020204" pitchFamily="34" charset="-122"/>
              <a:ea typeface="微软雅黑" panose="020B0503020204020204" pitchFamily="34" charset="-122"/>
            </a:endParaRPr>
          </a:p>
          <a:p>
            <a:pPr algn="ctr"/>
            <a:endParaRPr lang="en-US" altLang="zh-CN" sz="3200" b="1" dirty="0">
              <a:latin typeface="微软雅黑" panose="020B0503020204020204" pitchFamily="34" charset="-122"/>
              <a:ea typeface="微软雅黑" panose="020B0503020204020204" pitchFamily="34" charset="-122"/>
            </a:endParaRPr>
          </a:p>
          <a:p>
            <a:r>
              <a:rPr lang="zh-CN" altLang="en-US" sz="3200" dirty="0">
                <a:latin typeface="微软雅黑" panose="020B0503020204020204" pitchFamily="34" charset="-122"/>
                <a:ea typeface="微软雅黑" panose="020B0503020204020204" pitchFamily="34" charset="-122"/>
              </a:rPr>
              <a:t>       请同学们翻开教材第</a:t>
            </a:r>
            <a:r>
              <a:rPr lang="en-US" altLang="zh-CN" sz="3200" dirty="0">
                <a:latin typeface="微软雅黑" panose="020B0503020204020204" pitchFamily="34" charset="-122"/>
                <a:ea typeface="微软雅黑" panose="020B0503020204020204" pitchFamily="34" charset="-122"/>
              </a:rPr>
              <a:t>115</a:t>
            </a:r>
            <a:r>
              <a:rPr lang="zh-CN" altLang="en-US" sz="3200" dirty="0">
                <a:latin typeface="微软雅黑" panose="020B0503020204020204" pitchFamily="34" charset="-122"/>
                <a:ea typeface="微软雅黑" panose="020B0503020204020204" pitchFamily="34" charset="-122"/>
              </a:rPr>
              <a:t>页，与老师一起找寻答案。</a:t>
            </a:r>
            <a:endParaRPr lang="en-US" altLang="zh-CN" sz="3200" dirty="0">
              <a:latin typeface="微软雅黑" panose="020B0503020204020204" pitchFamily="34" charset="-122"/>
              <a:ea typeface="微软雅黑" panose="020B0503020204020204" pitchFamily="34" charset="-122"/>
            </a:endParaRPr>
          </a:p>
          <a:p>
            <a:r>
              <a:rPr lang="zh-CN" altLang="en-US" sz="3200" b="1" dirty="0">
                <a:latin typeface="微软雅黑" panose="020B0503020204020204" pitchFamily="34" charset="-122"/>
                <a:ea typeface="微软雅黑" panose="020B0503020204020204" pitchFamily="34" charset="-122"/>
                <a:sym typeface="+mn-ea"/>
              </a:rPr>
              <a:t>为什么说社会主义核心价值观是先进的？</a:t>
            </a:r>
            <a:r>
              <a:rPr lang="zh-CN" altLang="en-US" sz="3200" dirty="0">
                <a:latin typeface="微软雅黑" panose="020B0503020204020204" pitchFamily="34" charset="-122"/>
                <a:ea typeface="微软雅黑" panose="020B0503020204020204" pitchFamily="34" charset="-122"/>
                <a:cs typeface="华文中宋" panose="02010600040101010101" charset="-122"/>
              </a:rPr>
              <a:t>体现在</a:t>
            </a:r>
            <a:r>
              <a:rPr lang="zh-CN" altLang="en-US" sz="3200" kern="0" dirty="0">
                <a:latin typeface="微软雅黑" panose="020B0503020204020204" pitchFamily="34" charset="-122"/>
                <a:ea typeface="微软雅黑" panose="020B0503020204020204" pitchFamily="34" charset="-122"/>
                <a:sym typeface="Roboto Light" panose="02000000000000000000"/>
              </a:rPr>
              <a:t>社会主义本质属性、扎根中华优秀传统文化、吸纳世界有益文明成果，所以</a:t>
            </a:r>
            <a:r>
              <a:rPr lang="zh-CN" altLang="en-US" sz="3200" dirty="0">
                <a:latin typeface="微软雅黑" panose="020B0503020204020204" pitchFamily="34" charset="-122"/>
                <a:ea typeface="微软雅黑" panose="020B0503020204020204" pitchFamily="34" charset="-122"/>
                <a:cs typeface="华文中宋" panose="02010600040101010101" charset="-122"/>
              </a:rPr>
              <a:t>反映人类社会发展进步的价值理念</a:t>
            </a:r>
            <a:r>
              <a:rPr lang="zh-CN" altLang="en-US" sz="3200" kern="0" dirty="0">
                <a:latin typeface="微软雅黑" panose="020B0503020204020204" pitchFamily="34" charset="-122"/>
                <a:ea typeface="微软雅黑" panose="020B0503020204020204" pitchFamily="34" charset="-122"/>
                <a:sym typeface="Roboto Light" panose="02000000000000000000"/>
              </a:rPr>
              <a:t>。（</a:t>
            </a:r>
            <a:r>
              <a:rPr lang="zh-CN" altLang="en-US" sz="3200" dirty="0">
                <a:latin typeface="微软雅黑" panose="020B0503020204020204" pitchFamily="34" charset="-122"/>
                <a:ea typeface="微软雅黑" panose="020B0503020204020204" pitchFamily="34" charset="-122"/>
              </a:rPr>
              <a:t>停顿）</a:t>
            </a:r>
            <a:endParaRPr lang="en-US" altLang="zh-CN" sz="3200" kern="0" dirty="0">
              <a:latin typeface="微软雅黑" panose="020B0503020204020204" pitchFamily="34" charset="-122"/>
              <a:ea typeface="微软雅黑" panose="020B0503020204020204" pitchFamily="34" charset="-122"/>
              <a:sym typeface="Roboto Light" panose="02000000000000000000"/>
            </a:endParaRPr>
          </a:p>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为什么说</a:t>
            </a:r>
            <a:r>
              <a:rPr lang="zh-CN" altLang="en-US" sz="3200" b="1" spc="160" dirty="0">
                <a:ln w="3175">
                  <a:noFill/>
                  <a:prstDash val="dash"/>
                </a:ln>
                <a:latin typeface="微软雅黑" panose="020B0503020204020204" pitchFamily="34" charset="-122"/>
                <a:ea typeface="微软雅黑" panose="020B0503020204020204" pitchFamily="34" charset="-122"/>
                <a:cs typeface="微软雅黑" panose="020B0503020204020204" pitchFamily="34" charset="-122"/>
              </a:rPr>
              <a:t>人民性是社会主义核心价值观的根本特性？</a:t>
            </a:r>
            <a:r>
              <a:rPr lang="zh-CN" altLang="en-US" sz="3200" dirty="0">
                <a:latin typeface="微软雅黑" panose="020B0503020204020204" pitchFamily="34" charset="-122"/>
                <a:ea typeface="微软雅黑" panose="020B0503020204020204" pitchFamily="34" charset="-122"/>
                <a:sym typeface="微软雅黑" panose="020B0503020204020204" pitchFamily="34" charset="-122"/>
              </a:rPr>
              <a:t>体现在</a:t>
            </a:r>
            <a:r>
              <a:rPr lang="zh-CN" altLang="en-US" sz="3200" noProof="1">
                <a:latin typeface="微软雅黑" panose="020B0503020204020204" pitchFamily="34" charset="-122"/>
                <a:ea typeface="微软雅黑" panose="020B0503020204020204" pitchFamily="34" charset="-122"/>
              </a:rPr>
              <a:t>尊重人民群众的历史主体地位、以人民为中心的价值导向，</a:t>
            </a:r>
            <a:r>
              <a:rPr lang="zh-CN" altLang="en-US" sz="3200" dirty="0">
                <a:latin typeface="微软雅黑" panose="020B0503020204020204" pitchFamily="34" charset="-122"/>
                <a:ea typeface="微软雅黑" panose="020B0503020204020204" pitchFamily="34" charset="-122"/>
                <a:sym typeface="微软雅黑" panose="020B0503020204020204" pitchFamily="34" charset="-122"/>
              </a:rPr>
              <a:t>彰显人民至上的价值立场。</a:t>
            </a:r>
            <a:r>
              <a:rPr lang="zh-CN" altLang="en-US" sz="3200" dirty="0">
                <a:latin typeface="微软雅黑" panose="020B0503020204020204" pitchFamily="34" charset="-122"/>
                <a:ea typeface="微软雅黑" panose="020B0503020204020204" pitchFamily="34" charset="-122"/>
              </a:rPr>
              <a:t> （停顿）</a:t>
            </a:r>
            <a:endParaRPr lang="en-US" altLang="zh-CN" sz="3200" noProof="1">
              <a:latin typeface="微软雅黑" panose="020B0503020204020204" pitchFamily="34" charset="-122"/>
              <a:ea typeface="微软雅黑" panose="020B0503020204020204" pitchFamily="34" charset="-122"/>
            </a:endParaRPr>
          </a:p>
          <a:p>
            <a:r>
              <a:rPr lang="zh-CN" altLang="en-US" sz="3200" b="1" noProof="1">
                <a:latin typeface="微软雅黑" panose="020B0503020204020204" pitchFamily="34" charset="-122"/>
                <a:ea typeface="微软雅黑" panose="020B0503020204020204" pitchFamily="34" charset="-122"/>
              </a:rPr>
              <a:t>为什么说社会主义核心价值观具有强大的道义力量？</a:t>
            </a:r>
            <a:r>
              <a:rPr lang="zh-CN" altLang="en-US" sz="3200" noProof="1">
                <a:latin typeface="微软雅黑" panose="020B0503020204020204" pitchFamily="34" charset="-122"/>
                <a:ea typeface="微软雅黑" panose="020B0503020204020204" pitchFamily="34" charset="-122"/>
              </a:rPr>
              <a:t>因为</a:t>
            </a:r>
            <a:r>
              <a:rPr lang="zh-CN" altLang="en-US" sz="3200" spc="160" dirty="0">
                <a:latin typeface="微软雅黑" panose="020B0503020204020204" pitchFamily="34" charset="-122"/>
                <a:ea typeface="微软雅黑" panose="020B0503020204020204" pitchFamily="34" charset="-122"/>
              </a:rPr>
              <a:t>真实可信的，与</a:t>
            </a:r>
            <a:r>
              <a:rPr lang="zh-CN" altLang="en-US" sz="3200" noProof="1">
                <a:latin typeface="微软雅黑" panose="020B0503020204020204" pitchFamily="34" charset="-122"/>
                <a:ea typeface="微软雅黑" panose="020B0503020204020204" pitchFamily="34" charset="-122"/>
              </a:rPr>
              <a:t>西方“普世价值”有本质的区别。</a:t>
            </a:r>
            <a:endParaRPr lang="en-US" altLang="zh-CN" sz="3200" noProof="1">
              <a:latin typeface="微软雅黑" panose="020B0503020204020204" pitchFamily="34" charset="-122"/>
              <a:ea typeface="微软雅黑" panose="020B0503020204020204" pitchFamily="34" charset="-122"/>
            </a:endParaRPr>
          </a:p>
        </p:txBody>
      </p:sp>
      <p:sp>
        <p:nvSpPr>
          <p:cNvPr id="7" name="文本框 6">
            <a:extLst>
              <a:ext uri="{FF2B5EF4-FFF2-40B4-BE49-F238E27FC236}">
                <a16:creationId xmlns:a16="http://schemas.microsoft.com/office/drawing/2014/main" id="{16F84EE4-2892-ECAD-236B-508171C21FCA}"/>
              </a:ext>
            </a:extLst>
          </p:cNvPr>
          <p:cNvSpPr txBox="1"/>
          <p:nvPr/>
        </p:nvSpPr>
        <p:spPr>
          <a:xfrm>
            <a:off x="4013200" y="5995689"/>
            <a:ext cx="6096000" cy="646331"/>
          </a:xfrm>
          <a:prstGeom prst="rect">
            <a:avLst/>
          </a:prstGeom>
          <a:noFill/>
        </p:spPr>
        <p:txBody>
          <a:bodyPr wrap="square">
            <a:spAutoFit/>
          </a:bodyPr>
          <a:lstStyle/>
          <a:p>
            <a:r>
              <a:rPr lang="zh-CN" altLang="en-US" sz="3600" dirty="0">
                <a:solidFill>
                  <a:srgbClr val="FF0000"/>
                </a:solidFill>
                <a:latin typeface="微软雅黑" panose="020B0503020204020204" pitchFamily="34" charset="-122"/>
                <a:ea typeface="微软雅黑" panose="020B0503020204020204" pitchFamily="34" charset="-122"/>
              </a:rPr>
              <a:t>第四张（目录）</a:t>
            </a:r>
            <a:endParaRPr lang="zh-CN" altLang="en-US" sz="3600" dirty="0">
              <a:solidFill>
                <a:srgbClr val="FF0000"/>
              </a:solidFill>
            </a:endParaRPr>
          </a:p>
        </p:txBody>
      </p:sp>
    </p:spTree>
    <p:extLst>
      <p:ext uri="{BB962C8B-B14F-4D97-AF65-F5344CB8AC3E}">
        <p14:creationId xmlns:p14="http://schemas.microsoft.com/office/powerpoint/2010/main" val="11010945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57696B27-94A3-7BA7-8E87-BC55EA764E94}"/>
              </a:ext>
            </a:extLst>
          </p:cNvPr>
          <p:cNvSpPr txBox="1"/>
          <p:nvPr/>
        </p:nvSpPr>
        <p:spPr>
          <a:xfrm>
            <a:off x="1136073" y="609599"/>
            <a:ext cx="10335491" cy="369332"/>
          </a:xfrm>
          <a:prstGeom prst="rect">
            <a:avLst/>
          </a:prstGeom>
          <a:noFill/>
        </p:spPr>
        <p:txBody>
          <a:bodyPr wrap="square" rtlCol="0">
            <a:spAutoFit/>
          </a:bodyPr>
          <a:lstStyle/>
          <a:p>
            <a:r>
              <a:rPr lang="zh-CN" altLang="en-US" dirty="0"/>
              <a:t>           </a:t>
            </a:r>
          </a:p>
        </p:txBody>
      </p:sp>
      <p:sp>
        <p:nvSpPr>
          <p:cNvPr id="2" name="文本框 1">
            <a:extLst>
              <a:ext uri="{FF2B5EF4-FFF2-40B4-BE49-F238E27FC236}">
                <a16:creationId xmlns:a16="http://schemas.microsoft.com/office/drawing/2014/main" id="{C6135D69-1069-3F80-1DB2-4F62F6D19BD2}"/>
              </a:ext>
            </a:extLst>
          </p:cNvPr>
          <p:cNvSpPr txBox="1"/>
          <p:nvPr/>
        </p:nvSpPr>
        <p:spPr>
          <a:xfrm>
            <a:off x="309418" y="247033"/>
            <a:ext cx="11573164" cy="4832092"/>
          </a:xfrm>
          <a:prstGeom prst="rect">
            <a:avLst/>
          </a:prstGeom>
          <a:noFill/>
        </p:spPr>
        <p:txBody>
          <a:bodyPr wrap="square" rtlCol="0">
            <a:spAutoFit/>
          </a:bodyPr>
          <a:lstStyle/>
          <a:p>
            <a:pPr marL="342900" indent="-342900" fontAlgn="auto">
              <a:spcBef>
                <a:spcPts val="0"/>
              </a:spcBef>
              <a:spcAft>
                <a:spcPts val="800"/>
              </a:spcAft>
              <a:buSzPct val="100000"/>
              <a:buFont typeface="Wingdings" panose="05000000000000000000" charset="0"/>
              <a:buChar char="l"/>
              <a:defRPr/>
            </a:pPr>
            <a:r>
              <a:rPr lang="zh-CN" altLang="en-US" sz="36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第一个特征是先进性，</a:t>
            </a:r>
            <a:endParaRPr lang="en-US" altLang="zh-CN" sz="36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fontAlgn="auto">
              <a:spcBef>
                <a:spcPts val="0"/>
              </a:spcBef>
              <a:spcAft>
                <a:spcPts val="800"/>
              </a:spcAft>
              <a:buSzPct val="100000"/>
              <a:defRPr/>
            </a:pPr>
            <a:r>
              <a:rPr lang="zh-CN" altLang="en-US" sz="3600" b="1" spc="160" dirty="0">
                <a:ln w="3175">
                  <a:noFill/>
                  <a:prstDash val="dash"/>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（一）“社会主义”是社会主义核心价值观的“底色”。</a:t>
            </a:r>
          </a:p>
          <a:p>
            <a:pPr fontAlgn="auto">
              <a:spcBef>
                <a:spcPts val="0"/>
              </a:spcBef>
              <a:spcAft>
                <a:spcPts val="800"/>
              </a:spcAft>
              <a:buSzPct val="100000"/>
              <a:defRPr/>
            </a:pPr>
            <a:r>
              <a:rPr lang="zh-CN" altLang="en-US" sz="3600" b="1" spc="160" dirty="0">
                <a:ln w="3175">
                  <a:noFill/>
                  <a:prstDash val="dash"/>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     先进性集</a:t>
            </a:r>
            <a:r>
              <a:rPr lang="zh-CN" altLang="en-US" sz="3600" b="1" spc="160" dirty="0">
                <a:ln w="3175">
                  <a:noFill/>
                  <a:prstDash val="dash"/>
                </a:ln>
                <a:solidFill>
                  <a:schemeClr val="dk1">
                    <a:lumMod val="75000"/>
                    <a:lumOff val="2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中体现在它是社会主义所坚持和追求的价值理念。</a:t>
            </a:r>
            <a:r>
              <a:rPr lang="zh-CN" altLang="en-US" sz="36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比如：我国坚持以公有制为主体，强调“共同富裕”“人民当家作主”</a:t>
            </a:r>
            <a:endParaRPr lang="zh-CN" altLang="en-US" sz="3600" b="1" spc="160" dirty="0">
              <a:ln w="3175">
                <a:noFill/>
                <a:prstDash val="dash"/>
              </a:ln>
              <a:solidFill>
                <a:schemeClr val="dk1">
                  <a:lumMod val="75000"/>
                  <a:lumOff val="2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3600" b="1" spc="1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      社会主义核心价值观生成于中国特色社会主义建设实践，中国人民从站起来、富起来、到强起来。</a:t>
            </a:r>
            <a:endParaRPr lang="zh-CN" altLang="en-US" sz="36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5" name="文本框 4">
            <a:extLst>
              <a:ext uri="{FF2B5EF4-FFF2-40B4-BE49-F238E27FC236}">
                <a16:creationId xmlns:a16="http://schemas.microsoft.com/office/drawing/2014/main" id="{45783438-F37E-552F-0B19-A1B093866864}"/>
              </a:ext>
            </a:extLst>
          </p:cNvPr>
          <p:cNvSpPr txBox="1"/>
          <p:nvPr/>
        </p:nvSpPr>
        <p:spPr>
          <a:xfrm>
            <a:off x="4805680" y="5879069"/>
            <a:ext cx="6096000" cy="584775"/>
          </a:xfrm>
          <a:prstGeom prst="rect">
            <a:avLst/>
          </a:prstGeom>
          <a:noFill/>
        </p:spPr>
        <p:txBody>
          <a:bodyPr wrap="square">
            <a:spAutoFit/>
          </a:bodyPr>
          <a:lstStyle/>
          <a:p>
            <a:r>
              <a:rPr lang="zh-CN" altLang="en-US" sz="3200" dirty="0">
                <a:solidFill>
                  <a:srgbClr val="FF0000"/>
                </a:solidFill>
                <a:latin typeface="微软雅黑" panose="020B0503020204020204" pitchFamily="34" charset="-122"/>
                <a:ea typeface="微软雅黑" panose="020B0503020204020204" pitchFamily="34" charset="-122"/>
              </a:rPr>
              <a:t>第五张</a:t>
            </a:r>
            <a:endParaRPr lang="zh-CN" altLang="en-US" sz="3200" dirty="0">
              <a:solidFill>
                <a:srgbClr val="FF0000"/>
              </a:solidFill>
            </a:endParaRPr>
          </a:p>
        </p:txBody>
      </p:sp>
    </p:spTree>
    <p:extLst>
      <p:ext uri="{BB962C8B-B14F-4D97-AF65-F5344CB8AC3E}">
        <p14:creationId xmlns:p14="http://schemas.microsoft.com/office/powerpoint/2010/main" val="42215854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57696B27-94A3-7BA7-8E87-BC55EA764E94}"/>
              </a:ext>
            </a:extLst>
          </p:cNvPr>
          <p:cNvSpPr txBox="1"/>
          <p:nvPr/>
        </p:nvSpPr>
        <p:spPr>
          <a:xfrm>
            <a:off x="1136073" y="609599"/>
            <a:ext cx="10335491" cy="369332"/>
          </a:xfrm>
          <a:prstGeom prst="rect">
            <a:avLst/>
          </a:prstGeom>
          <a:noFill/>
        </p:spPr>
        <p:txBody>
          <a:bodyPr wrap="square" rtlCol="0">
            <a:spAutoFit/>
          </a:bodyPr>
          <a:lstStyle/>
          <a:p>
            <a:r>
              <a:rPr lang="zh-CN" altLang="en-US" dirty="0"/>
              <a:t>           </a:t>
            </a:r>
          </a:p>
        </p:txBody>
      </p:sp>
      <p:sp>
        <p:nvSpPr>
          <p:cNvPr id="3" name="文本框 2">
            <a:extLst>
              <a:ext uri="{FF2B5EF4-FFF2-40B4-BE49-F238E27FC236}">
                <a16:creationId xmlns:a16="http://schemas.microsoft.com/office/drawing/2014/main" id="{8FCE89D1-5672-69A2-9378-C76A260D82B2}"/>
              </a:ext>
            </a:extLst>
          </p:cNvPr>
          <p:cNvSpPr txBox="1"/>
          <p:nvPr/>
        </p:nvSpPr>
        <p:spPr>
          <a:xfrm>
            <a:off x="378691" y="712793"/>
            <a:ext cx="11434618" cy="4524315"/>
          </a:xfrm>
          <a:prstGeom prst="rect">
            <a:avLst/>
          </a:prstGeom>
          <a:noFill/>
        </p:spPr>
        <p:txBody>
          <a:bodyPr wrap="square">
            <a:spAutoFit/>
          </a:bodyPr>
          <a:lstStyle/>
          <a:p>
            <a:pPr indent="304800" algn="l"/>
            <a:r>
              <a:rPr lang="en-US" altLang="zh-CN" sz="3600" kern="100" dirty="0">
                <a:effectLst/>
                <a:latin typeface="微软雅黑" panose="020B0503020204020204" pitchFamily="34" charset="-122"/>
                <a:ea typeface="微软雅黑" panose="020B0503020204020204" pitchFamily="34" charset="-122"/>
                <a:cs typeface="黑体" panose="02010609060101010101" pitchFamily="49" charset="-122"/>
              </a:rPr>
              <a:t>    </a:t>
            </a:r>
            <a:r>
              <a:rPr lang="zh-CN" altLang="zh-CN" sz="3600" b="1" kern="100" dirty="0">
                <a:effectLst/>
                <a:latin typeface="微软雅黑" panose="020B0503020204020204" pitchFamily="34" charset="-122"/>
                <a:ea typeface="微软雅黑" panose="020B0503020204020204" pitchFamily="34" charset="-122"/>
                <a:cs typeface="黑体" panose="02010609060101010101" pitchFamily="49" charset="-122"/>
              </a:rPr>
              <a:t>一位剑桥大学博士在英国某知名网络平台上</a:t>
            </a:r>
            <a:r>
              <a:rPr lang="zh-CN" altLang="en-US" sz="3600" b="1" kern="100" dirty="0">
                <a:effectLst/>
                <a:latin typeface="微软雅黑" panose="020B0503020204020204" pitchFamily="34" charset="-122"/>
                <a:ea typeface="微软雅黑" panose="020B0503020204020204" pitchFamily="34" charset="-122"/>
                <a:cs typeface="黑体" panose="02010609060101010101" pitchFamily="49" charset="-122"/>
              </a:rPr>
              <a:t>就这个问题</a:t>
            </a:r>
            <a:r>
              <a:rPr lang="zh-CN" altLang="zh-CN" sz="3600" b="1" kern="100" dirty="0">
                <a:effectLst/>
                <a:latin typeface="微软雅黑" panose="020B0503020204020204" pitchFamily="34" charset="-122"/>
                <a:ea typeface="微软雅黑" panose="020B0503020204020204" pitchFamily="34" charset="-122"/>
                <a:cs typeface="黑体" panose="02010609060101010101" pitchFamily="49" charset="-122"/>
              </a:rPr>
              <a:t>发表长文</a:t>
            </a:r>
            <a:r>
              <a:rPr lang="zh-CN" altLang="en-US" sz="3600" b="1" kern="100" dirty="0">
                <a:effectLst/>
                <a:latin typeface="微软雅黑" panose="020B0503020204020204" pitchFamily="34" charset="-122"/>
                <a:ea typeface="微软雅黑" panose="020B0503020204020204" pitchFamily="34" charset="-122"/>
                <a:cs typeface="黑体" panose="02010609060101010101" pitchFamily="49" charset="-122"/>
              </a:rPr>
              <a:t>，</a:t>
            </a:r>
            <a:r>
              <a:rPr lang="zh-CN" altLang="zh-CN" sz="3600" b="1" kern="1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黑体" panose="02010609060101010101" pitchFamily="49" charset="-122"/>
              </a:rPr>
              <a:t>他专门列举了中国政府在甘肃、云南、贵州、广西等相对偏远贫困的省（自治区）投入大量资金建设高速公路、铁路、桥梁，使这些“不受上苍眷顾的地方”焕发生机，让“大山的子孙”走出深山。不仅是中国经济实力、科技实力的彰显，也是对“更富强、更自由、更平等、更公正······”的追求</a:t>
            </a:r>
            <a:r>
              <a:rPr lang="zh-CN" altLang="en-US" sz="3600" b="1" kern="1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黑体" panose="02010609060101010101" pitchFamily="49" charset="-122"/>
              </a:rPr>
              <a:t>，</a:t>
            </a:r>
            <a:r>
              <a:rPr lang="zh-CN" altLang="en-US" sz="3600" b="1" spc="180" dirty="0">
                <a:ln w="3175">
                  <a:noFill/>
                  <a:prstDash val="dash"/>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诠释了中国的价值底色。</a:t>
            </a:r>
            <a:endParaRPr lang="zh-CN" altLang="zh-CN" sz="3600" b="1" kern="1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 name="文本框 4">
            <a:extLst>
              <a:ext uri="{FF2B5EF4-FFF2-40B4-BE49-F238E27FC236}">
                <a16:creationId xmlns:a16="http://schemas.microsoft.com/office/drawing/2014/main" id="{B6387766-189D-BD54-1AC5-3F1BB78BFCA5}"/>
              </a:ext>
            </a:extLst>
          </p:cNvPr>
          <p:cNvSpPr txBox="1"/>
          <p:nvPr/>
        </p:nvSpPr>
        <p:spPr>
          <a:xfrm>
            <a:off x="4945118" y="5822041"/>
            <a:ext cx="6253654" cy="646331"/>
          </a:xfrm>
          <a:prstGeom prst="rect">
            <a:avLst/>
          </a:prstGeom>
          <a:noFill/>
        </p:spPr>
        <p:txBody>
          <a:bodyPr wrap="square">
            <a:spAutoFit/>
          </a:bodyPr>
          <a:lstStyle/>
          <a:p>
            <a:r>
              <a:rPr lang="zh-CN" altLang="en-US" sz="3600" dirty="0">
                <a:solidFill>
                  <a:srgbClr val="FF0000"/>
                </a:solidFill>
                <a:latin typeface="微软雅黑" panose="020B0503020204020204" pitchFamily="34" charset="-122"/>
                <a:ea typeface="微软雅黑" panose="020B0503020204020204" pitchFamily="34" charset="-122"/>
              </a:rPr>
              <a:t>第六张</a:t>
            </a:r>
            <a:endParaRPr lang="zh-CN" altLang="en-US" sz="3600" dirty="0">
              <a:solidFill>
                <a:srgbClr val="FF0000"/>
              </a:solidFill>
            </a:endParaRPr>
          </a:p>
        </p:txBody>
      </p:sp>
    </p:spTree>
    <p:extLst>
      <p:ext uri="{BB962C8B-B14F-4D97-AF65-F5344CB8AC3E}">
        <p14:creationId xmlns:p14="http://schemas.microsoft.com/office/powerpoint/2010/main" val="27620197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57696B27-94A3-7BA7-8E87-BC55EA764E94}"/>
              </a:ext>
            </a:extLst>
          </p:cNvPr>
          <p:cNvSpPr txBox="1"/>
          <p:nvPr/>
        </p:nvSpPr>
        <p:spPr>
          <a:xfrm>
            <a:off x="1136073" y="609599"/>
            <a:ext cx="10335491" cy="369332"/>
          </a:xfrm>
          <a:prstGeom prst="rect">
            <a:avLst/>
          </a:prstGeom>
          <a:noFill/>
        </p:spPr>
        <p:txBody>
          <a:bodyPr wrap="square" rtlCol="0">
            <a:spAutoFit/>
          </a:bodyPr>
          <a:lstStyle/>
          <a:p>
            <a:r>
              <a:rPr lang="zh-CN" altLang="en-US" dirty="0"/>
              <a:t>           </a:t>
            </a:r>
          </a:p>
        </p:txBody>
      </p:sp>
      <p:sp>
        <p:nvSpPr>
          <p:cNvPr id="5" name="文本框 4">
            <a:extLst>
              <a:ext uri="{FF2B5EF4-FFF2-40B4-BE49-F238E27FC236}">
                <a16:creationId xmlns:a16="http://schemas.microsoft.com/office/drawing/2014/main" id="{F7FD63B7-A25D-6005-6371-DEAB8D0E9A56}"/>
              </a:ext>
            </a:extLst>
          </p:cNvPr>
          <p:cNvSpPr txBox="1"/>
          <p:nvPr/>
        </p:nvSpPr>
        <p:spPr>
          <a:xfrm>
            <a:off x="394277" y="477694"/>
            <a:ext cx="11473873" cy="4524315"/>
          </a:xfrm>
          <a:prstGeom prst="rect">
            <a:avLst/>
          </a:prstGeom>
          <a:noFill/>
        </p:spPr>
        <p:txBody>
          <a:bodyPr wrap="square">
            <a:spAutoFit/>
          </a:bodyPr>
          <a:lstStyle>
            <a:defPPr>
              <a:defRPr lang="zh-CN"/>
            </a:defPPr>
            <a:lvl1pPr algn="ctr">
              <a:defRPr sz="3600">
                <a:latin typeface="微软雅黑" panose="020B0503020204020204" pitchFamily="34" charset="-122"/>
                <a:ea typeface="微软雅黑" panose="020B0503020204020204" pitchFamily="34" charset="-122"/>
              </a:defRPr>
            </a:lvl1pPr>
          </a:lstStyle>
          <a:p>
            <a:pPr algn="l"/>
            <a:r>
              <a:rPr lang="zh-CN" altLang="en-US" sz="4800" dirty="0">
                <a:solidFill>
                  <a:srgbClr val="FF0000"/>
                </a:solidFill>
                <a:latin typeface="微软雅黑" panose="020B0503020204020204" pitchFamily="34" charset="-122"/>
                <a:ea typeface="微软雅黑" panose="020B0503020204020204" pitchFamily="34" charset="-122"/>
              </a:rPr>
              <a:t>       </a:t>
            </a:r>
            <a:r>
              <a:rPr lang="zh-CN" altLang="en-US" sz="4000" b="1" dirty="0">
                <a:latin typeface="微软雅黑" panose="020B0503020204020204" pitchFamily="34" charset="-122"/>
                <a:ea typeface="微软雅黑" panose="020B0503020204020204" pitchFamily="34" charset="-122"/>
              </a:rPr>
              <a:t>再次追问：中国为何坚持“动态清零”，拒绝“躺平” ？ （停顿）同学们回答的很好！</a:t>
            </a:r>
          </a:p>
          <a:p>
            <a:pPr algn="l"/>
            <a:r>
              <a:rPr lang="zh-CN" altLang="zh-CN" sz="4000" b="1" dirty="0"/>
              <a:t>“与病毒共存”还是“动态清零”，表面看是抗疫策略之争、方法之争，本质上则是核心价值之争、制度之争、文明之争。</a:t>
            </a:r>
            <a:r>
              <a:rPr lang="zh-CN" altLang="en-US" sz="4000" b="1" dirty="0"/>
              <a:t> </a:t>
            </a:r>
            <a:r>
              <a:rPr lang="zh-CN" altLang="zh-CN" sz="4000" b="1" dirty="0"/>
              <a:t>“躺平”没有出路，“动态清零”才是最佳方案</a:t>
            </a:r>
            <a:r>
              <a:rPr lang="zh-CN" altLang="en-US" sz="4000" b="1" dirty="0"/>
              <a:t>，这充分体现强大的社会主义的本质属性。</a:t>
            </a:r>
          </a:p>
        </p:txBody>
      </p:sp>
      <p:sp>
        <p:nvSpPr>
          <p:cNvPr id="2" name="文本框 1">
            <a:extLst>
              <a:ext uri="{FF2B5EF4-FFF2-40B4-BE49-F238E27FC236}">
                <a16:creationId xmlns:a16="http://schemas.microsoft.com/office/drawing/2014/main" id="{4CCD132D-34CA-072D-E0A1-8C307907473F}"/>
              </a:ext>
            </a:extLst>
          </p:cNvPr>
          <p:cNvSpPr txBox="1"/>
          <p:nvPr/>
        </p:nvSpPr>
        <p:spPr>
          <a:xfrm>
            <a:off x="4945118" y="5822041"/>
            <a:ext cx="6253654" cy="646331"/>
          </a:xfrm>
          <a:prstGeom prst="rect">
            <a:avLst/>
          </a:prstGeom>
          <a:noFill/>
        </p:spPr>
        <p:txBody>
          <a:bodyPr wrap="square">
            <a:spAutoFit/>
          </a:bodyPr>
          <a:lstStyle/>
          <a:p>
            <a:r>
              <a:rPr lang="zh-CN" altLang="en-US" sz="3600" dirty="0">
                <a:solidFill>
                  <a:srgbClr val="FF0000"/>
                </a:solidFill>
                <a:latin typeface="微软雅黑" panose="020B0503020204020204" pitchFamily="34" charset="-122"/>
                <a:ea typeface="微软雅黑" panose="020B0503020204020204" pitchFamily="34" charset="-122"/>
              </a:rPr>
              <a:t>第七张</a:t>
            </a:r>
            <a:endParaRPr lang="zh-CN" altLang="en-US" sz="3600" dirty="0">
              <a:solidFill>
                <a:srgbClr val="FF0000"/>
              </a:solidFill>
            </a:endParaRPr>
          </a:p>
        </p:txBody>
      </p:sp>
    </p:spTree>
    <p:extLst>
      <p:ext uri="{BB962C8B-B14F-4D97-AF65-F5344CB8AC3E}">
        <p14:creationId xmlns:p14="http://schemas.microsoft.com/office/powerpoint/2010/main" val="29124151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57696B27-94A3-7BA7-8E87-BC55EA764E94}"/>
              </a:ext>
            </a:extLst>
          </p:cNvPr>
          <p:cNvSpPr txBox="1"/>
          <p:nvPr/>
        </p:nvSpPr>
        <p:spPr>
          <a:xfrm>
            <a:off x="1136073" y="609599"/>
            <a:ext cx="10335491" cy="369332"/>
          </a:xfrm>
          <a:prstGeom prst="rect">
            <a:avLst/>
          </a:prstGeom>
          <a:noFill/>
        </p:spPr>
        <p:txBody>
          <a:bodyPr wrap="square" rtlCol="0">
            <a:spAutoFit/>
          </a:bodyPr>
          <a:lstStyle/>
          <a:p>
            <a:r>
              <a:rPr lang="zh-CN" altLang="en-US" dirty="0"/>
              <a:t>           </a:t>
            </a:r>
          </a:p>
        </p:txBody>
      </p:sp>
      <p:sp>
        <p:nvSpPr>
          <p:cNvPr id="5" name="文本框 4">
            <a:extLst>
              <a:ext uri="{FF2B5EF4-FFF2-40B4-BE49-F238E27FC236}">
                <a16:creationId xmlns:a16="http://schemas.microsoft.com/office/drawing/2014/main" id="{98F84261-2D98-5599-8E73-F7E8C8AE234F}"/>
              </a:ext>
            </a:extLst>
          </p:cNvPr>
          <p:cNvSpPr txBox="1"/>
          <p:nvPr/>
        </p:nvSpPr>
        <p:spPr>
          <a:xfrm>
            <a:off x="637309" y="794265"/>
            <a:ext cx="10626437" cy="3790974"/>
          </a:xfrm>
          <a:prstGeom prst="rect">
            <a:avLst/>
          </a:prstGeom>
          <a:noFill/>
        </p:spPr>
        <p:txBody>
          <a:bodyPr wrap="square">
            <a:spAutoFit/>
          </a:bodyPr>
          <a:lstStyle/>
          <a:p>
            <a:pPr marL="342900" indent="-342900">
              <a:lnSpc>
                <a:spcPct val="150000"/>
              </a:lnSpc>
              <a:spcAft>
                <a:spcPts val="600"/>
              </a:spcAft>
              <a:buFont typeface="Wingdings" panose="05000000000000000000" charset="0"/>
              <a:buChar char="u"/>
            </a:pPr>
            <a:r>
              <a:rPr lang="zh-CN" altLang="en-US" sz="3600" b="1" dirty="0">
                <a:latin typeface="微软雅黑" panose="020B0503020204020204" pitchFamily="34" charset="-122"/>
                <a:ea typeface="微软雅黑" panose="020B0503020204020204" pitchFamily="34" charset="-122"/>
              </a:rPr>
              <a:t>（</a:t>
            </a:r>
            <a:r>
              <a:rPr lang="zh-CN" altLang="en-US" sz="3200" b="1" dirty="0">
                <a:latin typeface="微软雅黑" panose="020B0503020204020204" pitchFamily="34" charset="-122"/>
                <a:ea typeface="微软雅黑" panose="020B0503020204020204" pitchFamily="34" charset="-122"/>
              </a:rPr>
              <a:t>二）中华优秀传统文化是涵养社会主义核心价值观的重要源泉。</a:t>
            </a:r>
            <a:r>
              <a:rPr lang="zh-CN" altLang="en-US" sz="3200" b="1" noProof="1">
                <a:latin typeface="微软雅黑" panose="020B0503020204020204" pitchFamily="34" charset="-122"/>
                <a:ea typeface="微软雅黑" panose="020B0503020204020204" pitchFamily="34" charset="-122"/>
                <a:sym typeface="+mn-ea"/>
              </a:rPr>
              <a:t>中华文明是没有中断、延续发展至今的文明。</a:t>
            </a:r>
            <a:r>
              <a:rPr lang="en-US" altLang="zh-CN" sz="3200" b="1" noProof="1">
                <a:latin typeface="微软雅黑" panose="020B0503020204020204" pitchFamily="34" charset="-122"/>
                <a:ea typeface="微软雅黑" panose="020B0503020204020204" pitchFamily="34" charset="-122"/>
                <a:sym typeface="+mn-ea"/>
              </a:rPr>
              <a:t>2000</a:t>
            </a:r>
            <a:r>
              <a:rPr lang="zh-CN" altLang="en-US" sz="3200" b="1" noProof="1">
                <a:latin typeface="微软雅黑" panose="020B0503020204020204" pitchFamily="34" charset="-122"/>
                <a:ea typeface="微软雅黑" panose="020B0503020204020204" pitchFamily="34" charset="-122"/>
                <a:sym typeface="+mn-ea"/>
              </a:rPr>
              <a:t>多年前，百家思想体系和价值理念影响至今，比如，</a:t>
            </a:r>
            <a:r>
              <a:rPr lang="zh-CN" altLang="en-US" sz="3200" b="1" dirty="0">
                <a:latin typeface="微软雅黑" panose="020B0503020204020204" pitchFamily="34" charset="-122"/>
                <a:ea typeface="微软雅黑" panose="020B0503020204020204" pitchFamily="34" charset="-122"/>
              </a:rPr>
              <a:t>社会主义核心价值观基本内容从国家、社会、公民三个层面进行凝练，就来源中华优秀传统思想和价值理念。</a:t>
            </a:r>
          </a:p>
        </p:txBody>
      </p:sp>
      <p:sp>
        <p:nvSpPr>
          <p:cNvPr id="2" name="文本框 1">
            <a:extLst>
              <a:ext uri="{FF2B5EF4-FFF2-40B4-BE49-F238E27FC236}">
                <a16:creationId xmlns:a16="http://schemas.microsoft.com/office/drawing/2014/main" id="{B91B519A-272D-9D02-C1A6-353A6F8AD40C}"/>
              </a:ext>
            </a:extLst>
          </p:cNvPr>
          <p:cNvSpPr txBox="1"/>
          <p:nvPr/>
        </p:nvSpPr>
        <p:spPr>
          <a:xfrm>
            <a:off x="4904478" y="5602070"/>
            <a:ext cx="6253654" cy="646331"/>
          </a:xfrm>
          <a:prstGeom prst="rect">
            <a:avLst/>
          </a:prstGeom>
          <a:noFill/>
        </p:spPr>
        <p:txBody>
          <a:bodyPr wrap="square">
            <a:spAutoFit/>
          </a:bodyPr>
          <a:lstStyle/>
          <a:p>
            <a:r>
              <a:rPr lang="zh-CN" altLang="en-US" sz="3600" dirty="0">
                <a:solidFill>
                  <a:srgbClr val="FF0000"/>
                </a:solidFill>
                <a:latin typeface="微软雅黑" panose="020B0503020204020204" pitchFamily="34" charset="-122"/>
                <a:ea typeface="微软雅黑" panose="020B0503020204020204" pitchFamily="34" charset="-122"/>
              </a:rPr>
              <a:t>第八张</a:t>
            </a:r>
            <a:endParaRPr lang="zh-CN" altLang="en-US" sz="3600" dirty="0">
              <a:solidFill>
                <a:srgbClr val="FF0000"/>
              </a:solidFill>
            </a:endParaRPr>
          </a:p>
        </p:txBody>
      </p:sp>
    </p:spTree>
    <p:extLst>
      <p:ext uri="{BB962C8B-B14F-4D97-AF65-F5344CB8AC3E}">
        <p14:creationId xmlns:p14="http://schemas.microsoft.com/office/powerpoint/2010/main" val="8091591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57696B27-94A3-7BA7-8E87-BC55EA764E94}"/>
              </a:ext>
            </a:extLst>
          </p:cNvPr>
          <p:cNvSpPr txBox="1"/>
          <p:nvPr/>
        </p:nvSpPr>
        <p:spPr>
          <a:xfrm>
            <a:off x="1136073" y="609599"/>
            <a:ext cx="10335491" cy="369332"/>
          </a:xfrm>
          <a:prstGeom prst="rect">
            <a:avLst/>
          </a:prstGeom>
          <a:noFill/>
        </p:spPr>
        <p:txBody>
          <a:bodyPr wrap="square" rtlCol="0">
            <a:spAutoFit/>
          </a:bodyPr>
          <a:lstStyle/>
          <a:p>
            <a:r>
              <a:rPr lang="zh-CN" altLang="en-US" dirty="0"/>
              <a:t>           </a:t>
            </a:r>
          </a:p>
        </p:txBody>
      </p:sp>
      <p:sp>
        <p:nvSpPr>
          <p:cNvPr id="3" name="文本框 2">
            <a:extLst>
              <a:ext uri="{FF2B5EF4-FFF2-40B4-BE49-F238E27FC236}">
                <a16:creationId xmlns:a16="http://schemas.microsoft.com/office/drawing/2014/main" id="{4BCE0834-9241-64E4-977D-59A6AA6B8447}"/>
              </a:ext>
            </a:extLst>
          </p:cNvPr>
          <p:cNvSpPr txBox="1"/>
          <p:nvPr/>
        </p:nvSpPr>
        <p:spPr>
          <a:xfrm>
            <a:off x="1051512" y="609599"/>
            <a:ext cx="10088975" cy="3678764"/>
          </a:xfrm>
          <a:prstGeom prst="rect">
            <a:avLst/>
          </a:prstGeom>
          <a:noFill/>
        </p:spPr>
        <p:txBody>
          <a:bodyPr wrap="square">
            <a:spAutoFit/>
          </a:bodyPr>
          <a:lstStyle/>
          <a:p>
            <a:pPr algn="ctr"/>
            <a:r>
              <a:rPr lang="zh-CN" altLang="en-US" sz="2800" b="1" kern="2200" dirty="0">
                <a:latin typeface="微软雅黑" panose="020B0503020204020204" pitchFamily="34" charset="-122"/>
                <a:ea typeface="微软雅黑" panose="020B0503020204020204" pitchFamily="34" charset="-122"/>
                <a:cs typeface="黑体" panose="02010609060101010101" pitchFamily="49" charset="-122"/>
              </a:rPr>
              <a:t>我们来看两张“</a:t>
            </a:r>
            <a:r>
              <a:rPr lang="zh-CN" altLang="zh-CN" sz="2800" b="1" dirty="0">
                <a:latin typeface="微软雅黑" panose="020B0503020204020204" pitchFamily="34" charset="-122"/>
                <a:ea typeface="微软雅黑" panose="020B0503020204020204" pitchFamily="34" charset="-122"/>
                <a:cs typeface="Arial" panose="020B0604020202020204" pitchFamily="34" charset="0"/>
              </a:rPr>
              <a:t>相隔百年的</a:t>
            </a:r>
            <a:r>
              <a:rPr lang="zh-CN" altLang="en-US" sz="2800" b="1" dirty="0">
                <a:latin typeface="微软雅黑" panose="020B0503020204020204" pitchFamily="34" charset="-122"/>
                <a:ea typeface="微软雅黑" panose="020B0503020204020204" pitchFamily="34" charset="-122"/>
                <a:cs typeface="Arial" panose="020B0604020202020204" pitchFamily="34" charset="0"/>
              </a:rPr>
              <a:t>深</a:t>
            </a:r>
            <a:r>
              <a:rPr lang="zh-CN" altLang="zh-CN" sz="2800" b="1" dirty="0">
                <a:latin typeface="微软雅黑" panose="020B0503020204020204" pitchFamily="34" charset="-122"/>
                <a:ea typeface="微软雅黑" panose="020B0503020204020204" pitchFamily="34" charset="-122"/>
                <a:cs typeface="Arial" panose="020B0604020202020204" pitchFamily="34" charset="0"/>
              </a:rPr>
              <a:t>鞠躬</a:t>
            </a:r>
            <a:r>
              <a:rPr lang="zh-CN" altLang="en-US" sz="2800" b="1" dirty="0">
                <a:latin typeface="微软雅黑" panose="020B0503020204020204" pitchFamily="34" charset="-122"/>
                <a:ea typeface="微软雅黑" panose="020B0503020204020204" pitchFamily="34" charset="-122"/>
                <a:cs typeface="Arial" panose="020B0604020202020204" pitchFamily="34" charset="0"/>
              </a:rPr>
              <a:t>照片”</a:t>
            </a:r>
            <a:endParaRPr lang="en-US" altLang="zh-CN" sz="2800" dirty="0">
              <a:latin typeface="微软雅黑" panose="020B0503020204020204" pitchFamily="34" charset="-122"/>
              <a:ea typeface="微软雅黑" panose="020B0503020204020204" pitchFamily="34" charset="-122"/>
              <a:cs typeface="Arial" panose="020B0604020202020204" pitchFamily="34" charset="0"/>
            </a:endParaRPr>
          </a:p>
          <a:p>
            <a:pPr>
              <a:lnSpc>
                <a:spcPct val="150000"/>
              </a:lnSpc>
            </a:pPr>
            <a:r>
              <a:rPr lang="en-US" altLang="zh-CN" sz="2800" dirty="0">
                <a:latin typeface="微软雅黑" panose="020B0503020204020204" pitchFamily="34" charset="-122"/>
                <a:ea typeface="微软雅黑" panose="020B0503020204020204" pitchFamily="34" charset="-122"/>
                <a:cs typeface="Arial" panose="020B0604020202020204" pitchFamily="34" charset="0"/>
              </a:rPr>
              <a:t>    </a:t>
            </a:r>
            <a:r>
              <a:rPr lang="zh-CN" altLang="en-US" sz="2800" b="1" dirty="0">
                <a:latin typeface="微软雅黑" panose="020B0503020204020204" pitchFamily="34" charset="-122"/>
                <a:ea typeface="微软雅黑" panose="020B0503020204020204" pitchFamily="34" charset="-122"/>
                <a:cs typeface="Arial" panose="020B0604020202020204" pitchFamily="34" charset="0"/>
              </a:rPr>
              <a:t>一张是</a:t>
            </a:r>
            <a:r>
              <a:rPr lang="en-US" altLang="zh-CN" sz="2800" b="1" dirty="0">
                <a:effectLst/>
                <a:latin typeface="微软雅黑" panose="020B0503020204020204" pitchFamily="34" charset="-122"/>
                <a:ea typeface="微软雅黑" panose="020B0503020204020204" pitchFamily="34" charset="-122"/>
                <a:cs typeface="Arial" panose="020B0604020202020204" pitchFamily="34" charset="0"/>
              </a:rPr>
              <a:t>2020</a:t>
            </a:r>
            <a:r>
              <a:rPr lang="zh-CN" altLang="zh-CN" sz="2800" b="1" dirty="0">
                <a:effectLst/>
                <a:latin typeface="微软雅黑" panose="020B0503020204020204" pitchFamily="34" charset="-122"/>
                <a:ea typeface="微软雅黑" panose="020B0503020204020204" pitchFamily="34" charset="-122"/>
                <a:cs typeface="Arial" panose="020B0604020202020204" pitchFamily="34" charset="0"/>
              </a:rPr>
              <a:t>年</a:t>
            </a:r>
            <a:r>
              <a:rPr lang="en-US" altLang="zh-CN" sz="2800" b="1" dirty="0">
                <a:effectLst/>
                <a:latin typeface="微软雅黑" panose="020B0503020204020204" pitchFamily="34" charset="-122"/>
                <a:ea typeface="微软雅黑" panose="020B0503020204020204" pitchFamily="34" charset="-122"/>
                <a:cs typeface="Arial" panose="020B0604020202020204" pitchFamily="34" charset="0"/>
              </a:rPr>
              <a:t>2</a:t>
            </a:r>
            <a:r>
              <a:rPr lang="zh-CN" altLang="zh-CN" sz="2800" b="1" dirty="0">
                <a:effectLst/>
                <a:latin typeface="微软雅黑" panose="020B0503020204020204" pitchFamily="34" charset="-122"/>
                <a:ea typeface="微软雅黑" panose="020B0503020204020204" pitchFamily="34" charset="-122"/>
                <a:cs typeface="Arial" panose="020B0604020202020204" pitchFamily="34" charset="0"/>
              </a:rPr>
              <a:t>月</a:t>
            </a:r>
            <a:r>
              <a:rPr lang="en-US" altLang="zh-CN" sz="2800" b="1" dirty="0">
                <a:effectLst/>
                <a:latin typeface="微软雅黑" panose="020B0503020204020204" pitchFamily="34" charset="-122"/>
                <a:ea typeface="微软雅黑" panose="020B0503020204020204" pitchFamily="34" charset="-122"/>
                <a:cs typeface="Arial" panose="020B0604020202020204" pitchFamily="34" charset="0"/>
              </a:rPr>
              <a:t>22</a:t>
            </a:r>
            <a:r>
              <a:rPr lang="zh-CN" altLang="zh-CN" sz="2800" b="1" dirty="0">
                <a:effectLst/>
                <a:latin typeface="微软雅黑" panose="020B0503020204020204" pitchFamily="34" charset="-122"/>
                <a:ea typeface="微软雅黑" panose="020B0503020204020204" pitchFamily="34" charset="-122"/>
                <a:cs typeface="Arial" panose="020B0604020202020204" pitchFamily="34" charset="0"/>
              </a:rPr>
              <a:t>日</a:t>
            </a:r>
            <a:r>
              <a:rPr lang="zh-CN" altLang="zh-CN" sz="2800" dirty="0">
                <a:effectLst/>
                <a:latin typeface="微软雅黑" panose="020B0503020204020204" pitchFamily="34" charset="-122"/>
                <a:ea typeface="微软雅黑" panose="020B0503020204020204" pitchFamily="34" charset="-122"/>
                <a:cs typeface="Arial" panose="020B0604020202020204" pitchFamily="34" charset="0"/>
              </a:rPr>
              <a:t>，</a:t>
            </a:r>
            <a:r>
              <a:rPr lang="zh-CN" altLang="zh-CN" sz="2800" b="1" dirty="0">
                <a:effectLst/>
                <a:latin typeface="微软雅黑" panose="020B0503020204020204" pitchFamily="34" charset="-122"/>
                <a:ea typeface="微软雅黑" panose="020B0503020204020204" pitchFamily="34" charset="-122"/>
                <a:cs typeface="Arial" panose="020B0604020202020204" pitchFamily="34" charset="0"/>
              </a:rPr>
              <a:t>一位只有</a:t>
            </a:r>
            <a:r>
              <a:rPr lang="en-US" altLang="zh-CN" sz="2800" b="1" dirty="0">
                <a:effectLst/>
                <a:latin typeface="微软雅黑" panose="020B0503020204020204" pitchFamily="34" charset="-122"/>
                <a:ea typeface="微软雅黑" panose="020B0503020204020204" pitchFamily="34" charset="-122"/>
                <a:cs typeface="Arial" panose="020B0604020202020204" pitchFamily="34" charset="0"/>
              </a:rPr>
              <a:t>2</a:t>
            </a:r>
            <a:r>
              <a:rPr lang="zh-CN" altLang="zh-CN" sz="2800" b="1" dirty="0">
                <a:effectLst/>
                <a:latin typeface="微软雅黑" panose="020B0503020204020204" pitchFamily="34" charset="-122"/>
                <a:ea typeface="微软雅黑" panose="020B0503020204020204" pitchFamily="34" charset="-122"/>
                <a:cs typeface="Arial" panose="020B0604020202020204" pitchFamily="34" charset="0"/>
              </a:rPr>
              <a:t>周岁小患者隔离出院了，鞠躬致谢护士，护士鞠躬回礼。</a:t>
            </a:r>
            <a:r>
              <a:rPr lang="zh-CN" altLang="en-US" sz="2800" b="1" dirty="0">
                <a:effectLst/>
                <a:latin typeface="微软雅黑" panose="020B0503020204020204" pitchFamily="34" charset="-122"/>
                <a:ea typeface="微软雅黑" panose="020B0503020204020204" pitchFamily="34" charset="-122"/>
                <a:cs typeface="Arial" panose="020B0604020202020204" pitchFamily="34" charset="0"/>
              </a:rPr>
              <a:t>       另一张</a:t>
            </a:r>
            <a:r>
              <a:rPr lang="en-US" altLang="zh-CN" sz="2800" b="1" dirty="0">
                <a:effectLst/>
                <a:latin typeface="微软雅黑" panose="020B0503020204020204" pitchFamily="34" charset="-122"/>
                <a:ea typeface="微软雅黑" panose="020B0503020204020204" pitchFamily="34" charset="-122"/>
                <a:cs typeface="Arial" panose="020B0604020202020204" pitchFamily="34" charset="0"/>
              </a:rPr>
              <a:t>1900</a:t>
            </a:r>
            <a:r>
              <a:rPr lang="zh-CN" altLang="zh-CN" sz="2800" b="1" dirty="0">
                <a:effectLst/>
                <a:latin typeface="微软雅黑" panose="020B0503020204020204" pitchFamily="34" charset="-122"/>
                <a:ea typeface="微软雅黑" panose="020B0503020204020204" pitchFamily="34" charset="-122"/>
                <a:cs typeface="Arial" panose="020B0604020202020204" pitchFamily="34" charset="0"/>
              </a:rPr>
              <a:t>年左右，时任广济医院院长</a:t>
            </a:r>
            <a:r>
              <a:rPr lang="zh-CN" altLang="en-US" sz="2800" b="1" dirty="0">
                <a:effectLst/>
                <a:latin typeface="微软雅黑" panose="020B0503020204020204" pitchFamily="34" charset="-122"/>
                <a:ea typeface="微软雅黑" panose="020B0503020204020204" pitchFamily="34" charset="-122"/>
                <a:cs typeface="Arial" panose="020B0604020202020204" pitchFamily="34" charset="0"/>
              </a:rPr>
              <a:t>是</a:t>
            </a:r>
            <a:r>
              <a:rPr lang="zh-CN" altLang="zh-CN" sz="2800" b="1" dirty="0">
                <a:effectLst/>
                <a:latin typeface="微软雅黑" panose="020B0503020204020204" pitchFamily="34" charset="-122"/>
                <a:ea typeface="微软雅黑" panose="020B0503020204020204" pitchFamily="34" charset="-122"/>
                <a:cs typeface="Arial" panose="020B0604020202020204" pitchFamily="34" charset="0"/>
              </a:rPr>
              <a:t>英国人</a:t>
            </a:r>
            <a:r>
              <a:rPr lang="zh-CN" altLang="en-US" sz="2800" b="1" dirty="0">
                <a:effectLst/>
                <a:latin typeface="微软雅黑" panose="020B0503020204020204" pitchFamily="34" charset="-122"/>
                <a:ea typeface="微软雅黑" panose="020B0503020204020204" pitchFamily="34" charset="-122"/>
                <a:cs typeface="Arial" panose="020B0604020202020204" pitchFamily="34" charset="0"/>
              </a:rPr>
              <a:t>，</a:t>
            </a:r>
            <a:r>
              <a:rPr lang="zh-CN" altLang="zh-CN" sz="2800" b="1" dirty="0">
                <a:effectLst/>
                <a:latin typeface="微软雅黑" panose="020B0503020204020204" pitchFamily="34" charset="-122"/>
                <a:ea typeface="微软雅黑" panose="020B0503020204020204" pitchFamily="34" charset="-122"/>
                <a:cs typeface="Arial" panose="020B0604020202020204" pitchFamily="34" charset="0"/>
              </a:rPr>
              <a:t>小患者鞠躬致谢</a:t>
            </a:r>
            <a:r>
              <a:rPr lang="zh-CN" altLang="zh-CN" sz="2800" dirty="0">
                <a:effectLst/>
                <a:latin typeface="微软雅黑" panose="020B0503020204020204" pitchFamily="34" charset="-122"/>
                <a:ea typeface="微软雅黑" panose="020B0503020204020204" pitchFamily="34" charset="-122"/>
                <a:cs typeface="Arial" panose="020B0604020202020204" pitchFamily="34" charset="0"/>
              </a:rPr>
              <a:t>，深谙</a:t>
            </a:r>
            <a:r>
              <a:rPr lang="zh-CN" altLang="zh-CN" sz="2800" b="1" dirty="0">
                <a:effectLst/>
                <a:latin typeface="微软雅黑" panose="020B0503020204020204" pitchFamily="34" charset="-122"/>
                <a:ea typeface="微软雅黑" panose="020B0503020204020204" pitchFamily="34" charset="-122"/>
                <a:cs typeface="Arial" panose="020B0604020202020204" pitchFamily="34" charset="0"/>
              </a:rPr>
              <a:t>中国礼数</a:t>
            </a:r>
            <a:r>
              <a:rPr lang="zh-CN" altLang="zh-CN" sz="2800" dirty="0">
                <a:effectLst/>
                <a:latin typeface="微软雅黑" panose="020B0503020204020204" pitchFamily="34" charset="-122"/>
                <a:ea typeface="微软雅黑" panose="020B0503020204020204" pitchFamily="34" charset="-122"/>
                <a:cs typeface="Arial" panose="020B0604020202020204" pitchFamily="34" charset="0"/>
              </a:rPr>
              <a:t>的</a:t>
            </a:r>
            <a:r>
              <a:rPr lang="zh-CN" altLang="zh-CN" sz="2800" b="1" dirty="0">
                <a:effectLst/>
                <a:latin typeface="微软雅黑" panose="020B0503020204020204" pitchFamily="34" charset="-122"/>
                <a:ea typeface="微软雅黑" panose="020B0503020204020204" pitchFamily="34" charset="-122"/>
                <a:cs typeface="Arial" panose="020B0604020202020204" pitchFamily="34" charset="0"/>
              </a:rPr>
              <a:t>医生</a:t>
            </a:r>
            <a:r>
              <a:rPr lang="zh-CN" altLang="zh-CN" sz="2800" dirty="0">
                <a:effectLst/>
                <a:latin typeface="微软雅黑" panose="020B0503020204020204" pitchFamily="34" charset="-122"/>
                <a:ea typeface="微软雅黑" panose="020B0503020204020204" pitchFamily="34" charset="-122"/>
                <a:cs typeface="Arial" panose="020B0604020202020204" pitchFamily="34" charset="0"/>
              </a:rPr>
              <a:t>也深深</a:t>
            </a:r>
            <a:r>
              <a:rPr lang="zh-CN" altLang="zh-CN" sz="2800" b="1" dirty="0">
                <a:effectLst/>
                <a:latin typeface="微软雅黑" panose="020B0503020204020204" pitchFamily="34" charset="-122"/>
                <a:ea typeface="微软雅黑" panose="020B0503020204020204" pitchFamily="34" charset="-122"/>
                <a:cs typeface="Arial" panose="020B0604020202020204" pitchFamily="34" charset="0"/>
              </a:rPr>
              <a:t>鞠躬回礼</a:t>
            </a:r>
            <a:r>
              <a:rPr lang="zh-CN" altLang="zh-CN" sz="2800" dirty="0">
                <a:effectLst/>
                <a:latin typeface="微软雅黑" panose="020B0503020204020204" pitchFamily="34" charset="-122"/>
                <a:ea typeface="微软雅黑" panose="020B0503020204020204" pitchFamily="34" charset="-122"/>
                <a:cs typeface="Arial" panose="020B0604020202020204" pitchFamily="34" charset="0"/>
              </a:rPr>
              <a:t>。</a:t>
            </a:r>
            <a:r>
              <a:rPr lang="zh-CN" altLang="en-US" sz="2800" b="1" dirty="0">
                <a:effectLst/>
                <a:latin typeface="微软雅黑" panose="020B0503020204020204" pitchFamily="34" charset="-122"/>
                <a:ea typeface="微软雅黑" panose="020B0503020204020204" pitchFamily="34" charset="-122"/>
                <a:cs typeface="Arial" panose="020B0604020202020204" pitchFamily="34" charset="0"/>
              </a:rPr>
              <a:t>两张</a:t>
            </a:r>
            <a:r>
              <a:rPr lang="zh-CN" altLang="zh-CN" sz="2800" b="1" dirty="0">
                <a:effectLst/>
                <a:latin typeface="微软雅黑" panose="020B0503020204020204" pitchFamily="34" charset="-122"/>
                <a:ea typeface="微软雅黑" panose="020B0503020204020204" pitchFamily="34" charset="-122"/>
                <a:cs typeface="Arial" panose="020B0604020202020204" pitchFamily="34" charset="0"/>
              </a:rPr>
              <a:t>小患者与医生跨时空致敬，</a:t>
            </a:r>
            <a:r>
              <a:rPr lang="zh-CN" altLang="en-US" sz="2800" b="1" dirty="0">
                <a:effectLst/>
                <a:latin typeface="微软雅黑" panose="020B0503020204020204" pitchFamily="34" charset="-122"/>
                <a:ea typeface="微软雅黑" panose="020B0503020204020204" pitchFamily="34" charset="-122"/>
                <a:cs typeface="Arial" panose="020B0604020202020204" pitchFamily="34" charset="0"/>
              </a:rPr>
              <a:t>这是</a:t>
            </a:r>
            <a:r>
              <a:rPr lang="zh-CN" altLang="zh-CN" sz="2800" b="1" dirty="0">
                <a:effectLst/>
                <a:latin typeface="微软雅黑" panose="020B0503020204020204" pitchFamily="34" charset="-122"/>
                <a:ea typeface="微软雅黑" panose="020B0503020204020204" pitchFamily="34" charset="-122"/>
                <a:cs typeface="Arial" panose="020B0604020202020204" pitchFamily="34" charset="0"/>
              </a:rPr>
              <a:t>尊重与感恩的代代相传。</a:t>
            </a:r>
            <a:endParaRPr lang="zh-CN" altLang="zh-CN" sz="2800" dirty="0">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2" name="文本框 1">
            <a:extLst>
              <a:ext uri="{FF2B5EF4-FFF2-40B4-BE49-F238E27FC236}">
                <a16:creationId xmlns:a16="http://schemas.microsoft.com/office/drawing/2014/main" id="{58CC4D24-30D6-75F7-45A1-E45BAB71D02E}"/>
              </a:ext>
            </a:extLst>
          </p:cNvPr>
          <p:cNvSpPr txBox="1"/>
          <p:nvPr/>
        </p:nvSpPr>
        <p:spPr>
          <a:xfrm>
            <a:off x="4985758" y="5602070"/>
            <a:ext cx="6253654" cy="646331"/>
          </a:xfrm>
          <a:prstGeom prst="rect">
            <a:avLst/>
          </a:prstGeom>
          <a:noFill/>
        </p:spPr>
        <p:txBody>
          <a:bodyPr wrap="square">
            <a:spAutoFit/>
          </a:bodyPr>
          <a:lstStyle/>
          <a:p>
            <a:r>
              <a:rPr lang="zh-CN" altLang="en-US" sz="3600" dirty="0">
                <a:solidFill>
                  <a:srgbClr val="FF0000"/>
                </a:solidFill>
                <a:latin typeface="微软雅黑" panose="020B0503020204020204" pitchFamily="34" charset="-122"/>
                <a:ea typeface="微软雅黑" panose="020B0503020204020204" pitchFamily="34" charset="-122"/>
              </a:rPr>
              <a:t>第九张</a:t>
            </a:r>
            <a:endParaRPr lang="zh-CN" altLang="en-US" sz="3600" dirty="0">
              <a:solidFill>
                <a:srgbClr val="FF0000"/>
              </a:solidFill>
            </a:endParaRPr>
          </a:p>
        </p:txBody>
      </p:sp>
    </p:spTree>
    <p:extLst>
      <p:ext uri="{BB962C8B-B14F-4D97-AF65-F5344CB8AC3E}">
        <p14:creationId xmlns:p14="http://schemas.microsoft.com/office/powerpoint/2010/main" val="251635970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FULL_TEXT_BEAUTIFY_COPY_ID" val="150997048"/>
  <p:tag name="KSO_WM_SLIDE_LAYOUT_INFO" val="{&quot;backgroundInfo&quot;:[{&quot;bottom&quot;:0,&quot;bottomAbs&quot;:false,&quot;left&quot;:0,&quot;leftAbs&quot;:false,&quot;right&quot;:0,&quot;rightAbs&quot;:false,&quot;top&quot;:0,&quot;topAbs&quot;:false,&quot;type&quot;:&quot;general&quot;}],&quot;id&quot;:&quot;2021-04-01T15:04:58&quot;,&quot;maxSize&quot;:{&quot;size1&quot;:37.752290655065465},&quot;minSize&quot;:{&quot;size1&quot;:28.852290655065467},&quot;normalSize&quot;:{&quot;size1&quot;:30.318957321732135},&quot;subLayout&quot;:[{&quot;id&quot;:&quot;2021-04-01T15:04:58&quot;,&quot;margin&quot;:{&quot;bottom&quot;:0,&quot;left&quot;:5.5029997825622559,&quot;right&quot;:5.9270000457763672,&quot;top&quot;:3.809999942779541},&quot;type&quot;:0},{&quot;id&quot;:&quot;2021-04-01T15:04:58&quot;,&quot;margin&quot;:{&quot;bottom&quot;:3.3870000839233398,&quot;left&quot;:5.5029997825622559,&quot;right&quot;:5.9270000457763672,&quot;top&quot;:1.6929999589920044},&quot;type&quot;:0}],&quot;type&quot;:0}"/>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true,&quot;fill_id&quot;:&quot;f82e8f081cf7470ea5c2568bdc877b2b&quot;,&quot;fill_align&quot;:&quot;lm&quot;,&quot;chip_types&quot;:[&quot;header&quot;]},{&quot;text_align&quot;:&quot;lm&quot;,&quot;text_direction&quot;:&quot;horizontal&quot;,&quot;support_features&quot;:[&quot;collage&quot;,&quot;carousel&quot;],&quot;support_big_font&quot;:true,&quot;fill_id&quot;:&quot;82e4272de7e64849bcefb55c71fcddb0&quot;,&quot;fill_align&quot;:&quot;lm&quot;,&quot;chip_types&quot;:[&quot;text&quot;,&quot;picture&quot;]}]]"/>
  <p:tag name="KSO_WM_SLIDE_ID" val="diagram20209028_1"/>
  <p:tag name="KSO_WM_TEMPLATE_SUBCATEGORY" val="21"/>
  <p:tag name="KSO_WM_TEMPLATE_MASTER_TYPE" val="0"/>
  <p:tag name="KSO_WM_TEMPLATE_COLOR_TYPE" val="1"/>
  <p:tag name="KSO_WM_SLIDE_TYPE" val="text"/>
  <p:tag name="KSO_WM_SLIDE_SUBTYPE" val="pureTxt"/>
  <p:tag name="KSO_WM_SLIDE_ITEM_CNT" val="0"/>
  <p:tag name="KSO_WM_SLIDE_INDEX" val="1"/>
  <p:tag name="KSO_WM_SLIDE_SIZE" val="914*473"/>
  <p:tag name="KSO_WM_SLIDE_POSITION" val="19*33"/>
  <p:tag name="KSO_WM_TAG_VERSION" val="1.0"/>
  <p:tag name="KSO_WM_BEAUTIFY_FLAG" val="#wm#"/>
  <p:tag name="KSO_WM_TEMPLATE_CATEGORY" val="diagram"/>
  <p:tag name="KSO_WM_TEMPLATE_INDEX" val="20209028"/>
  <p:tag name="KSO_WM_SLIDE_LAYOUT" val="a_f"/>
  <p:tag name="KSO_WM_SLIDE_LAYOUT_CNT" val="1_1"/>
  <p:tag name="KSO_WM_CHIP_XID" val="5efd9ea781ee359a788b1e00"/>
  <p:tag name="KSO_WM_CHIP_DECFILLPROP" val="[]"/>
  <p:tag name="KSO_WM_SLIDE_BACKGROUND" val="[&quot;general&quot;]"/>
  <p:tag name="KSO_WM_CHIP_GROUPID" val="5efd9ea781ee359a788b1dff"/>
  <p:tag name="KSO_WM_SLIDE_BK_DARK_LIGHT" val="2"/>
  <p:tag name="KSO_WM_SLIDE_BACKGROUND_TYPE" val="general"/>
  <p:tag name="KSO_WM_SLIDE_SUPPORT_FEATURE_TYPE" val="0"/>
  <p:tag name="KSO_WM_TEMPLATE_ASSEMBLE_XID" val="60656e884054ed1e2fb7faec"/>
  <p:tag name="KSO_WM_TEMPLATE_ASSEMBLE_GROUPID" val="60656e884054ed1e2fb7faec"/>
</p:tagLst>
</file>

<file path=ppt/tags/tag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a"/>
  <p:tag name="KSO_WM_UNIT_INDEX" val="1"/>
  <p:tag name="KSO_WM_UNIT_ID" val="diagram20209028_1*a*1"/>
  <p:tag name="KSO_WM_TEMPLATE_CATEGORY" val="diagram"/>
  <p:tag name="KSO_WM_TEMPLATE_INDEX" val="20209028"/>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2310885a3447419cad22d92fbd8299d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9d566cdac475490fa4dce2ba2e6381f5"/>
  <p:tag name="KSO_WM_UNIT_SUPPORT_BIG_FONT" val="1"/>
  <p:tag name="KSO_WM_UNIT_TEXT_FILL_FORE_SCHEMECOLOR_INDEX_BRIGHTNESS" val="0"/>
  <p:tag name="KSO_WM_UNIT_TEXT_FILL_FORE_SCHEMECOLOR_INDEX" val="13"/>
  <p:tag name="KSO_WM_UNIT_TEXT_FILL_TYPE" val="1"/>
  <p:tag name="KSO_WM_TEMPLATE_ASSEMBLE_XID" val="60656e884054ed1e2fb7faec"/>
  <p:tag name="KSO_WM_TEMPLATE_ASSEMBLE_GROUPID" val="60656e884054ed1e2fb7faec"/>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1578</TotalTime>
  <Words>2006</Words>
  <Application>Microsoft Office PowerPoint</Application>
  <PresentationFormat>宽屏</PresentationFormat>
  <Paragraphs>109</Paragraphs>
  <Slides>22</Slides>
  <Notes>10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22</vt:i4>
      </vt:variant>
    </vt:vector>
  </HeadingPairs>
  <TitlesOfParts>
    <vt:vector size="28" baseType="lpstr">
      <vt:lpstr>等线</vt:lpstr>
      <vt:lpstr>等线 Light</vt:lpstr>
      <vt:lpstr>微软雅黑</vt:lpstr>
      <vt:lpstr>Arial</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hua wei</dc:creator>
  <cp:lastModifiedBy>hua wei</cp:lastModifiedBy>
  <cp:revision>88</cp:revision>
  <dcterms:created xsi:type="dcterms:W3CDTF">2022-10-20T08:07:14Z</dcterms:created>
  <dcterms:modified xsi:type="dcterms:W3CDTF">2022-11-11T04:56:44Z</dcterms:modified>
</cp:coreProperties>
</file>