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460" r:id="rId2"/>
    <p:sldId id="257" r:id="rId3"/>
    <p:sldId id="262" r:id="rId4"/>
    <p:sldId id="483" r:id="rId5"/>
    <p:sldId id="283" r:id="rId6"/>
    <p:sldId id="518" r:id="rId7"/>
    <p:sldId id="484" r:id="rId8"/>
    <p:sldId id="287" r:id="rId9"/>
    <p:sldId id="267" r:id="rId10"/>
    <p:sldId id="269" r:id="rId11"/>
    <p:sldId id="295" r:id="rId12"/>
    <p:sldId id="475" r:id="rId13"/>
    <p:sldId id="513" r:id="rId14"/>
    <p:sldId id="515" r:id="rId15"/>
    <p:sldId id="488" r:id="rId16"/>
    <p:sldId id="500" r:id="rId17"/>
    <p:sldId id="505" r:id="rId18"/>
    <p:sldId id="503" r:id="rId19"/>
    <p:sldId id="504" r:id="rId20"/>
    <p:sldId id="490" r:id="rId21"/>
    <p:sldId id="516" r:id="rId22"/>
    <p:sldId id="511" r:id="rId23"/>
    <p:sldId id="471" r:id="rId24"/>
    <p:sldId id="470" r:id="rId25"/>
    <p:sldId id="517"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6F54"/>
    <a:srgbClr val="A53010"/>
    <a:srgbClr val="ECF2DE"/>
    <a:srgbClr val="F9FB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67" autoAdjust="0"/>
    <p:restoredTop sz="86486" autoAdjust="0"/>
  </p:normalViewPr>
  <p:slideViewPr>
    <p:cSldViewPr snapToGrid="0">
      <p:cViewPr varScale="1">
        <p:scale>
          <a:sx n="62" d="100"/>
          <a:sy n="62" d="100"/>
        </p:scale>
        <p:origin x="-372" y="-78"/>
      </p:cViewPr>
      <p:guideLst>
        <p:guide orient="horz" pos="2160"/>
        <p:guide pos="3833"/>
      </p:guideLst>
    </p:cSldViewPr>
  </p:slideViewPr>
  <p:outlineViewPr>
    <p:cViewPr>
      <p:scale>
        <a:sx n="33" d="100"/>
        <a:sy n="33" d="100"/>
      </p:scale>
      <p:origin x="234"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7A351D-FECA-4C34-9891-D5CDF3662989}"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zh-CN" altLang="en-US"/>
        </a:p>
      </dgm:t>
    </dgm:pt>
    <dgm:pt modelId="{F7D6DAD4-0B4C-49F5-9741-25869C26556A}">
      <dgm:prSet phldrT="[文本]"/>
      <dgm:spPr>
        <a:xfrm>
          <a:off x="3059905" y="1829946"/>
          <a:ext cx="2008187" cy="2008187"/>
        </a:xfrm>
        <a:prstGeom prst="ellipse">
          <a:avLst/>
        </a:prstGeom>
        <a:solidFill>
          <a:srgbClr val="046FB6">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r>
            <a:rPr lang="zh-CN" altLang="en-US" dirty="0" smtClean="0">
              <a:solidFill>
                <a:srgbClr val="FFFFFF"/>
              </a:solidFill>
              <a:latin typeface="Arial"/>
              <a:ea typeface="黑体"/>
              <a:cs typeface="+mn-cs"/>
            </a:rPr>
            <a:t>科学地揭示了认识过程中多方面的辩证关系</a:t>
          </a:r>
          <a:endParaRPr lang="zh-CN" altLang="en-US" dirty="0">
            <a:solidFill>
              <a:srgbClr val="FFFFFF"/>
            </a:solidFill>
            <a:latin typeface="Arial"/>
            <a:ea typeface="黑体"/>
            <a:cs typeface="+mn-cs"/>
          </a:endParaRPr>
        </a:p>
      </dgm:t>
    </dgm:pt>
    <dgm:pt modelId="{9FD4A9C5-7708-49EC-B4A9-0D08113B3F9F}" type="parTrans" cxnId="{A386894C-A622-4A48-90CC-5B47617D6ACD}">
      <dgm:prSet/>
      <dgm:spPr/>
      <dgm:t>
        <a:bodyPr/>
        <a:lstStyle/>
        <a:p>
          <a:endParaRPr lang="zh-CN" altLang="en-US"/>
        </a:p>
      </dgm:t>
    </dgm:pt>
    <dgm:pt modelId="{DD12DFE7-6360-4843-963B-FAB6BBE7BF2A}" type="sibTrans" cxnId="{A386894C-A622-4A48-90CC-5B47617D6ACD}">
      <dgm:prSet/>
      <dgm:spPr/>
      <dgm:t>
        <a:bodyPr/>
        <a:lstStyle/>
        <a:p>
          <a:endParaRPr lang="zh-CN" altLang="en-US"/>
        </a:p>
      </dgm:t>
    </dgm:pt>
    <dgm:pt modelId="{440ED687-9B2E-43A2-8DA4-351AE5E065FA}">
      <dgm:prSet phldrT="[文本]"/>
      <dgm:spPr>
        <a:xfrm>
          <a:off x="3361133" y="1823"/>
          <a:ext cx="1405730" cy="1405730"/>
        </a:xfrm>
        <a:prstGeom prst="ellipse">
          <a:avLst/>
        </a:prstGeom>
        <a:solidFill>
          <a:srgbClr val="046FB6">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r>
            <a:rPr lang="zh-CN" altLang="en-US" dirty="0" smtClean="0">
              <a:solidFill>
                <a:srgbClr val="FFFFFF"/>
              </a:solidFill>
              <a:latin typeface="Arial"/>
              <a:ea typeface="黑体"/>
              <a:cs typeface="+mn-cs"/>
            </a:rPr>
            <a:t>主观和客观</a:t>
          </a:r>
          <a:endParaRPr lang="zh-CN" altLang="en-US" dirty="0">
            <a:solidFill>
              <a:srgbClr val="FFFFFF"/>
            </a:solidFill>
            <a:latin typeface="Arial"/>
            <a:ea typeface="黑体"/>
            <a:cs typeface="+mn-cs"/>
          </a:endParaRPr>
        </a:p>
      </dgm:t>
    </dgm:pt>
    <dgm:pt modelId="{90A5A1D2-6CBF-420C-86A4-2827894D6E7E}" type="parTrans" cxnId="{C0BFB178-9896-4447-AEF2-9B3F4AFCFEBF}">
      <dgm:prSet/>
      <dgm:spPr/>
      <dgm:t>
        <a:bodyPr/>
        <a:lstStyle/>
        <a:p>
          <a:endParaRPr lang="zh-CN" altLang="en-US"/>
        </a:p>
      </dgm:t>
    </dgm:pt>
    <dgm:pt modelId="{60C1E8F7-6C63-41FA-9E58-3857A1394EE5}" type="sibTrans" cxnId="{C0BFB178-9896-4447-AEF2-9B3F4AFCFEBF}">
      <dgm:prSet/>
      <dgm:spPr>
        <a:xfrm>
          <a:off x="1884041" y="654082"/>
          <a:ext cx="4359914" cy="4359914"/>
        </a:xfrm>
        <a:prstGeom prst="blockArc">
          <a:avLst>
            <a:gd name="adj1" fmla="val 16200000"/>
            <a:gd name="adj2" fmla="val 20520000"/>
            <a:gd name="adj3" fmla="val 4643"/>
          </a:avLst>
        </a:prstGeom>
        <a:solidFill>
          <a:srgbClr val="046FB6">
            <a:tint val="60000"/>
            <a:hueOff val="0"/>
            <a:satOff val="0"/>
            <a:lumOff val="0"/>
            <a:alphaOff val="0"/>
          </a:srgbClr>
        </a:solidFill>
        <a:ln>
          <a:noFill/>
        </a:ln>
        <a:effectLst/>
      </dgm:spPr>
      <dgm:t>
        <a:bodyPr/>
        <a:lstStyle/>
        <a:p>
          <a:endParaRPr lang="zh-CN" altLang="en-US"/>
        </a:p>
      </dgm:t>
    </dgm:pt>
    <dgm:pt modelId="{78436EA0-A0E2-4059-BF13-5E281D976BC5}">
      <dgm:prSet phldrT="[文本]"/>
      <dgm:spPr>
        <a:xfrm>
          <a:off x="5386266" y="1473168"/>
          <a:ext cx="1405730" cy="1405730"/>
        </a:xfrm>
        <a:prstGeom prst="ellipse">
          <a:avLst/>
        </a:prstGeom>
        <a:solidFill>
          <a:srgbClr val="046FB6">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r>
            <a:rPr lang="zh-CN" altLang="en-US" dirty="0" smtClean="0">
              <a:solidFill>
                <a:srgbClr val="FFFFFF"/>
              </a:solidFill>
              <a:latin typeface="Arial"/>
              <a:ea typeface="黑体"/>
              <a:cs typeface="+mn-cs"/>
            </a:rPr>
            <a:t>认识和实践</a:t>
          </a:r>
          <a:endParaRPr lang="zh-CN" altLang="en-US" dirty="0">
            <a:solidFill>
              <a:srgbClr val="FFFFFF"/>
            </a:solidFill>
            <a:latin typeface="Arial"/>
            <a:ea typeface="黑体"/>
            <a:cs typeface="+mn-cs"/>
          </a:endParaRPr>
        </a:p>
      </dgm:t>
    </dgm:pt>
    <dgm:pt modelId="{9C3FB2ED-8EB2-4DAB-9717-F0EA811B5959}" type="parTrans" cxnId="{F3143CD9-A7B7-427E-A6F1-B67D6145EAE1}">
      <dgm:prSet/>
      <dgm:spPr/>
      <dgm:t>
        <a:bodyPr/>
        <a:lstStyle/>
        <a:p>
          <a:endParaRPr lang="zh-CN" altLang="en-US"/>
        </a:p>
      </dgm:t>
    </dgm:pt>
    <dgm:pt modelId="{CB3B7127-95F5-4B8E-9325-25E85E07D6C2}" type="sibTrans" cxnId="{F3143CD9-A7B7-427E-A6F1-B67D6145EAE1}">
      <dgm:prSet/>
      <dgm:spPr>
        <a:xfrm>
          <a:off x="1884041" y="654082"/>
          <a:ext cx="4359914" cy="4359914"/>
        </a:xfrm>
        <a:prstGeom prst="blockArc">
          <a:avLst>
            <a:gd name="adj1" fmla="val 20520000"/>
            <a:gd name="adj2" fmla="val 3240000"/>
            <a:gd name="adj3" fmla="val 4643"/>
          </a:avLst>
        </a:prstGeom>
        <a:solidFill>
          <a:srgbClr val="046FB6">
            <a:tint val="60000"/>
            <a:hueOff val="0"/>
            <a:satOff val="0"/>
            <a:lumOff val="0"/>
            <a:alphaOff val="0"/>
          </a:srgbClr>
        </a:solidFill>
        <a:ln>
          <a:noFill/>
        </a:ln>
        <a:effectLst/>
      </dgm:spPr>
      <dgm:t>
        <a:bodyPr/>
        <a:lstStyle/>
        <a:p>
          <a:endParaRPr lang="zh-CN" altLang="en-US"/>
        </a:p>
      </dgm:t>
    </dgm:pt>
    <dgm:pt modelId="{F1A05FCC-780C-476B-B39C-7EC13FE504C3}">
      <dgm:prSet phldrT="[文本]"/>
      <dgm:spPr>
        <a:xfrm>
          <a:off x="4612734" y="3853855"/>
          <a:ext cx="1405730" cy="1405730"/>
        </a:xfrm>
        <a:prstGeom prst="ellipse">
          <a:avLst/>
        </a:prstGeom>
        <a:solidFill>
          <a:srgbClr val="046FB6">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r>
            <a:rPr lang="zh-CN" altLang="en-US" dirty="0" smtClean="0">
              <a:solidFill>
                <a:srgbClr val="FFFFFF"/>
              </a:solidFill>
              <a:latin typeface="Arial"/>
              <a:ea typeface="黑体"/>
              <a:cs typeface="+mn-cs"/>
            </a:rPr>
            <a:t>感性和理性</a:t>
          </a:r>
          <a:endParaRPr lang="zh-CN" altLang="en-US" dirty="0">
            <a:solidFill>
              <a:srgbClr val="FFFFFF"/>
            </a:solidFill>
            <a:latin typeface="Arial"/>
            <a:ea typeface="黑体"/>
            <a:cs typeface="+mn-cs"/>
          </a:endParaRPr>
        </a:p>
      </dgm:t>
    </dgm:pt>
    <dgm:pt modelId="{CFDA5845-94F0-40C8-BF70-0CB5B5267203}" type="parTrans" cxnId="{3CBFB421-2DAB-40F6-B2D4-0081BB025737}">
      <dgm:prSet/>
      <dgm:spPr/>
      <dgm:t>
        <a:bodyPr/>
        <a:lstStyle/>
        <a:p>
          <a:endParaRPr lang="zh-CN" altLang="en-US"/>
        </a:p>
      </dgm:t>
    </dgm:pt>
    <dgm:pt modelId="{11CB790A-17E3-4B99-8248-FF971CD2351B}" type="sibTrans" cxnId="{3CBFB421-2DAB-40F6-B2D4-0081BB025737}">
      <dgm:prSet/>
      <dgm:spPr>
        <a:xfrm>
          <a:off x="1884041" y="654082"/>
          <a:ext cx="4359914" cy="4359914"/>
        </a:xfrm>
        <a:prstGeom prst="blockArc">
          <a:avLst>
            <a:gd name="adj1" fmla="val 3240000"/>
            <a:gd name="adj2" fmla="val 7560000"/>
            <a:gd name="adj3" fmla="val 4643"/>
          </a:avLst>
        </a:prstGeom>
        <a:solidFill>
          <a:srgbClr val="046FB6">
            <a:tint val="60000"/>
            <a:hueOff val="0"/>
            <a:satOff val="0"/>
            <a:lumOff val="0"/>
            <a:alphaOff val="0"/>
          </a:srgbClr>
        </a:solidFill>
        <a:ln>
          <a:noFill/>
        </a:ln>
        <a:effectLst/>
      </dgm:spPr>
      <dgm:t>
        <a:bodyPr/>
        <a:lstStyle/>
        <a:p>
          <a:endParaRPr lang="zh-CN" altLang="en-US"/>
        </a:p>
      </dgm:t>
    </dgm:pt>
    <dgm:pt modelId="{597751E2-E9AD-46FF-8FB0-4EC23687748C}">
      <dgm:prSet phldrT="[文本]"/>
      <dgm:spPr>
        <a:xfrm>
          <a:off x="1820331" y="3853855"/>
          <a:ext cx="1984132" cy="1405730"/>
        </a:xfrm>
        <a:prstGeom prst="ellipse">
          <a:avLst/>
        </a:prstGeom>
        <a:solidFill>
          <a:srgbClr val="046FB6">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r>
            <a:rPr lang="zh-CN" altLang="en-US" dirty="0" smtClean="0">
              <a:solidFill>
                <a:srgbClr val="FFFFFF"/>
              </a:solidFill>
              <a:latin typeface="Arial"/>
              <a:ea typeface="黑体"/>
              <a:cs typeface="+mn-cs"/>
            </a:rPr>
            <a:t>真理的绝对性和相对性</a:t>
          </a:r>
          <a:endParaRPr lang="zh-CN" altLang="en-US" dirty="0">
            <a:solidFill>
              <a:srgbClr val="FFFFFF"/>
            </a:solidFill>
            <a:latin typeface="Arial"/>
            <a:ea typeface="黑体"/>
            <a:cs typeface="+mn-cs"/>
          </a:endParaRPr>
        </a:p>
      </dgm:t>
    </dgm:pt>
    <dgm:pt modelId="{A1AE38BE-10F4-4C26-A970-B7A82639E13F}" type="parTrans" cxnId="{F9DFF879-DDF7-432C-98C8-4C63E17EE5BF}">
      <dgm:prSet/>
      <dgm:spPr/>
      <dgm:t>
        <a:bodyPr/>
        <a:lstStyle/>
        <a:p>
          <a:endParaRPr lang="zh-CN" altLang="en-US"/>
        </a:p>
      </dgm:t>
    </dgm:pt>
    <dgm:pt modelId="{F4831F3D-9827-4294-B419-A0BF98DD8D4F}" type="sibTrans" cxnId="{F9DFF879-DDF7-432C-98C8-4C63E17EE5BF}">
      <dgm:prSet/>
      <dgm:spPr>
        <a:xfrm>
          <a:off x="1884041" y="654082"/>
          <a:ext cx="4359914" cy="4359914"/>
        </a:xfrm>
        <a:prstGeom prst="blockArc">
          <a:avLst>
            <a:gd name="adj1" fmla="val 7560000"/>
            <a:gd name="adj2" fmla="val 11880000"/>
            <a:gd name="adj3" fmla="val 4643"/>
          </a:avLst>
        </a:prstGeom>
        <a:solidFill>
          <a:srgbClr val="046FB6">
            <a:tint val="60000"/>
            <a:hueOff val="0"/>
            <a:satOff val="0"/>
            <a:lumOff val="0"/>
            <a:alphaOff val="0"/>
          </a:srgbClr>
        </a:solidFill>
        <a:ln>
          <a:noFill/>
        </a:ln>
        <a:effectLst/>
      </dgm:spPr>
      <dgm:t>
        <a:bodyPr/>
        <a:lstStyle/>
        <a:p>
          <a:endParaRPr lang="zh-CN" altLang="en-US"/>
        </a:p>
      </dgm:t>
    </dgm:pt>
    <dgm:pt modelId="{3065D100-93EC-4CE9-A7BE-B79944D13E4B}">
      <dgm:prSet/>
      <dgm:spPr/>
      <dgm:t>
        <a:bodyPr/>
        <a:lstStyle/>
        <a:p>
          <a:endParaRPr lang="zh-CN" altLang="en-US"/>
        </a:p>
      </dgm:t>
    </dgm:pt>
    <dgm:pt modelId="{6B213D45-0A73-4545-AF06-C4A725387A15}" type="parTrans" cxnId="{1F610E9A-9512-4D72-AD1E-E4F0B10BD6E5}">
      <dgm:prSet/>
      <dgm:spPr/>
      <dgm:t>
        <a:bodyPr/>
        <a:lstStyle/>
        <a:p>
          <a:endParaRPr lang="zh-CN" altLang="en-US"/>
        </a:p>
      </dgm:t>
    </dgm:pt>
    <dgm:pt modelId="{B48059F0-BDE9-4F87-B394-6694BE4D1F77}" type="sibTrans" cxnId="{1F610E9A-9512-4D72-AD1E-E4F0B10BD6E5}">
      <dgm:prSet/>
      <dgm:spPr/>
      <dgm:t>
        <a:bodyPr/>
        <a:lstStyle/>
        <a:p>
          <a:endParaRPr lang="zh-CN" altLang="en-US"/>
        </a:p>
      </dgm:t>
    </dgm:pt>
    <dgm:pt modelId="{6F53C904-9C01-4874-BE71-15541BCA220D}">
      <dgm:prSet/>
      <dgm:spPr>
        <a:xfrm>
          <a:off x="1336000" y="1473168"/>
          <a:ext cx="1405730" cy="1405730"/>
        </a:xfrm>
        <a:prstGeom prst="ellipse">
          <a:avLst/>
        </a:prstGeom>
        <a:solidFill>
          <a:srgbClr val="046FB6">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r>
            <a:rPr lang="zh-CN" altLang="en-US" dirty="0" smtClean="0">
              <a:solidFill>
                <a:srgbClr val="FFFFFF"/>
              </a:solidFill>
              <a:latin typeface="Arial"/>
              <a:ea typeface="黑体"/>
              <a:cs typeface="+mn-cs"/>
            </a:rPr>
            <a:t>真理和价值</a:t>
          </a:r>
          <a:endParaRPr lang="zh-CN" altLang="en-US" dirty="0">
            <a:solidFill>
              <a:srgbClr val="FFFFFF"/>
            </a:solidFill>
            <a:latin typeface="Arial"/>
            <a:ea typeface="黑体"/>
            <a:cs typeface="+mn-cs"/>
          </a:endParaRPr>
        </a:p>
      </dgm:t>
    </dgm:pt>
    <dgm:pt modelId="{74815FEB-DCD4-40BC-B2CC-047AA0942F33}" type="parTrans" cxnId="{FD1FC566-038B-427A-AB1D-5E3590677F92}">
      <dgm:prSet/>
      <dgm:spPr/>
      <dgm:t>
        <a:bodyPr/>
        <a:lstStyle/>
        <a:p>
          <a:endParaRPr lang="zh-CN" altLang="en-US"/>
        </a:p>
      </dgm:t>
    </dgm:pt>
    <dgm:pt modelId="{7F7C4D44-340D-45CF-A91F-0F393E2E08B5}" type="sibTrans" cxnId="{FD1FC566-038B-427A-AB1D-5E3590677F92}">
      <dgm:prSet/>
      <dgm:spPr>
        <a:xfrm>
          <a:off x="1884041" y="654082"/>
          <a:ext cx="4359914" cy="4359914"/>
        </a:xfrm>
        <a:prstGeom prst="blockArc">
          <a:avLst>
            <a:gd name="adj1" fmla="val 11880000"/>
            <a:gd name="adj2" fmla="val 16200000"/>
            <a:gd name="adj3" fmla="val 4643"/>
          </a:avLst>
        </a:prstGeom>
        <a:solidFill>
          <a:srgbClr val="046FB6">
            <a:tint val="60000"/>
            <a:hueOff val="0"/>
            <a:satOff val="0"/>
            <a:lumOff val="0"/>
            <a:alphaOff val="0"/>
          </a:srgbClr>
        </a:solidFill>
        <a:ln>
          <a:noFill/>
        </a:ln>
        <a:effectLst/>
      </dgm:spPr>
      <dgm:t>
        <a:bodyPr/>
        <a:lstStyle/>
        <a:p>
          <a:endParaRPr lang="zh-CN" altLang="en-US"/>
        </a:p>
      </dgm:t>
    </dgm:pt>
    <dgm:pt modelId="{B43F8F36-79FD-4F6D-95D4-7C4F47643F0C}" type="pres">
      <dgm:prSet presAssocID="{BD7A351D-FECA-4C34-9891-D5CDF3662989}" presName="Name0" presStyleCnt="0">
        <dgm:presLayoutVars>
          <dgm:chMax val="1"/>
          <dgm:dir/>
          <dgm:animLvl val="ctr"/>
          <dgm:resizeHandles val="exact"/>
        </dgm:presLayoutVars>
      </dgm:prSet>
      <dgm:spPr/>
      <dgm:t>
        <a:bodyPr/>
        <a:lstStyle/>
        <a:p>
          <a:endParaRPr lang="zh-CN" altLang="en-US"/>
        </a:p>
      </dgm:t>
    </dgm:pt>
    <dgm:pt modelId="{4CBF343B-9207-4D30-A69A-6EE47729A339}" type="pres">
      <dgm:prSet presAssocID="{F7D6DAD4-0B4C-49F5-9741-25869C26556A}" presName="centerShape" presStyleLbl="node0" presStyleIdx="0" presStyleCnt="1"/>
      <dgm:spPr/>
      <dgm:t>
        <a:bodyPr/>
        <a:lstStyle/>
        <a:p>
          <a:endParaRPr lang="zh-CN" altLang="en-US"/>
        </a:p>
      </dgm:t>
    </dgm:pt>
    <dgm:pt modelId="{D3D6F4A2-1478-474E-A122-4F05B8A20500}" type="pres">
      <dgm:prSet presAssocID="{440ED687-9B2E-43A2-8DA4-351AE5E065FA}" presName="node" presStyleLbl="node1" presStyleIdx="0" presStyleCnt="5">
        <dgm:presLayoutVars>
          <dgm:bulletEnabled val="1"/>
        </dgm:presLayoutVars>
      </dgm:prSet>
      <dgm:spPr/>
      <dgm:t>
        <a:bodyPr/>
        <a:lstStyle/>
        <a:p>
          <a:endParaRPr lang="zh-CN" altLang="en-US"/>
        </a:p>
      </dgm:t>
    </dgm:pt>
    <dgm:pt modelId="{335BE072-440F-43A8-81D7-974C55DD53DB}" type="pres">
      <dgm:prSet presAssocID="{440ED687-9B2E-43A2-8DA4-351AE5E065FA}" presName="dummy" presStyleCnt="0"/>
      <dgm:spPr/>
    </dgm:pt>
    <dgm:pt modelId="{5D9D79CD-03D0-4F5C-8791-1ECA1FB6940D}" type="pres">
      <dgm:prSet presAssocID="{60C1E8F7-6C63-41FA-9E58-3857A1394EE5}" presName="sibTrans" presStyleLbl="sibTrans2D1" presStyleIdx="0" presStyleCnt="5"/>
      <dgm:spPr/>
      <dgm:t>
        <a:bodyPr/>
        <a:lstStyle/>
        <a:p>
          <a:endParaRPr lang="zh-CN" altLang="en-US"/>
        </a:p>
      </dgm:t>
    </dgm:pt>
    <dgm:pt modelId="{34508937-E5CA-42F2-BF8F-1C96298CCF9E}" type="pres">
      <dgm:prSet presAssocID="{78436EA0-A0E2-4059-BF13-5E281D976BC5}" presName="node" presStyleLbl="node1" presStyleIdx="1" presStyleCnt="5">
        <dgm:presLayoutVars>
          <dgm:bulletEnabled val="1"/>
        </dgm:presLayoutVars>
      </dgm:prSet>
      <dgm:spPr/>
      <dgm:t>
        <a:bodyPr/>
        <a:lstStyle/>
        <a:p>
          <a:endParaRPr lang="zh-CN" altLang="en-US"/>
        </a:p>
      </dgm:t>
    </dgm:pt>
    <dgm:pt modelId="{CA231765-0AF5-46BE-AE08-661593582ACF}" type="pres">
      <dgm:prSet presAssocID="{78436EA0-A0E2-4059-BF13-5E281D976BC5}" presName="dummy" presStyleCnt="0"/>
      <dgm:spPr/>
    </dgm:pt>
    <dgm:pt modelId="{A864A582-8199-443D-8962-BA153D321AB3}" type="pres">
      <dgm:prSet presAssocID="{CB3B7127-95F5-4B8E-9325-25E85E07D6C2}" presName="sibTrans" presStyleLbl="sibTrans2D1" presStyleIdx="1" presStyleCnt="5"/>
      <dgm:spPr/>
      <dgm:t>
        <a:bodyPr/>
        <a:lstStyle/>
        <a:p>
          <a:endParaRPr lang="zh-CN" altLang="en-US"/>
        </a:p>
      </dgm:t>
    </dgm:pt>
    <dgm:pt modelId="{330FFE24-4E97-4ECA-94C7-5F6E25A48B5A}" type="pres">
      <dgm:prSet presAssocID="{F1A05FCC-780C-476B-B39C-7EC13FE504C3}" presName="node" presStyleLbl="node1" presStyleIdx="2" presStyleCnt="5">
        <dgm:presLayoutVars>
          <dgm:bulletEnabled val="1"/>
        </dgm:presLayoutVars>
      </dgm:prSet>
      <dgm:spPr/>
      <dgm:t>
        <a:bodyPr/>
        <a:lstStyle/>
        <a:p>
          <a:endParaRPr lang="zh-CN" altLang="en-US"/>
        </a:p>
      </dgm:t>
    </dgm:pt>
    <dgm:pt modelId="{4D8A4C7C-B764-480B-B3D9-223BB218347A}" type="pres">
      <dgm:prSet presAssocID="{F1A05FCC-780C-476B-B39C-7EC13FE504C3}" presName="dummy" presStyleCnt="0"/>
      <dgm:spPr/>
    </dgm:pt>
    <dgm:pt modelId="{AA8DA454-4A05-49F2-B922-25E96D2FCD3C}" type="pres">
      <dgm:prSet presAssocID="{11CB790A-17E3-4B99-8248-FF971CD2351B}" presName="sibTrans" presStyleLbl="sibTrans2D1" presStyleIdx="2" presStyleCnt="5"/>
      <dgm:spPr/>
      <dgm:t>
        <a:bodyPr/>
        <a:lstStyle/>
        <a:p>
          <a:endParaRPr lang="zh-CN" altLang="en-US"/>
        </a:p>
      </dgm:t>
    </dgm:pt>
    <dgm:pt modelId="{6B7B389D-74CE-416F-96ED-190DBA4DB45D}" type="pres">
      <dgm:prSet presAssocID="{597751E2-E9AD-46FF-8FB0-4EC23687748C}" presName="node" presStyleLbl="node1" presStyleIdx="3" presStyleCnt="5" custScaleX="141146">
        <dgm:presLayoutVars>
          <dgm:bulletEnabled val="1"/>
        </dgm:presLayoutVars>
      </dgm:prSet>
      <dgm:spPr/>
      <dgm:t>
        <a:bodyPr/>
        <a:lstStyle/>
        <a:p>
          <a:endParaRPr lang="zh-CN" altLang="en-US"/>
        </a:p>
      </dgm:t>
    </dgm:pt>
    <dgm:pt modelId="{05DA37AE-82BD-4CB3-B618-EF20C8AA577C}" type="pres">
      <dgm:prSet presAssocID="{597751E2-E9AD-46FF-8FB0-4EC23687748C}" presName="dummy" presStyleCnt="0"/>
      <dgm:spPr/>
    </dgm:pt>
    <dgm:pt modelId="{AA08B58D-CA09-45E5-B7F9-52A44C13B11A}" type="pres">
      <dgm:prSet presAssocID="{F4831F3D-9827-4294-B419-A0BF98DD8D4F}" presName="sibTrans" presStyleLbl="sibTrans2D1" presStyleIdx="3" presStyleCnt="5"/>
      <dgm:spPr/>
      <dgm:t>
        <a:bodyPr/>
        <a:lstStyle/>
        <a:p>
          <a:endParaRPr lang="zh-CN" altLang="en-US"/>
        </a:p>
      </dgm:t>
    </dgm:pt>
    <dgm:pt modelId="{D727F1DB-A401-4D36-8BA0-0F9F542D5E84}" type="pres">
      <dgm:prSet presAssocID="{6F53C904-9C01-4874-BE71-15541BCA220D}" presName="node" presStyleLbl="node1" presStyleIdx="4" presStyleCnt="5">
        <dgm:presLayoutVars>
          <dgm:bulletEnabled val="1"/>
        </dgm:presLayoutVars>
      </dgm:prSet>
      <dgm:spPr/>
      <dgm:t>
        <a:bodyPr/>
        <a:lstStyle/>
        <a:p>
          <a:endParaRPr lang="zh-CN" altLang="en-US"/>
        </a:p>
      </dgm:t>
    </dgm:pt>
    <dgm:pt modelId="{CC994945-3D8A-4712-BF02-C3DE90A4FFBA}" type="pres">
      <dgm:prSet presAssocID="{6F53C904-9C01-4874-BE71-15541BCA220D}" presName="dummy" presStyleCnt="0"/>
      <dgm:spPr/>
    </dgm:pt>
    <dgm:pt modelId="{653F1810-560B-4F42-9B3D-4FF577E2C23F}" type="pres">
      <dgm:prSet presAssocID="{7F7C4D44-340D-45CF-A91F-0F393E2E08B5}" presName="sibTrans" presStyleLbl="sibTrans2D1" presStyleIdx="4" presStyleCnt="5"/>
      <dgm:spPr/>
      <dgm:t>
        <a:bodyPr/>
        <a:lstStyle/>
        <a:p>
          <a:endParaRPr lang="zh-CN" altLang="en-US"/>
        </a:p>
      </dgm:t>
    </dgm:pt>
  </dgm:ptLst>
  <dgm:cxnLst>
    <dgm:cxn modelId="{3CBFB421-2DAB-40F6-B2D4-0081BB025737}" srcId="{F7D6DAD4-0B4C-49F5-9741-25869C26556A}" destId="{F1A05FCC-780C-476B-B39C-7EC13FE504C3}" srcOrd="2" destOrd="0" parTransId="{CFDA5845-94F0-40C8-BF70-0CB5B5267203}" sibTransId="{11CB790A-17E3-4B99-8248-FF971CD2351B}"/>
    <dgm:cxn modelId="{040F97E8-52EC-4015-ADB1-4BD59842C606}" type="presOf" srcId="{F4831F3D-9827-4294-B419-A0BF98DD8D4F}" destId="{AA08B58D-CA09-45E5-B7F9-52A44C13B11A}" srcOrd="0" destOrd="0" presId="urn:microsoft.com/office/officeart/2005/8/layout/radial6"/>
    <dgm:cxn modelId="{FD1FC566-038B-427A-AB1D-5E3590677F92}" srcId="{F7D6DAD4-0B4C-49F5-9741-25869C26556A}" destId="{6F53C904-9C01-4874-BE71-15541BCA220D}" srcOrd="4" destOrd="0" parTransId="{74815FEB-DCD4-40BC-B2CC-047AA0942F33}" sibTransId="{7F7C4D44-340D-45CF-A91F-0F393E2E08B5}"/>
    <dgm:cxn modelId="{B1E67BE4-43E5-4976-9A32-BB787F8A0773}" type="presOf" srcId="{F1A05FCC-780C-476B-B39C-7EC13FE504C3}" destId="{330FFE24-4E97-4ECA-94C7-5F6E25A48B5A}" srcOrd="0" destOrd="0" presId="urn:microsoft.com/office/officeart/2005/8/layout/radial6"/>
    <dgm:cxn modelId="{1F610E9A-9512-4D72-AD1E-E4F0B10BD6E5}" srcId="{BD7A351D-FECA-4C34-9891-D5CDF3662989}" destId="{3065D100-93EC-4CE9-A7BE-B79944D13E4B}" srcOrd="1" destOrd="0" parTransId="{6B213D45-0A73-4545-AF06-C4A725387A15}" sibTransId="{B48059F0-BDE9-4F87-B394-6694BE4D1F77}"/>
    <dgm:cxn modelId="{5C488274-26BC-4EAF-933D-A2D2915A05FB}" type="presOf" srcId="{11CB790A-17E3-4B99-8248-FF971CD2351B}" destId="{AA8DA454-4A05-49F2-B922-25E96D2FCD3C}" srcOrd="0" destOrd="0" presId="urn:microsoft.com/office/officeart/2005/8/layout/radial6"/>
    <dgm:cxn modelId="{2E47F3F0-02E8-4148-A74E-C8F372716C45}" type="presOf" srcId="{440ED687-9B2E-43A2-8DA4-351AE5E065FA}" destId="{D3D6F4A2-1478-474E-A122-4F05B8A20500}" srcOrd="0" destOrd="0" presId="urn:microsoft.com/office/officeart/2005/8/layout/radial6"/>
    <dgm:cxn modelId="{0A39705E-6ABA-490E-9F4A-3B0BCAE9F111}" type="presOf" srcId="{CB3B7127-95F5-4B8E-9325-25E85E07D6C2}" destId="{A864A582-8199-443D-8962-BA153D321AB3}" srcOrd="0" destOrd="0" presId="urn:microsoft.com/office/officeart/2005/8/layout/radial6"/>
    <dgm:cxn modelId="{A386894C-A622-4A48-90CC-5B47617D6ACD}" srcId="{BD7A351D-FECA-4C34-9891-D5CDF3662989}" destId="{F7D6DAD4-0B4C-49F5-9741-25869C26556A}" srcOrd="0" destOrd="0" parTransId="{9FD4A9C5-7708-49EC-B4A9-0D08113B3F9F}" sibTransId="{DD12DFE7-6360-4843-963B-FAB6BBE7BF2A}"/>
    <dgm:cxn modelId="{C0BFB178-9896-4447-AEF2-9B3F4AFCFEBF}" srcId="{F7D6DAD4-0B4C-49F5-9741-25869C26556A}" destId="{440ED687-9B2E-43A2-8DA4-351AE5E065FA}" srcOrd="0" destOrd="0" parTransId="{90A5A1D2-6CBF-420C-86A4-2827894D6E7E}" sibTransId="{60C1E8F7-6C63-41FA-9E58-3857A1394EE5}"/>
    <dgm:cxn modelId="{F76F12B0-DC86-44E4-B36A-4B379809F643}" type="presOf" srcId="{60C1E8F7-6C63-41FA-9E58-3857A1394EE5}" destId="{5D9D79CD-03D0-4F5C-8791-1ECA1FB6940D}" srcOrd="0" destOrd="0" presId="urn:microsoft.com/office/officeart/2005/8/layout/radial6"/>
    <dgm:cxn modelId="{ED45CEA9-2F1A-4D8F-87EF-200F6692C020}" type="presOf" srcId="{7F7C4D44-340D-45CF-A91F-0F393E2E08B5}" destId="{653F1810-560B-4F42-9B3D-4FF577E2C23F}" srcOrd="0" destOrd="0" presId="urn:microsoft.com/office/officeart/2005/8/layout/radial6"/>
    <dgm:cxn modelId="{F9DFF879-DDF7-432C-98C8-4C63E17EE5BF}" srcId="{F7D6DAD4-0B4C-49F5-9741-25869C26556A}" destId="{597751E2-E9AD-46FF-8FB0-4EC23687748C}" srcOrd="3" destOrd="0" parTransId="{A1AE38BE-10F4-4C26-A970-B7A82639E13F}" sibTransId="{F4831F3D-9827-4294-B419-A0BF98DD8D4F}"/>
    <dgm:cxn modelId="{87157BF4-847B-4BDC-9E25-E1D24A1C15A5}" type="presOf" srcId="{78436EA0-A0E2-4059-BF13-5E281D976BC5}" destId="{34508937-E5CA-42F2-BF8F-1C96298CCF9E}" srcOrd="0" destOrd="0" presId="urn:microsoft.com/office/officeart/2005/8/layout/radial6"/>
    <dgm:cxn modelId="{608BB282-ED72-4E76-A1A0-19963A4247BD}" type="presOf" srcId="{597751E2-E9AD-46FF-8FB0-4EC23687748C}" destId="{6B7B389D-74CE-416F-96ED-190DBA4DB45D}" srcOrd="0" destOrd="0" presId="urn:microsoft.com/office/officeart/2005/8/layout/radial6"/>
    <dgm:cxn modelId="{602C0982-65F8-469B-BE13-7A23892205B3}" type="presOf" srcId="{6F53C904-9C01-4874-BE71-15541BCA220D}" destId="{D727F1DB-A401-4D36-8BA0-0F9F542D5E84}" srcOrd="0" destOrd="0" presId="urn:microsoft.com/office/officeart/2005/8/layout/radial6"/>
    <dgm:cxn modelId="{ADD29B74-F004-4F55-AB15-B330B391BA0B}" type="presOf" srcId="{F7D6DAD4-0B4C-49F5-9741-25869C26556A}" destId="{4CBF343B-9207-4D30-A69A-6EE47729A339}" srcOrd="0" destOrd="0" presId="urn:microsoft.com/office/officeart/2005/8/layout/radial6"/>
    <dgm:cxn modelId="{F3143CD9-A7B7-427E-A6F1-B67D6145EAE1}" srcId="{F7D6DAD4-0B4C-49F5-9741-25869C26556A}" destId="{78436EA0-A0E2-4059-BF13-5E281D976BC5}" srcOrd="1" destOrd="0" parTransId="{9C3FB2ED-8EB2-4DAB-9717-F0EA811B5959}" sibTransId="{CB3B7127-95F5-4B8E-9325-25E85E07D6C2}"/>
    <dgm:cxn modelId="{256AB63D-C1E8-48B5-9D15-FFEB369970C8}" type="presOf" srcId="{BD7A351D-FECA-4C34-9891-D5CDF3662989}" destId="{B43F8F36-79FD-4F6D-95D4-7C4F47643F0C}" srcOrd="0" destOrd="0" presId="urn:microsoft.com/office/officeart/2005/8/layout/radial6"/>
    <dgm:cxn modelId="{E2624837-2803-44B9-BA70-C19CF8149312}" type="presParOf" srcId="{B43F8F36-79FD-4F6D-95D4-7C4F47643F0C}" destId="{4CBF343B-9207-4D30-A69A-6EE47729A339}" srcOrd="0" destOrd="0" presId="urn:microsoft.com/office/officeart/2005/8/layout/radial6"/>
    <dgm:cxn modelId="{1DD32FEB-D534-4A02-9811-AA9BC8384700}" type="presParOf" srcId="{B43F8F36-79FD-4F6D-95D4-7C4F47643F0C}" destId="{D3D6F4A2-1478-474E-A122-4F05B8A20500}" srcOrd="1" destOrd="0" presId="urn:microsoft.com/office/officeart/2005/8/layout/radial6"/>
    <dgm:cxn modelId="{FA730A83-6461-46F3-B26C-DA6E6A5D30E3}" type="presParOf" srcId="{B43F8F36-79FD-4F6D-95D4-7C4F47643F0C}" destId="{335BE072-440F-43A8-81D7-974C55DD53DB}" srcOrd="2" destOrd="0" presId="urn:microsoft.com/office/officeart/2005/8/layout/radial6"/>
    <dgm:cxn modelId="{E472CDA2-1805-464A-8D15-9C7B35C11D01}" type="presParOf" srcId="{B43F8F36-79FD-4F6D-95D4-7C4F47643F0C}" destId="{5D9D79CD-03D0-4F5C-8791-1ECA1FB6940D}" srcOrd="3" destOrd="0" presId="urn:microsoft.com/office/officeart/2005/8/layout/radial6"/>
    <dgm:cxn modelId="{99052665-9929-4BF5-B4DD-966822DD81A3}" type="presParOf" srcId="{B43F8F36-79FD-4F6D-95D4-7C4F47643F0C}" destId="{34508937-E5CA-42F2-BF8F-1C96298CCF9E}" srcOrd="4" destOrd="0" presId="urn:microsoft.com/office/officeart/2005/8/layout/radial6"/>
    <dgm:cxn modelId="{5A8D3D4B-8DAC-4AA2-899F-5567F56E5E67}" type="presParOf" srcId="{B43F8F36-79FD-4F6D-95D4-7C4F47643F0C}" destId="{CA231765-0AF5-46BE-AE08-661593582ACF}" srcOrd="5" destOrd="0" presId="urn:microsoft.com/office/officeart/2005/8/layout/radial6"/>
    <dgm:cxn modelId="{E04A11CD-21B2-4937-B286-B183DB4574EE}" type="presParOf" srcId="{B43F8F36-79FD-4F6D-95D4-7C4F47643F0C}" destId="{A864A582-8199-443D-8962-BA153D321AB3}" srcOrd="6" destOrd="0" presId="urn:microsoft.com/office/officeart/2005/8/layout/radial6"/>
    <dgm:cxn modelId="{DD5C9E8A-EC97-4810-8031-E105D2B6D61A}" type="presParOf" srcId="{B43F8F36-79FD-4F6D-95D4-7C4F47643F0C}" destId="{330FFE24-4E97-4ECA-94C7-5F6E25A48B5A}" srcOrd="7" destOrd="0" presId="urn:microsoft.com/office/officeart/2005/8/layout/radial6"/>
    <dgm:cxn modelId="{76EEE960-4D7C-4B34-96F0-68639B664081}" type="presParOf" srcId="{B43F8F36-79FD-4F6D-95D4-7C4F47643F0C}" destId="{4D8A4C7C-B764-480B-B3D9-223BB218347A}" srcOrd="8" destOrd="0" presId="urn:microsoft.com/office/officeart/2005/8/layout/radial6"/>
    <dgm:cxn modelId="{E2EEAED5-3013-45C7-9A81-4C3A03593146}" type="presParOf" srcId="{B43F8F36-79FD-4F6D-95D4-7C4F47643F0C}" destId="{AA8DA454-4A05-49F2-B922-25E96D2FCD3C}" srcOrd="9" destOrd="0" presId="urn:microsoft.com/office/officeart/2005/8/layout/radial6"/>
    <dgm:cxn modelId="{563441BA-32FE-4A18-B277-E3913543213F}" type="presParOf" srcId="{B43F8F36-79FD-4F6D-95D4-7C4F47643F0C}" destId="{6B7B389D-74CE-416F-96ED-190DBA4DB45D}" srcOrd="10" destOrd="0" presId="urn:microsoft.com/office/officeart/2005/8/layout/radial6"/>
    <dgm:cxn modelId="{A27C048E-A895-43B4-9789-6ABA24127D21}" type="presParOf" srcId="{B43F8F36-79FD-4F6D-95D4-7C4F47643F0C}" destId="{05DA37AE-82BD-4CB3-B618-EF20C8AA577C}" srcOrd="11" destOrd="0" presId="urn:microsoft.com/office/officeart/2005/8/layout/radial6"/>
    <dgm:cxn modelId="{74ECF56D-B5B2-44AE-9A6D-C3AF6AA6A818}" type="presParOf" srcId="{B43F8F36-79FD-4F6D-95D4-7C4F47643F0C}" destId="{AA08B58D-CA09-45E5-B7F9-52A44C13B11A}" srcOrd="12" destOrd="0" presId="urn:microsoft.com/office/officeart/2005/8/layout/radial6"/>
    <dgm:cxn modelId="{C9C3982D-A70A-42D7-B9A6-C5BA8E212146}" type="presParOf" srcId="{B43F8F36-79FD-4F6D-95D4-7C4F47643F0C}" destId="{D727F1DB-A401-4D36-8BA0-0F9F542D5E84}" srcOrd="13" destOrd="0" presId="urn:microsoft.com/office/officeart/2005/8/layout/radial6"/>
    <dgm:cxn modelId="{CF241CF9-9478-444E-A1F5-267E3BC5AC6C}" type="presParOf" srcId="{B43F8F36-79FD-4F6D-95D4-7C4F47643F0C}" destId="{CC994945-3D8A-4712-BF02-C3DE90A4FFBA}" srcOrd="14" destOrd="0" presId="urn:microsoft.com/office/officeart/2005/8/layout/radial6"/>
    <dgm:cxn modelId="{BAE89B36-79AA-4076-9070-80296ABFF2B1}" type="presParOf" srcId="{B43F8F36-79FD-4F6D-95D4-7C4F47643F0C}" destId="{653F1810-560B-4F42-9B3D-4FF577E2C23F}" srcOrd="15"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3F1810-560B-4F42-9B3D-4FF577E2C23F}">
      <dsp:nvSpPr>
        <dsp:cNvPr id="0" name=""/>
        <dsp:cNvSpPr/>
      </dsp:nvSpPr>
      <dsp:spPr>
        <a:xfrm>
          <a:off x="1884041" y="654082"/>
          <a:ext cx="4359914" cy="4359914"/>
        </a:xfrm>
        <a:prstGeom prst="blockArc">
          <a:avLst>
            <a:gd name="adj1" fmla="val 11880000"/>
            <a:gd name="adj2" fmla="val 16200000"/>
            <a:gd name="adj3" fmla="val 4643"/>
          </a:avLst>
        </a:prstGeom>
        <a:solidFill>
          <a:srgbClr val="046FB6">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AA08B58D-CA09-45E5-B7F9-52A44C13B11A}">
      <dsp:nvSpPr>
        <dsp:cNvPr id="0" name=""/>
        <dsp:cNvSpPr/>
      </dsp:nvSpPr>
      <dsp:spPr>
        <a:xfrm>
          <a:off x="1884041" y="654082"/>
          <a:ext cx="4359914" cy="4359914"/>
        </a:xfrm>
        <a:prstGeom prst="blockArc">
          <a:avLst>
            <a:gd name="adj1" fmla="val 7560000"/>
            <a:gd name="adj2" fmla="val 11880000"/>
            <a:gd name="adj3" fmla="val 4643"/>
          </a:avLst>
        </a:prstGeom>
        <a:solidFill>
          <a:srgbClr val="046FB6">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AA8DA454-4A05-49F2-B922-25E96D2FCD3C}">
      <dsp:nvSpPr>
        <dsp:cNvPr id="0" name=""/>
        <dsp:cNvSpPr/>
      </dsp:nvSpPr>
      <dsp:spPr>
        <a:xfrm>
          <a:off x="1884041" y="654082"/>
          <a:ext cx="4359914" cy="4359914"/>
        </a:xfrm>
        <a:prstGeom prst="blockArc">
          <a:avLst>
            <a:gd name="adj1" fmla="val 3240000"/>
            <a:gd name="adj2" fmla="val 7560000"/>
            <a:gd name="adj3" fmla="val 4643"/>
          </a:avLst>
        </a:prstGeom>
        <a:solidFill>
          <a:srgbClr val="046FB6">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A864A582-8199-443D-8962-BA153D321AB3}">
      <dsp:nvSpPr>
        <dsp:cNvPr id="0" name=""/>
        <dsp:cNvSpPr/>
      </dsp:nvSpPr>
      <dsp:spPr>
        <a:xfrm>
          <a:off x="1884041" y="654082"/>
          <a:ext cx="4359914" cy="4359914"/>
        </a:xfrm>
        <a:prstGeom prst="blockArc">
          <a:avLst>
            <a:gd name="adj1" fmla="val 20520000"/>
            <a:gd name="adj2" fmla="val 3240000"/>
            <a:gd name="adj3" fmla="val 4643"/>
          </a:avLst>
        </a:prstGeom>
        <a:solidFill>
          <a:srgbClr val="046FB6">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D9D79CD-03D0-4F5C-8791-1ECA1FB6940D}">
      <dsp:nvSpPr>
        <dsp:cNvPr id="0" name=""/>
        <dsp:cNvSpPr/>
      </dsp:nvSpPr>
      <dsp:spPr>
        <a:xfrm>
          <a:off x="1884041" y="654082"/>
          <a:ext cx="4359914" cy="4359914"/>
        </a:xfrm>
        <a:prstGeom prst="blockArc">
          <a:avLst>
            <a:gd name="adj1" fmla="val 16200000"/>
            <a:gd name="adj2" fmla="val 20520000"/>
            <a:gd name="adj3" fmla="val 4643"/>
          </a:avLst>
        </a:prstGeom>
        <a:solidFill>
          <a:srgbClr val="046FB6">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4CBF343B-9207-4D30-A69A-6EE47729A339}">
      <dsp:nvSpPr>
        <dsp:cNvPr id="0" name=""/>
        <dsp:cNvSpPr/>
      </dsp:nvSpPr>
      <dsp:spPr>
        <a:xfrm>
          <a:off x="3059905" y="1829946"/>
          <a:ext cx="2008187" cy="2008187"/>
        </a:xfrm>
        <a:prstGeom prst="ellipse">
          <a:avLst/>
        </a:prstGeom>
        <a:solidFill>
          <a:srgbClr val="046FB6">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zh-CN" altLang="en-US" sz="2100" kern="1200" dirty="0" smtClean="0">
              <a:solidFill>
                <a:srgbClr val="FFFFFF"/>
              </a:solidFill>
              <a:latin typeface="Arial"/>
              <a:ea typeface="黑体"/>
              <a:cs typeface="+mn-cs"/>
            </a:rPr>
            <a:t>科学地揭示了认识过程中多方面的辩证关系</a:t>
          </a:r>
          <a:endParaRPr lang="zh-CN" altLang="en-US" sz="2100" kern="1200" dirty="0">
            <a:solidFill>
              <a:srgbClr val="FFFFFF"/>
            </a:solidFill>
            <a:latin typeface="Arial"/>
            <a:ea typeface="黑体"/>
            <a:cs typeface="+mn-cs"/>
          </a:endParaRPr>
        </a:p>
      </dsp:txBody>
      <dsp:txXfrm>
        <a:off x="3353997" y="2124038"/>
        <a:ext cx="1420003" cy="1420003"/>
      </dsp:txXfrm>
    </dsp:sp>
    <dsp:sp modelId="{D3D6F4A2-1478-474E-A122-4F05B8A20500}">
      <dsp:nvSpPr>
        <dsp:cNvPr id="0" name=""/>
        <dsp:cNvSpPr/>
      </dsp:nvSpPr>
      <dsp:spPr>
        <a:xfrm>
          <a:off x="3361133" y="1823"/>
          <a:ext cx="1405730" cy="1405730"/>
        </a:xfrm>
        <a:prstGeom prst="ellipse">
          <a:avLst/>
        </a:prstGeom>
        <a:solidFill>
          <a:srgbClr val="046FB6">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rgbClr val="FFFFFF"/>
              </a:solidFill>
              <a:latin typeface="Arial"/>
              <a:ea typeface="黑体"/>
              <a:cs typeface="+mn-cs"/>
            </a:rPr>
            <a:t>主观和客观</a:t>
          </a:r>
          <a:endParaRPr lang="zh-CN" altLang="en-US" sz="2000" kern="1200" dirty="0">
            <a:solidFill>
              <a:srgbClr val="FFFFFF"/>
            </a:solidFill>
            <a:latin typeface="Arial"/>
            <a:ea typeface="黑体"/>
            <a:cs typeface="+mn-cs"/>
          </a:endParaRPr>
        </a:p>
      </dsp:txBody>
      <dsp:txXfrm>
        <a:off x="3566997" y="207687"/>
        <a:ext cx="994002" cy="994002"/>
      </dsp:txXfrm>
    </dsp:sp>
    <dsp:sp modelId="{34508937-E5CA-42F2-BF8F-1C96298CCF9E}">
      <dsp:nvSpPr>
        <dsp:cNvPr id="0" name=""/>
        <dsp:cNvSpPr/>
      </dsp:nvSpPr>
      <dsp:spPr>
        <a:xfrm>
          <a:off x="5386266" y="1473168"/>
          <a:ext cx="1405730" cy="1405730"/>
        </a:xfrm>
        <a:prstGeom prst="ellipse">
          <a:avLst/>
        </a:prstGeom>
        <a:solidFill>
          <a:srgbClr val="046FB6">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rgbClr val="FFFFFF"/>
              </a:solidFill>
              <a:latin typeface="Arial"/>
              <a:ea typeface="黑体"/>
              <a:cs typeface="+mn-cs"/>
            </a:rPr>
            <a:t>认识和实践</a:t>
          </a:r>
          <a:endParaRPr lang="zh-CN" altLang="en-US" sz="2000" kern="1200" dirty="0">
            <a:solidFill>
              <a:srgbClr val="FFFFFF"/>
            </a:solidFill>
            <a:latin typeface="Arial"/>
            <a:ea typeface="黑体"/>
            <a:cs typeface="+mn-cs"/>
          </a:endParaRPr>
        </a:p>
      </dsp:txBody>
      <dsp:txXfrm>
        <a:off x="5592130" y="1679032"/>
        <a:ext cx="994002" cy="994002"/>
      </dsp:txXfrm>
    </dsp:sp>
    <dsp:sp modelId="{330FFE24-4E97-4ECA-94C7-5F6E25A48B5A}">
      <dsp:nvSpPr>
        <dsp:cNvPr id="0" name=""/>
        <dsp:cNvSpPr/>
      </dsp:nvSpPr>
      <dsp:spPr>
        <a:xfrm>
          <a:off x="4612734" y="3853855"/>
          <a:ext cx="1405730" cy="1405730"/>
        </a:xfrm>
        <a:prstGeom prst="ellipse">
          <a:avLst/>
        </a:prstGeom>
        <a:solidFill>
          <a:srgbClr val="046FB6">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rgbClr val="FFFFFF"/>
              </a:solidFill>
              <a:latin typeface="Arial"/>
              <a:ea typeface="黑体"/>
              <a:cs typeface="+mn-cs"/>
            </a:rPr>
            <a:t>感性和理性</a:t>
          </a:r>
          <a:endParaRPr lang="zh-CN" altLang="en-US" sz="2000" kern="1200" dirty="0">
            <a:solidFill>
              <a:srgbClr val="FFFFFF"/>
            </a:solidFill>
            <a:latin typeface="Arial"/>
            <a:ea typeface="黑体"/>
            <a:cs typeface="+mn-cs"/>
          </a:endParaRPr>
        </a:p>
      </dsp:txBody>
      <dsp:txXfrm>
        <a:off x="4818598" y="4059719"/>
        <a:ext cx="994002" cy="994002"/>
      </dsp:txXfrm>
    </dsp:sp>
    <dsp:sp modelId="{6B7B389D-74CE-416F-96ED-190DBA4DB45D}">
      <dsp:nvSpPr>
        <dsp:cNvPr id="0" name=""/>
        <dsp:cNvSpPr/>
      </dsp:nvSpPr>
      <dsp:spPr>
        <a:xfrm>
          <a:off x="1820331" y="3853855"/>
          <a:ext cx="1984132" cy="1405730"/>
        </a:xfrm>
        <a:prstGeom prst="ellipse">
          <a:avLst/>
        </a:prstGeom>
        <a:solidFill>
          <a:srgbClr val="046FB6">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rgbClr val="FFFFFF"/>
              </a:solidFill>
              <a:latin typeface="Arial"/>
              <a:ea typeface="黑体"/>
              <a:cs typeface="+mn-cs"/>
            </a:rPr>
            <a:t>真理的绝对性和相对性</a:t>
          </a:r>
          <a:endParaRPr lang="zh-CN" altLang="en-US" sz="2000" kern="1200" dirty="0">
            <a:solidFill>
              <a:srgbClr val="FFFFFF"/>
            </a:solidFill>
            <a:latin typeface="Arial"/>
            <a:ea typeface="黑体"/>
            <a:cs typeface="+mn-cs"/>
          </a:endParaRPr>
        </a:p>
      </dsp:txBody>
      <dsp:txXfrm>
        <a:off x="2110900" y="4059719"/>
        <a:ext cx="1402994" cy="994002"/>
      </dsp:txXfrm>
    </dsp:sp>
    <dsp:sp modelId="{D727F1DB-A401-4D36-8BA0-0F9F542D5E84}">
      <dsp:nvSpPr>
        <dsp:cNvPr id="0" name=""/>
        <dsp:cNvSpPr/>
      </dsp:nvSpPr>
      <dsp:spPr>
        <a:xfrm>
          <a:off x="1336000" y="1473168"/>
          <a:ext cx="1405730" cy="1405730"/>
        </a:xfrm>
        <a:prstGeom prst="ellipse">
          <a:avLst/>
        </a:prstGeom>
        <a:solidFill>
          <a:srgbClr val="046FB6">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rgbClr val="FFFFFF"/>
              </a:solidFill>
              <a:latin typeface="Arial"/>
              <a:ea typeface="黑体"/>
              <a:cs typeface="+mn-cs"/>
            </a:rPr>
            <a:t>真理和价值</a:t>
          </a:r>
          <a:endParaRPr lang="zh-CN" altLang="en-US" sz="2000" kern="1200" dirty="0">
            <a:solidFill>
              <a:srgbClr val="FFFFFF"/>
            </a:solidFill>
            <a:latin typeface="Arial"/>
            <a:ea typeface="黑体"/>
            <a:cs typeface="+mn-cs"/>
          </a:endParaRPr>
        </a:p>
      </dsp:txBody>
      <dsp:txXfrm>
        <a:off x="1541864" y="1679032"/>
        <a:ext cx="994002" cy="994002"/>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7A209C-04AC-4778-9F4A-F55E78F70F88}" type="datetimeFigureOut">
              <a:rPr lang="zh-CN" altLang="en-US" smtClean="0"/>
              <a:pPr/>
              <a:t>2022/11/13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2C79DD-EEDE-4D8A-9C21-1554E71C0664}" type="slidenum">
              <a:rPr lang="zh-CN" altLang="en-US" smtClean="0"/>
              <a:pPr/>
              <a:t>‹#›</a:t>
            </a:fld>
            <a:endParaRPr lang="zh-CN" altLang="en-US"/>
          </a:p>
        </p:txBody>
      </p:sp>
    </p:spTree>
    <p:extLst>
      <p:ext uri="{BB962C8B-B14F-4D97-AF65-F5344CB8AC3E}">
        <p14:creationId xmlns:p14="http://schemas.microsoft.com/office/powerpoint/2010/main" val="34480586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22C79DD-EEDE-4D8A-9C21-1554E71C0664}" type="slidenum">
              <a:rPr lang="zh-CN" altLang="en-US" smtClean="0"/>
              <a:pPr/>
              <a:t>10</a:t>
            </a:fld>
            <a:endParaRPr lang="zh-CN" altLang="en-US"/>
          </a:p>
        </p:txBody>
      </p:sp>
    </p:spTree>
    <p:extLst>
      <p:ext uri="{BB962C8B-B14F-4D97-AF65-F5344CB8AC3E}">
        <p14:creationId xmlns:p14="http://schemas.microsoft.com/office/powerpoint/2010/main" val="2938363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22C79DD-EEDE-4D8A-9C21-1554E71C0664}" type="slidenum">
              <a:rPr lang="zh-CN" altLang="en-US" smtClean="0"/>
              <a:pPr/>
              <a:t>11</a:t>
            </a:fld>
            <a:endParaRPr lang="zh-CN" altLang="en-US"/>
          </a:p>
        </p:txBody>
      </p:sp>
    </p:spTree>
    <p:extLst>
      <p:ext uri="{BB962C8B-B14F-4D97-AF65-F5344CB8AC3E}">
        <p14:creationId xmlns:p14="http://schemas.microsoft.com/office/powerpoint/2010/main" val="2095137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22C79DD-EEDE-4D8A-9C21-1554E71C0664}" type="slidenum">
              <a:rPr lang="zh-CN" altLang="en-US" smtClean="0"/>
              <a:pPr/>
              <a:t>24</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22C79DD-EEDE-4D8A-9C21-1554E71C0664}" type="slidenum">
              <a:rPr lang="zh-CN" altLang="en-US" smtClean="0"/>
              <a:pPr/>
              <a:t>25</a:t>
            </a:fld>
            <a:endParaRPr lang="zh-CN" altLang="en-US"/>
          </a:p>
        </p:txBody>
      </p:sp>
    </p:spTree>
    <p:extLst>
      <p:ext uri="{BB962C8B-B14F-4D97-AF65-F5344CB8AC3E}">
        <p14:creationId xmlns:p14="http://schemas.microsoft.com/office/powerpoint/2010/main" val="293506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pull dir="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pull dir="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09600" y="1600201"/>
            <a:ext cx="53848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pull dir="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353820"/>
            <a:ext cx="10972800" cy="4772660"/>
          </a:xfrm>
          <a:prstGeom prst="rect">
            <a:avLst/>
          </a:prstGeom>
        </p:spPr>
        <p:txBody>
          <a:bodyPr/>
          <a:lstStyle>
            <a:lvl1pPr>
              <a:defRPr>
                <a:solidFill>
                  <a:schemeClr val="tx1"/>
                </a:solidFill>
                <a:latin typeface="宋体" panose="02010600030101010101" pitchFamily="2" charset="-122"/>
                <a:ea typeface="宋体" panose="02010600030101010101" pitchFamily="2" charset="-122"/>
              </a:defRPr>
            </a:lvl1pPr>
            <a:lvl2pPr>
              <a:defRPr>
                <a:solidFill>
                  <a:schemeClr val="tx1"/>
                </a:solidFill>
                <a:latin typeface="宋体" panose="02010600030101010101" pitchFamily="2" charset="-122"/>
                <a:ea typeface="宋体" panose="02010600030101010101" pitchFamily="2" charset="-122"/>
              </a:defRPr>
            </a:lvl2pPr>
            <a:lvl3pPr>
              <a:defRPr>
                <a:solidFill>
                  <a:schemeClr val="tx1"/>
                </a:solidFill>
                <a:latin typeface="宋体" panose="02010600030101010101" pitchFamily="2" charset="-122"/>
                <a:ea typeface="宋体" panose="02010600030101010101" pitchFamily="2" charset="-122"/>
              </a:defRPr>
            </a:lvl3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cSld>
  <p:clrMapOvr>
    <a:masterClrMapping/>
  </p:clrMapOvr>
  <p:transition>
    <p:pull dir="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9"/>
            <a:ext cx="10972800" cy="58515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pull dir="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10361612" y="6130437"/>
            <a:ext cx="1146283" cy="370396"/>
          </a:xfrm>
          <a:prstGeom prst="rect">
            <a:avLst/>
          </a:prstGeom>
        </p:spPr>
        <p:txBody>
          <a:bodyPr/>
          <a:lstStyle/>
          <a:p>
            <a:fld id="{86E50E15-9709-48DF-B800-E51AC7722D57}" type="datetimeFigureOut">
              <a:rPr lang="zh-CN" altLang="en-US" smtClean="0"/>
              <a:pPr/>
              <a:t>2022/11/13</a:t>
            </a:fld>
            <a:endParaRPr lang="zh-CN" altLang="en-US"/>
          </a:p>
        </p:txBody>
      </p:sp>
      <p:sp>
        <p:nvSpPr>
          <p:cNvPr id="5" name="Footer Placeholder 4"/>
          <p:cNvSpPr>
            <a:spLocks noGrp="1"/>
          </p:cNvSpPr>
          <p:nvPr>
            <p:ph type="ftr" sz="quarter" idx="11"/>
          </p:nvPr>
        </p:nvSpPr>
        <p:spPr>
          <a:xfrm>
            <a:off x="2589212" y="6135808"/>
            <a:ext cx="7619999"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531812" y="4529540"/>
            <a:ext cx="779767" cy="365125"/>
          </a:xfrm>
          <a:prstGeom prst="rect">
            <a:avLst/>
          </a:prstGeom>
        </p:spPr>
        <p:txBody>
          <a:bodyPr/>
          <a:lstStyle/>
          <a:p>
            <a:fld id="{18D7151A-4152-4782-936F-C0647A381326}" type="slidenum">
              <a:rPr lang="zh-CN" altLang="en-US" smtClean="0"/>
              <a:pPr/>
              <a:t>‹#›</a:t>
            </a:fld>
            <a:endParaRPr lang="zh-CN" altLang="en-US"/>
          </a:p>
        </p:txBody>
      </p:sp>
    </p:spTree>
  </p:cSld>
  <p:clrMapOvr>
    <a:masterClrMapping/>
  </p:clrMapOvr>
  <p:transition>
    <p:pull dir="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p:pull dir="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pull dir="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pull dir="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pull dir="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pull dir="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pull dir="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sym typeface="MS PGothic" panose="020B0600070205080204" pitchFamily="34" charset="-128"/>
              </a:rPr>
              <a:t>单击图标添加图片</a:t>
            </a: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pull dir="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pull dir="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sym typeface="MS PGothic" panose="020B0600070205080204" pitchFamily="34" charset="-128"/>
              </a:rPr>
              <a:t>单击此处编辑母版标题样式</a:t>
            </a:r>
          </a:p>
        </p:txBody>
      </p:sp>
      <p:sp>
        <p:nvSpPr>
          <p:cNvPr id="6147" name="Rectangle 3"/>
          <p:cNvSpPr>
            <a:spLocks noGrp="1" noChangeArrowheads="1"/>
          </p:cNvSpPr>
          <p:nvPr>
            <p:ph type="body" idx="1"/>
          </p:nvPr>
        </p:nvSpPr>
        <p:spPr bwMode="auto">
          <a:xfrm>
            <a:off x="609600" y="1600201"/>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sym typeface="MS PGothic" panose="020B0600070205080204" pitchFamily="34" charset="-128"/>
              </a:rPr>
              <a:t>单击此处编辑母版文本样式</a:t>
            </a:r>
          </a:p>
          <a:p>
            <a:pPr lvl="1"/>
            <a:r>
              <a:rPr lang="zh-CN" altLang="en-US" smtClean="0">
                <a:sym typeface="MS PGothic" panose="020B0600070205080204" pitchFamily="34" charset="-128"/>
              </a:rPr>
              <a:t>第二级</a:t>
            </a:r>
          </a:p>
          <a:p>
            <a:pPr lvl="2"/>
            <a:r>
              <a:rPr lang="zh-CN" altLang="en-US" smtClean="0">
                <a:sym typeface="MS PGothic" panose="020B0600070205080204" pitchFamily="34" charset="-128"/>
              </a:rPr>
              <a:t>第三级</a:t>
            </a:r>
          </a:p>
          <a:p>
            <a:pPr lvl="3"/>
            <a:r>
              <a:rPr lang="zh-CN" altLang="en-US" smtClean="0">
                <a:sym typeface="MS PGothic" panose="020B0600070205080204" pitchFamily="34" charset="-128"/>
              </a:rPr>
              <a:t>第四级</a:t>
            </a:r>
          </a:p>
          <a:p>
            <a:pPr lvl="4"/>
            <a:r>
              <a:rPr lang="zh-CN" altLang="en-US" smtClean="0">
                <a:sym typeface="MS PGothic" panose="020B0600070205080204" pitchFamily="34" charset="-128"/>
              </a:rPr>
              <a:t>第五级</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p:pull dir="ru"/>
  </p:transition>
  <p:txStyles>
    <p:titleStyle>
      <a:lvl1pPr algn="l" rtl="0" eaLnBrk="1" fontAlgn="base" hangingPunct="1">
        <a:spcBef>
          <a:spcPct val="0"/>
        </a:spcBef>
        <a:spcAft>
          <a:spcPct val="0"/>
        </a:spcAft>
        <a:defRPr sz="3200">
          <a:solidFill>
            <a:srgbClr val="008000"/>
          </a:solidFill>
          <a:latin typeface="+mj-lt"/>
          <a:ea typeface="+mj-ea"/>
          <a:cs typeface="+mj-cs"/>
          <a:sym typeface="MS PGothic" panose="020B0600070205080204" pitchFamily="34" charset="-128"/>
        </a:defRPr>
      </a:lvl1pPr>
      <a:lvl2pPr algn="l" rtl="0" eaLnBrk="1" fontAlgn="base" hangingPunct="1">
        <a:spcBef>
          <a:spcPct val="0"/>
        </a:spcBef>
        <a:spcAft>
          <a:spcPct val="0"/>
        </a:spcAft>
        <a:defRPr sz="3200">
          <a:solidFill>
            <a:srgbClr val="008000"/>
          </a:solidFill>
          <a:latin typeface="Calibri" panose="020F0502020204030204" pitchFamily="34" charset="0"/>
          <a:ea typeface="宋体" panose="02010600030101010101" pitchFamily="2" charset="-122"/>
          <a:sym typeface="MS PGothic" panose="020B0600070205080204" pitchFamily="34" charset="-128"/>
        </a:defRPr>
      </a:lvl2pPr>
      <a:lvl3pPr algn="l" rtl="0" eaLnBrk="1" fontAlgn="base" hangingPunct="1">
        <a:spcBef>
          <a:spcPct val="0"/>
        </a:spcBef>
        <a:spcAft>
          <a:spcPct val="0"/>
        </a:spcAft>
        <a:defRPr sz="3200">
          <a:solidFill>
            <a:srgbClr val="008000"/>
          </a:solidFill>
          <a:latin typeface="Calibri" panose="020F0502020204030204" pitchFamily="34" charset="0"/>
          <a:ea typeface="宋体" panose="02010600030101010101" pitchFamily="2" charset="-122"/>
          <a:sym typeface="MS PGothic" panose="020B0600070205080204" pitchFamily="34" charset="-128"/>
        </a:defRPr>
      </a:lvl3pPr>
      <a:lvl4pPr algn="l" rtl="0" eaLnBrk="1" fontAlgn="base" hangingPunct="1">
        <a:spcBef>
          <a:spcPct val="0"/>
        </a:spcBef>
        <a:spcAft>
          <a:spcPct val="0"/>
        </a:spcAft>
        <a:defRPr sz="3200">
          <a:solidFill>
            <a:srgbClr val="008000"/>
          </a:solidFill>
          <a:latin typeface="Calibri" panose="020F0502020204030204" pitchFamily="34" charset="0"/>
          <a:ea typeface="宋体" panose="02010600030101010101" pitchFamily="2" charset="-122"/>
          <a:sym typeface="MS PGothic" panose="020B0600070205080204" pitchFamily="34" charset="-128"/>
        </a:defRPr>
      </a:lvl4pPr>
      <a:lvl5pPr algn="l" rtl="0" eaLnBrk="1" fontAlgn="base" hangingPunct="1">
        <a:spcBef>
          <a:spcPct val="0"/>
        </a:spcBef>
        <a:spcAft>
          <a:spcPct val="0"/>
        </a:spcAft>
        <a:defRPr sz="3200">
          <a:solidFill>
            <a:srgbClr val="008000"/>
          </a:solidFill>
          <a:latin typeface="Calibri" panose="020F0502020204030204" pitchFamily="34" charset="0"/>
          <a:ea typeface="宋体" panose="02010600030101010101" pitchFamily="2" charset="-122"/>
          <a:sym typeface="MS PGothic" panose="020B0600070205080204" pitchFamily="34" charset="-128"/>
        </a:defRPr>
      </a:lvl5pPr>
      <a:lvl6pPr marL="457200" algn="l" rtl="0" eaLnBrk="1" fontAlgn="base" hangingPunct="1">
        <a:spcBef>
          <a:spcPct val="0"/>
        </a:spcBef>
        <a:spcAft>
          <a:spcPct val="0"/>
        </a:spcAft>
        <a:defRPr sz="3200">
          <a:solidFill>
            <a:srgbClr val="008000"/>
          </a:solidFill>
          <a:latin typeface="Calibri" panose="020F0502020204030204" pitchFamily="34" charset="0"/>
          <a:ea typeface="宋体" panose="02010600030101010101" pitchFamily="2" charset="-122"/>
          <a:sym typeface="MS PGothic" panose="020B0600070205080204" pitchFamily="34" charset="-128"/>
        </a:defRPr>
      </a:lvl6pPr>
      <a:lvl7pPr marL="914400" algn="l" rtl="0" eaLnBrk="1" fontAlgn="base" hangingPunct="1">
        <a:spcBef>
          <a:spcPct val="0"/>
        </a:spcBef>
        <a:spcAft>
          <a:spcPct val="0"/>
        </a:spcAft>
        <a:defRPr sz="3200">
          <a:solidFill>
            <a:srgbClr val="008000"/>
          </a:solidFill>
          <a:latin typeface="Calibri" panose="020F0502020204030204" pitchFamily="34" charset="0"/>
          <a:ea typeface="宋体" panose="02010600030101010101" pitchFamily="2" charset="-122"/>
          <a:sym typeface="MS PGothic" panose="020B0600070205080204" pitchFamily="34" charset="-128"/>
        </a:defRPr>
      </a:lvl7pPr>
      <a:lvl8pPr marL="1371600" algn="l" rtl="0" eaLnBrk="1" fontAlgn="base" hangingPunct="1">
        <a:spcBef>
          <a:spcPct val="0"/>
        </a:spcBef>
        <a:spcAft>
          <a:spcPct val="0"/>
        </a:spcAft>
        <a:defRPr sz="3200">
          <a:solidFill>
            <a:srgbClr val="008000"/>
          </a:solidFill>
          <a:latin typeface="Calibri" panose="020F0502020204030204" pitchFamily="34" charset="0"/>
          <a:ea typeface="宋体" panose="02010600030101010101" pitchFamily="2" charset="-122"/>
          <a:sym typeface="MS PGothic" panose="020B0600070205080204" pitchFamily="34" charset="-128"/>
        </a:defRPr>
      </a:lvl8pPr>
      <a:lvl9pPr marL="1828800" algn="l" rtl="0" eaLnBrk="1" fontAlgn="base" hangingPunct="1">
        <a:spcBef>
          <a:spcPct val="0"/>
        </a:spcBef>
        <a:spcAft>
          <a:spcPct val="0"/>
        </a:spcAft>
        <a:defRPr sz="3200">
          <a:solidFill>
            <a:srgbClr val="008000"/>
          </a:solidFill>
          <a:latin typeface="Calibri" panose="020F0502020204030204" pitchFamily="34" charset="0"/>
          <a:ea typeface="宋体" panose="02010600030101010101" pitchFamily="2" charset="-122"/>
          <a:sym typeface="MS PGothic" panose="020B0600070205080204" pitchFamily="34" charset="-128"/>
        </a:defRPr>
      </a:lvl9pPr>
    </p:titleStyle>
    <p:bodyStyle>
      <a:lvl1pPr marL="342900" indent="-342900" algn="l" defTabSz="0" rtl="0" eaLnBrk="1" fontAlgn="base" hangingPunct="1">
        <a:spcBef>
          <a:spcPct val="20000"/>
        </a:spcBef>
        <a:spcAft>
          <a:spcPct val="0"/>
        </a:spcAft>
        <a:buFont typeface="Arial" panose="020B0604020202020204" pitchFamily="34" charset="0"/>
        <a:buChar char="•"/>
        <a:defRPr sz="2400">
          <a:solidFill>
            <a:srgbClr val="008000"/>
          </a:solidFill>
          <a:latin typeface="+mn-lt"/>
          <a:ea typeface="+mn-ea"/>
          <a:cs typeface="+mn-cs"/>
          <a:sym typeface="MS PGothic" panose="020B0600070205080204" pitchFamily="34" charset="-128"/>
        </a:defRPr>
      </a:lvl1pPr>
      <a:lvl2pPr marL="742950" indent="-285750" algn="l" defTabSz="0" rtl="0" eaLnBrk="1" fontAlgn="base" hangingPunct="1">
        <a:spcBef>
          <a:spcPct val="20000"/>
        </a:spcBef>
        <a:spcAft>
          <a:spcPct val="0"/>
        </a:spcAft>
        <a:buFont typeface="Arial" panose="020B0604020202020204" pitchFamily="34" charset="0"/>
        <a:buChar char="–"/>
        <a:defRPr sz="2000">
          <a:solidFill>
            <a:srgbClr val="008000"/>
          </a:solidFill>
          <a:latin typeface="+mn-lt"/>
          <a:ea typeface="+mn-ea"/>
          <a:sym typeface="MS PGothic" panose="020B0600070205080204" pitchFamily="34" charset="-128"/>
        </a:defRPr>
      </a:lvl2pPr>
      <a:lvl3pPr marL="1143000" indent="-228600" algn="l" defTabSz="0" rtl="0" eaLnBrk="1" fontAlgn="base" hangingPunct="1">
        <a:spcBef>
          <a:spcPct val="20000"/>
        </a:spcBef>
        <a:spcAft>
          <a:spcPct val="0"/>
        </a:spcAft>
        <a:buFont typeface="Arial" panose="020B0604020202020204" pitchFamily="34" charset="0"/>
        <a:buChar char="•"/>
        <a:defRPr sz="2400">
          <a:solidFill>
            <a:srgbClr val="008000"/>
          </a:solidFill>
          <a:latin typeface="+mn-lt"/>
          <a:ea typeface="+mn-ea"/>
          <a:sym typeface="MS PGothic" panose="020B0600070205080204" pitchFamily="34" charset="-128"/>
        </a:defRPr>
      </a:lvl3pPr>
      <a:lvl4pPr marL="1600200" indent="-228600" algn="l" defTabSz="0" rtl="0" eaLnBrk="1" fontAlgn="base" hangingPunct="1">
        <a:spcBef>
          <a:spcPct val="20000"/>
        </a:spcBef>
        <a:spcAft>
          <a:spcPct val="0"/>
        </a:spcAft>
        <a:buFont typeface="Arial" panose="020B0604020202020204" pitchFamily="34" charset="0"/>
        <a:buChar char="–"/>
        <a:defRPr sz="1600">
          <a:solidFill>
            <a:srgbClr val="008000"/>
          </a:solidFill>
          <a:latin typeface="+mn-lt"/>
          <a:ea typeface="+mn-ea"/>
          <a:sym typeface="MS PGothic" panose="020B0600070205080204" pitchFamily="34" charset="-128"/>
        </a:defRPr>
      </a:lvl4pPr>
      <a:lvl5pPr marL="2057400" indent="-228600" algn="l" defTabSz="0" rtl="0" eaLnBrk="1" fontAlgn="base" hangingPunct="1">
        <a:spcBef>
          <a:spcPct val="20000"/>
        </a:spcBef>
        <a:spcAft>
          <a:spcPct val="0"/>
        </a:spcAft>
        <a:buFont typeface="Arial" panose="020B0604020202020204" pitchFamily="34" charset="0"/>
        <a:buChar char="»"/>
        <a:defRPr sz="1600">
          <a:solidFill>
            <a:srgbClr val="008000"/>
          </a:solidFill>
          <a:latin typeface="+mn-lt"/>
          <a:ea typeface="+mn-ea"/>
          <a:sym typeface="MS PGothic" panose="020B0600070205080204" pitchFamily="34" charset="-128"/>
        </a:defRPr>
      </a:lvl5pPr>
      <a:lvl6pPr marL="2514600" indent="-228600" algn="l" defTabSz="0" rtl="0" eaLnBrk="1" fontAlgn="base" hangingPunct="1">
        <a:spcBef>
          <a:spcPct val="20000"/>
        </a:spcBef>
        <a:spcAft>
          <a:spcPct val="0"/>
        </a:spcAft>
        <a:buFont typeface="Arial" panose="020B0604020202020204" pitchFamily="34" charset="0"/>
        <a:buChar char="»"/>
        <a:defRPr sz="1600">
          <a:solidFill>
            <a:srgbClr val="008000"/>
          </a:solidFill>
          <a:latin typeface="+mn-lt"/>
          <a:ea typeface="+mn-ea"/>
          <a:sym typeface="MS PGothic" panose="020B0600070205080204" pitchFamily="34" charset="-128"/>
        </a:defRPr>
      </a:lvl6pPr>
      <a:lvl7pPr marL="2971800" indent="-228600" algn="l" defTabSz="0" rtl="0" eaLnBrk="1" fontAlgn="base" hangingPunct="1">
        <a:spcBef>
          <a:spcPct val="20000"/>
        </a:spcBef>
        <a:spcAft>
          <a:spcPct val="0"/>
        </a:spcAft>
        <a:buFont typeface="Arial" panose="020B0604020202020204" pitchFamily="34" charset="0"/>
        <a:buChar char="»"/>
        <a:defRPr sz="1600">
          <a:solidFill>
            <a:srgbClr val="008000"/>
          </a:solidFill>
          <a:latin typeface="+mn-lt"/>
          <a:ea typeface="+mn-ea"/>
          <a:sym typeface="MS PGothic" panose="020B0600070205080204" pitchFamily="34" charset="-128"/>
        </a:defRPr>
      </a:lvl7pPr>
      <a:lvl8pPr marL="3429000" indent="-228600" algn="l" defTabSz="0" rtl="0" eaLnBrk="1" fontAlgn="base" hangingPunct="1">
        <a:spcBef>
          <a:spcPct val="20000"/>
        </a:spcBef>
        <a:spcAft>
          <a:spcPct val="0"/>
        </a:spcAft>
        <a:buFont typeface="Arial" panose="020B0604020202020204" pitchFamily="34" charset="0"/>
        <a:buChar char="»"/>
        <a:defRPr sz="1600">
          <a:solidFill>
            <a:srgbClr val="008000"/>
          </a:solidFill>
          <a:latin typeface="+mn-lt"/>
          <a:ea typeface="+mn-ea"/>
          <a:sym typeface="MS PGothic" panose="020B0600070205080204" pitchFamily="34" charset="-128"/>
        </a:defRPr>
      </a:lvl8pPr>
      <a:lvl9pPr marL="3886200" indent="-228600" algn="l" defTabSz="0" rtl="0" eaLnBrk="1" fontAlgn="base" hangingPunct="1">
        <a:spcBef>
          <a:spcPct val="20000"/>
        </a:spcBef>
        <a:spcAft>
          <a:spcPct val="0"/>
        </a:spcAft>
        <a:buFont typeface="Arial" panose="020B0604020202020204" pitchFamily="34" charset="0"/>
        <a:buChar char="»"/>
        <a:defRPr sz="1600">
          <a:solidFill>
            <a:srgbClr val="008000"/>
          </a:solidFill>
          <a:latin typeface="+mn-lt"/>
          <a:ea typeface="+mn-ea"/>
          <a:sym typeface="MS PGothic" panose="020B0600070205080204" pitchFamily="34" charset="-128"/>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364914" y="2057400"/>
            <a:ext cx="11233151" cy="1188720"/>
          </a:xfrm>
        </p:spPr>
        <p:txBody>
          <a:bodyPr anchorCtr="1"/>
          <a:lstStyle/>
          <a:p>
            <a:pPr algn="ctr">
              <a:lnSpc>
                <a:spcPct val="150000"/>
              </a:lnSpc>
            </a:pPr>
            <a:r>
              <a:rPr lang="zh-CN" altLang="en-US" sz="4800" b="1" dirty="0">
                <a:solidFill>
                  <a:schemeClr val="tx1">
                    <a:lumMod val="95000"/>
                    <a:lumOff val="5000"/>
                  </a:schemeClr>
                </a:solidFill>
                <a:ea typeface="黑体" pitchFamily="49" charset="-122"/>
              </a:rPr>
              <a:t>专题六：世界这么大，怎么去认识</a:t>
            </a:r>
            <a:br>
              <a:rPr lang="zh-CN" altLang="en-US" sz="4800" b="1" dirty="0">
                <a:solidFill>
                  <a:schemeClr val="tx1">
                    <a:lumMod val="95000"/>
                    <a:lumOff val="5000"/>
                  </a:schemeClr>
                </a:solidFill>
                <a:ea typeface="黑体" pitchFamily="49" charset="-122"/>
              </a:rPr>
            </a:br>
            <a:r>
              <a:rPr lang="en-US" altLang="zh-CN" sz="4800" b="1" dirty="0">
                <a:solidFill>
                  <a:schemeClr val="tx1">
                    <a:lumMod val="95000"/>
                    <a:lumOff val="5000"/>
                  </a:schemeClr>
                </a:solidFill>
                <a:ea typeface="黑体" pitchFamily="49" charset="-122"/>
              </a:rPr>
              <a:t>——</a:t>
            </a:r>
            <a:r>
              <a:rPr lang="zh-CN" altLang="en-US" sz="4800" b="1" dirty="0">
                <a:solidFill>
                  <a:schemeClr val="tx1">
                    <a:lumMod val="95000"/>
                    <a:lumOff val="5000"/>
                  </a:schemeClr>
                </a:solidFill>
                <a:ea typeface="黑体" pitchFamily="49" charset="-122"/>
              </a:rPr>
              <a:t>辩证唯物主义如何回答认识的本质？</a:t>
            </a:r>
            <a:br>
              <a:rPr lang="zh-CN" altLang="en-US" sz="4800" b="1" dirty="0">
                <a:solidFill>
                  <a:schemeClr val="tx1">
                    <a:lumMod val="95000"/>
                    <a:lumOff val="5000"/>
                  </a:schemeClr>
                </a:solidFill>
                <a:ea typeface="黑体" pitchFamily="49" charset="-122"/>
              </a:rPr>
            </a:br>
            <a:r>
              <a:rPr lang="zh-CN" altLang="en-US" sz="4800" b="1" dirty="0" smtClean="0">
                <a:solidFill>
                  <a:schemeClr val="tx1">
                    <a:lumMod val="95000"/>
                    <a:lumOff val="5000"/>
                  </a:schemeClr>
                </a:solidFill>
                <a:ea typeface="黑体" pitchFamily="49" charset="-122"/>
              </a:rPr>
              <a:t/>
            </a:r>
            <a:br>
              <a:rPr lang="zh-CN" altLang="en-US" sz="4800" b="1" dirty="0" smtClean="0">
                <a:solidFill>
                  <a:schemeClr val="tx1">
                    <a:lumMod val="95000"/>
                    <a:lumOff val="5000"/>
                  </a:schemeClr>
                </a:solidFill>
                <a:ea typeface="黑体" pitchFamily="49" charset="-122"/>
              </a:rPr>
            </a:br>
            <a:r>
              <a:rPr lang="zh-CN" altLang="en-US" sz="4800" b="1" dirty="0" smtClean="0">
                <a:solidFill>
                  <a:srgbClr val="FF3300"/>
                </a:solidFill>
                <a:ea typeface="黑体" pitchFamily="49" charset="-122"/>
              </a:rPr>
              <a:t>  </a:t>
            </a:r>
            <a:endParaRPr lang="zh-CN" altLang="en-US" sz="4400" b="1" dirty="0" smtClean="0">
              <a:solidFill>
                <a:srgbClr val="FF3300"/>
              </a:solidFill>
              <a:ea typeface="黑体" pitchFamily="49" charset="-122"/>
            </a:endParaRPr>
          </a:p>
        </p:txBody>
      </p:sp>
      <p:sp>
        <p:nvSpPr>
          <p:cNvPr id="2051" name="Rectangle 3"/>
          <p:cNvSpPr>
            <a:spLocks noGrp="1" noChangeArrowheads="1"/>
          </p:cNvSpPr>
          <p:nvPr>
            <p:ph type="subTitle" idx="4294967295"/>
          </p:nvPr>
        </p:nvSpPr>
        <p:spPr>
          <a:xfrm>
            <a:off x="2026074" y="3433445"/>
            <a:ext cx="8398086" cy="1430338"/>
          </a:xfrm>
        </p:spPr>
        <p:txBody>
          <a:bodyPr anchor="ctr"/>
          <a:lstStyle/>
          <a:p>
            <a:pPr marL="0" indent="0" algn="ctr">
              <a:buNone/>
            </a:pPr>
            <a:r>
              <a:rPr lang="zh-CN" altLang="en-US" sz="3300" b="1" dirty="0">
                <a:solidFill>
                  <a:srgbClr val="006666"/>
                </a:solidFill>
                <a:effectLst>
                  <a:outerShdw blurRad="38100" dist="38100" dir="2700000" algn="tl">
                    <a:srgbClr val="C0C0C0"/>
                  </a:outerShdw>
                </a:effectLst>
                <a:latin typeface="华文行楷" pitchFamily="2" charset="-122"/>
                <a:ea typeface="华文行楷" pitchFamily="2" charset="-122"/>
              </a:rPr>
              <a:t>晒课人：刘宏</a:t>
            </a:r>
          </a:p>
          <a:p>
            <a:pPr marL="0" indent="0" algn="ctr">
              <a:buFont typeface="Wingdings" pitchFamily="2" charset="2"/>
              <a:buNone/>
            </a:pPr>
            <a:r>
              <a:rPr lang="zh-CN" altLang="en-US" sz="3300" b="1" dirty="0" smtClean="0">
                <a:solidFill>
                  <a:srgbClr val="006666"/>
                </a:solidFill>
                <a:effectLst>
                  <a:outerShdw blurRad="38100" dist="38100" dir="2700000" algn="tl">
                    <a:srgbClr val="C0C0C0"/>
                  </a:outerShdw>
                </a:effectLst>
                <a:latin typeface="华文行楷" pitchFamily="2" charset="-122"/>
                <a:ea typeface="华文行楷" pitchFamily="2" charset="-122"/>
              </a:rPr>
              <a:t>江西科技师范大学     马克思主义学院</a:t>
            </a:r>
            <a:endParaRPr lang="en-US" altLang="zh-CN" sz="3300" b="1" dirty="0" smtClean="0">
              <a:solidFill>
                <a:srgbClr val="006666"/>
              </a:solidFill>
              <a:effectLst>
                <a:outerShdw blurRad="38100" dist="38100" dir="2700000" algn="tl">
                  <a:srgbClr val="C0C0C0"/>
                </a:outerShdw>
              </a:effectLst>
              <a:latin typeface="华文行楷" pitchFamily="2" charset="-122"/>
              <a:ea typeface="华文行楷" pitchFamily="2" charset="-122"/>
            </a:endParaRPr>
          </a:p>
          <a:p>
            <a:pPr marL="0" indent="0" algn="ctr">
              <a:buFont typeface="Wingdings" pitchFamily="2" charset="2"/>
              <a:buNone/>
            </a:pPr>
            <a:r>
              <a:rPr lang="en-US" altLang="zh-CN" sz="3300" b="1" dirty="0" smtClean="0">
                <a:solidFill>
                  <a:srgbClr val="006666"/>
                </a:solidFill>
                <a:effectLst>
                  <a:outerShdw blurRad="38100" dist="38100" dir="2700000" algn="tl">
                    <a:srgbClr val="C0C0C0"/>
                  </a:outerShdw>
                </a:effectLst>
                <a:latin typeface="华文行楷" pitchFamily="2" charset="-122"/>
                <a:ea typeface="华文行楷" pitchFamily="2" charset="-122"/>
              </a:rPr>
              <a:t>2022</a:t>
            </a:r>
            <a:r>
              <a:rPr lang="zh-CN" altLang="en-US" sz="3300" b="1" dirty="0" smtClean="0">
                <a:solidFill>
                  <a:srgbClr val="006666"/>
                </a:solidFill>
                <a:effectLst>
                  <a:outerShdw blurRad="38100" dist="38100" dir="2700000" algn="tl">
                    <a:srgbClr val="C0C0C0"/>
                  </a:outerShdw>
                </a:effectLst>
                <a:latin typeface="华文行楷" pitchFamily="2" charset="-122"/>
                <a:ea typeface="华文行楷" pitchFamily="2" charset="-122"/>
              </a:rPr>
              <a:t>年</a:t>
            </a:r>
            <a:r>
              <a:rPr lang="en-US" altLang="zh-CN" sz="3300" b="1" dirty="0" smtClean="0">
                <a:solidFill>
                  <a:srgbClr val="006666"/>
                </a:solidFill>
                <a:effectLst>
                  <a:outerShdw blurRad="38100" dist="38100" dir="2700000" algn="tl">
                    <a:srgbClr val="C0C0C0"/>
                  </a:outerShdw>
                </a:effectLst>
                <a:latin typeface="华文行楷" pitchFamily="2" charset="-122"/>
                <a:ea typeface="华文行楷" pitchFamily="2" charset="-122"/>
              </a:rPr>
              <a:t>10</a:t>
            </a:r>
            <a:r>
              <a:rPr lang="zh-CN" altLang="en-US" sz="3300" b="1" dirty="0" smtClean="0">
                <a:solidFill>
                  <a:srgbClr val="006666"/>
                </a:solidFill>
                <a:effectLst>
                  <a:outerShdw blurRad="38100" dist="38100" dir="2700000" algn="tl">
                    <a:srgbClr val="C0C0C0"/>
                  </a:outerShdw>
                </a:effectLst>
                <a:latin typeface="华文行楷" pitchFamily="2" charset="-122"/>
                <a:ea typeface="华文行楷" pitchFamily="2" charset="-122"/>
              </a:rPr>
              <a:t>月</a:t>
            </a:r>
            <a:r>
              <a:rPr lang="en-US" altLang="zh-CN" sz="3300" b="1" dirty="0" smtClean="0">
                <a:solidFill>
                  <a:srgbClr val="006666"/>
                </a:solidFill>
                <a:effectLst>
                  <a:outerShdw blurRad="38100" dist="38100" dir="2700000" algn="tl">
                    <a:srgbClr val="C0C0C0"/>
                  </a:outerShdw>
                </a:effectLst>
                <a:latin typeface="华文行楷" pitchFamily="2" charset="-122"/>
                <a:ea typeface="华文行楷" pitchFamily="2" charset="-122"/>
              </a:rPr>
              <a:t>22</a:t>
            </a:r>
            <a:r>
              <a:rPr lang="zh-CN" altLang="en-US" sz="3300" b="1" dirty="0" smtClean="0">
                <a:solidFill>
                  <a:srgbClr val="006666"/>
                </a:solidFill>
                <a:effectLst>
                  <a:outerShdw blurRad="38100" dist="38100" dir="2700000" algn="tl">
                    <a:srgbClr val="C0C0C0"/>
                  </a:outerShdw>
                </a:effectLst>
                <a:latin typeface="华文行楷" pitchFamily="2" charset="-122"/>
                <a:ea typeface="华文行楷" pitchFamily="2" charset="-122"/>
              </a:rPr>
              <a:t>日</a:t>
            </a:r>
            <a:endParaRPr lang="en-US" altLang="zh-CN" sz="3300" b="1" dirty="0" smtClean="0">
              <a:solidFill>
                <a:srgbClr val="006666"/>
              </a:solidFill>
              <a:effectLst>
                <a:outerShdw blurRad="38100" dist="38100" dir="2700000" algn="tl">
                  <a:srgbClr val="C0C0C0"/>
                </a:outerShdw>
              </a:effectLst>
              <a:latin typeface="华文行楷" pitchFamily="2" charset="-122"/>
              <a:ea typeface="华文行楷" pitchFamily="2" charset="-122"/>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left)">
                                      <p:cBhvr>
                                        <p:cTn id="7" dur="10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051">
                                            <p:txEl>
                                              <p:pRg st="0" end="0"/>
                                            </p:txEl>
                                          </p:spTgt>
                                        </p:tgtEl>
                                        <p:attrNameLst>
                                          <p:attrName>style.visibility</p:attrName>
                                        </p:attrNameLst>
                                      </p:cBhvr>
                                      <p:to>
                                        <p:strVal val="visible"/>
                                      </p:to>
                                    </p:set>
                                    <p:animEffect transition="in" filter="wipe(left)">
                                      <p:cBhvr>
                                        <p:cTn id="12" dur="1000"/>
                                        <p:tgtEl>
                                          <p:spTgt spid="205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051">
                                            <p:txEl>
                                              <p:pRg st="1" end="1"/>
                                            </p:txEl>
                                          </p:spTgt>
                                        </p:tgtEl>
                                        <p:attrNameLst>
                                          <p:attrName>style.visibility</p:attrName>
                                        </p:attrNameLst>
                                      </p:cBhvr>
                                      <p:to>
                                        <p:strVal val="visible"/>
                                      </p:to>
                                    </p:set>
                                    <p:animEffect transition="in" filter="wipe(left)">
                                      <p:cBhvr>
                                        <p:cTn id="17" dur="1000"/>
                                        <p:tgtEl>
                                          <p:spTgt spid="205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051">
                                            <p:txEl>
                                              <p:pRg st="2" end="2"/>
                                            </p:txEl>
                                          </p:spTgt>
                                        </p:tgtEl>
                                        <p:attrNameLst>
                                          <p:attrName>style.visibility</p:attrName>
                                        </p:attrNameLst>
                                      </p:cBhvr>
                                      <p:to>
                                        <p:strVal val="visible"/>
                                      </p:to>
                                    </p:set>
                                    <p:animEffect transition="in" filter="wipe(left)">
                                      <p:cBhvr>
                                        <p:cTn id="22" dur="1000"/>
                                        <p:tgtEl>
                                          <p:spTgt spid="20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89565" y="607814"/>
            <a:ext cx="5599610" cy="461665"/>
          </a:xfrm>
          <a:prstGeom prst="rect">
            <a:avLst/>
          </a:prstGeom>
        </p:spPr>
        <p:txBody>
          <a:bodyPr wrap="none">
            <a:spAutoFit/>
          </a:bodyPr>
          <a:lstStyle/>
          <a:p>
            <a:r>
              <a:rPr lang="zh-CN" altLang="en-US" sz="2400" b="1" kern="100" dirty="0" smtClean="0">
                <a:latin typeface="+mn-ea"/>
                <a:cs typeface="Times New Roman"/>
              </a:rPr>
              <a:t>（二）</a:t>
            </a:r>
            <a:r>
              <a:rPr lang="zh-CN" altLang="zh-CN" sz="2400" b="1" kern="100" dirty="0" smtClean="0">
                <a:latin typeface="+mn-ea"/>
                <a:cs typeface="Times New Roman"/>
              </a:rPr>
              <a:t>唯物主义</a:t>
            </a:r>
            <a:r>
              <a:rPr lang="zh-CN" altLang="zh-CN" sz="2400" b="1" kern="100" dirty="0">
                <a:latin typeface="+mn-ea"/>
                <a:cs typeface="Times New Roman"/>
              </a:rPr>
              <a:t>如何回答认识的本质？</a:t>
            </a:r>
            <a:endParaRPr lang="zh-CN" altLang="en-US" sz="2400" dirty="0">
              <a:latin typeface="+mn-ea"/>
            </a:endParaRPr>
          </a:p>
        </p:txBody>
      </p:sp>
      <p:sp>
        <p:nvSpPr>
          <p:cNvPr id="3" name="Oval 4"/>
          <p:cNvSpPr>
            <a:spLocks noChangeArrowheads="1"/>
          </p:cNvSpPr>
          <p:nvPr/>
        </p:nvSpPr>
        <p:spPr bwMode="auto">
          <a:xfrm>
            <a:off x="1090295" y="1443673"/>
            <a:ext cx="3060700" cy="1427162"/>
          </a:xfrm>
          <a:prstGeom prst="ellipse">
            <a:avLst/>
          </a:prstGeom>
          <a:gradFill rotWithShape="1">
            <a:gsLst>
              <a:gs pos="0">
                <a:srgbClr val="F7BDA4"/>
              </a:gs>
              <a:gs pos="50000">
                <a:srgbClr val="F5B195"/>
              </a:gs>
              <a:gs pos="100000">
                <a:srgbClr val="F8A581"/>
              </a:gs>
              <a:gs pos="100000">
                <a:srgbClr val="F8A581"/>
              </a:gs>
              <a:gs pos="100000">
                <a:srgbClr val="F8A581"/>
              </a:gs>
              <a:gs pos="100000">
                <a:srgbClr val="F8A581"/>
              </a:gs>
              <a:gs pos="100000">
                <a:srgbClr val="F8A581"/>
              </a:gs>
              <a:gs pos="100000">
                <a:srgbClr val="F8A581"/>
              </a:gs>
              <a:gs pos="100000">
                <a:srgbClr val="F8A581"/>
              </a:gs>
              <a:gs pos="100000">
                <a:srgbClr val="F8A581"/>
              </a:gs>
            </a:gsLst>
            <a:lin ang="5400000"/>
          </a:gradFill>
          <a:ln w="6350">
            <a:solidFill>
              <a:srgbClr val="ED7D31"/>
            </a:solidFill>
            <a:miter lim="800000"/>
            <a:headEnd/>
            <a:tailEnd/>
          </a:ln>
        </p:spPr>
        <p:txBody>
          <a:bodyPr wrap="none" anchor="ctr"/>
          <a:lstStyle/>
          <a:p>
            <a:pPr algn="ctr">
              <a:buFont typeface="Arial" pitchFamily="34" charset="0"/>
              <a:buNone/>
            </a:pPr>
            <a:r>
              <a:rPr lang="zh-CN" altLang="en-US" sz="2800" b="1" dirty="0">
                <a:solidFill>
                  <a:srgbClr val="002060"/>
                </a:solidFill>
                <a:latin typeface="华文中宋" pitchFamily="2" charset="-122"/>
                <a:ea typeface="华文中宋" pitchFamily="2" charset="-122"/>
                <a:sym typeface="Arial" pitchFamily="34" charset="0"/>
              </a:rPr>
              <a:t>唯物主义反映论 </a:t>
            </a:r>
          </a:p>
        </p:txBody>
      </p:sp>
      <p:sp>
        <p:nvSpPr>
          <p:cNvPr id="4" name="Rectangle 7"/>
          <p:cNvSpPr>
            <a:spLocks noChangeArrowheads="1"/>
          </p:cNvSpPr>
          <p:nvPr/>
        </p:nvSpPr>
        <p:spPr bwMode="auto">
          <a:xfrm>
            <a:off x="4979670" y="1732598"/>
            <a:ext cx="923925" cy="954087"/>
          </a:xfrm>
          <a:prstGeom prst="rect">
            <a:avLst/>
          </a:prstGeom>
          <a:gradFill rotWithShape="1">
            <a:gsLst>
              <a:gs pos="0">
                <a:srgbClr val="F7BDA4"/>
              </a:gs>
              <a:gs pos="50000">
                <a:srgbClr val="F5B195"/>
              </a:gs>
              <a:gs pos="100000">
                <a:srgbClr val="F8A581"/>
              </a:gs>
              <a:gs pos="100000">
                <a:srgbClr val="F8A581"/>
              </a:gs>
              <a:gs pos="100000">
                <a:srgbClr val="F8A581"/>
              </a:gs>
              <a:gs pos="100000">
                <a:srgbClr val="F8A581"/>
              </a:gs>
              <a:gs pos="100000">
                <a:srgbClr val="F8A581"/>
              </a:gs>
              <a:gs pos="100000">
                <a:srgbClr val="F8A581"/>
              </a:gs>
              <a:gs pos="100000">
                <a:srgbClr val="F8A581"/>
              </a:gs>
              <a:gs pos="100000">
                <a:srgbClr val="F8A581"/>
              </a:gs>
            </a:gsLst>
            <a:lin ang="5400000"/>
          </a:gradFill>
          <a:ln w="6350">
            <a:solidFill>
              <a:srgbClr val="ED7D31"/>
            </a:solidFill>
            <a:miter lim="800000"/>
            <a:headEnd/>
            <a:tailEnd/>
          </a:ln>
        </p:spPr>
        <p:txBody>
          <a:bodyPr wrap="none" anchor="ctr"/>
          <a:lstStyle/>
          <a:p>
            <a:pPr algn="ctr">
              <a:buFont typeface="Arial" pitchFamily="34" charset="0"/>
              <a:buNone/>
            </a:pPr>
            <a:r>
              <a:rPr lang="zh-CN" altLang="en-US" sz="2800" b="1">
                <a:solidFill>
                  <a:srgbClr val="002060"/>
                </a:solidFill>
                <a:latin typeface="华文中宋" pitchFamily="2" charset="-122"/>
                <a:ea typeface="华文中宋" pitchFamily="2" charset="-122"/>
                <a:sym typeface="Arial" pitchFamily="34" charset="0"/>
              </a:rPr>
              <a:t>物</a:t>
            </a:r>
          </a:p>
        </p:txBody>
      </p:sp>
      <p:sp>
        <p:nvSpPr>
          <p:cNvPr id="5" name="Rectangle 8"/>
          <p:cNvSpPr>
            <a:spLocks noChangeArrowheads="1"/>
          </p:cNvSpPr>
          <p:nvPr/>
        </p:nvSpPr>
        <p:spPr bwMode="auto">
          <a:xfrm>
            <a:off x="7345045" y="1732598"/>
            <a:ext cx="2308225" cy="954087"/>
          </a:xfrm>
          <a:prstGeom prst="rect">
            <a:avLst/>
          </a:prstGeom>
          <a:gradFill rotWithShape="1">
            <a:gsLst>
              <a:gs pos="0">
                <a:srgbClr val="F7BDA4"/>
              </a:gs>
              <a:gs pos="50000">
                <a:srgbClr val="F5B195"/>
              </a:gs>
              <a:gs pos="100000">
                <a:srgbClr val="F8A581"/>
              </a:gs>
              <a:gs pos="100000">
                <a:srgbClr val="F8A581"/>
              </a:gs>
              <a:gs pos="100000">
                <a:srgbClr val="F8A581"/>
              </a:gs>
              <a:gs pos="100000">
                <a:srgbClr val="F8A581"/>
              </a:gs>
              <a:gs pos="100000">
                <a:srgbClr val="F8A581"/>
              </a:gs>
              <a:gs pos="100000">
                <a:srgbClr val="F8A581"/>
              </a:gs>
              <a:gs pos="100000">
                <a:srgbClr val="F8A581"/>
              </a:gs>
              <a:gs pos="100000">
                <a:srgbClr val="F8A581"/>
              </a:gs>
            </a:gsLst>
            <a:lin ang="5400000"/>
          </a:gradFill>
          <a:ln w="6350">
            <a:solidFill>
              <a:srgbClr val="ED7D31"/>
            </a:solidFill>
            <a:miter lim="800000"/>
            <a:headEnd/>
            <a:tailEnd/>
          </a:ln>
        </p:spPr>
        <p:txBody>
          <a:bodyPr wrap="none" anchor="ctr"/>
          <a:lstStyle/>
          <a:p>
            <a:pPr algn="ctr">
              <a:buFont typeface="Arial" pitchFamily="34" charset="0"/>
              <a:buNone/>
            </a:pPr>
            <a:r>
              <a:rPr lang="en-US" altLang="zh-CN" sz="2800" b="1">
                <a:solidFill>
                  <a:srgbClr val="002060"/>
                </a:solidFill>
                <a:latin typeface="华文中宋" pitchFamily="2" charset="-122"/>
                <a:ea typeface="华文中宋" pitchFamily="2" charset="-122"/>
                <a:sym typeface="Arial" pitchFamily="34" charset="0"/>
              </a:rPr>
              <a:t> </a:t>
            </a:r>
            <a:r>
              <a:rPr lang="zh-CN" altLang="en-US" sz="2800" b="1">
                <a:solidFill>
                  <a:srgbClr val="002060"/>
                </a:solidFill>
                <a:latin typeface="华文中宋" pitchFamily="2" charset="-122"/>
                <a:ea typeface="华文中宋" pitchFamily="2" charset="-122"/>
                <a:sym typeface="Arial" pitchFamily="34" charset="0"/>
              </a:rPr>
              <a:t>感觉和思维 </a:t>
            </a:r>
          </a:p>
        </p:txBody>
      </p:sp>
      <p:sp>
        <p:nvSpPr>
          <p:cNvPr id="6" name="AutoShape 9"/>
          <p:cNvSpPr>
            <a:spLocks noChangeArrowheads="1"/>
          </p:cNvSpPr>
          <p:nvPr/>
        </p:nvSpPr>
        <p:spPr bwMode="auto">
          <a:xfrm>
            <a:off x="6132195" y="1948498"/>
            <a:ext cx="987425" cy="506412"/>
          </a:xfrm>
          <a:prstGeom prst="rightArrow">
            <a:avLst>
              <a:gd name="adj1" fmla="val 50000"/>
              <a:gd name="adj2" fmla="val 50245"/>
            </a:avLst>
          </a:prstGeom>
          <a:solidFill>
            <a:srgbClr val="F6B89E"/>
          </a:solidFill>
          <a:ln w="25400" cap="flat" cmpd="sng" algn="ctr">
            <a:solidFill>
              <a:srgbClr val="F6B99F"/>
            </a:solidFill>
            <a:prstDash val="solid"/>
          </a:ln>
          <a:effectLst/>
        </p:spPr>
        <p:txBody>
          <a:bodyPr wrap="none" anchor="ctr"/>
          <a:lstStyle>
            <a:lvl1pPr eaLnBrk="0" hangingPunct="0">
              <a:defRPr>
                <a:solidFill>
                  <a:sysClr val="windowText" lastClr="000000"/>
                </a:solidFill>
                <a:latin typeface="Garamond" pitchFamily="18" charset="0"/>
                <a:ea typeface="宋体" pitchFamily="2" charset="-122"/>
              </a:defRPr>
            </a:lvl1pPr>
            <a:lvl2pPr marL="742950" indent="-285750" eaLnBrk="0" hangingPunct="0">
              <a:defRPr>
                <a:solidFill>
                  <a:sysClr val="windowText" lastClr="000000"/>
                </a:solidFill>
                <a:latin typeface="Garamond" pitchFamily="18" charset="0"/>
                <a:ea typeface="宋体" pitchFamily="2" charset="-122"/>
              </a:defRPr>
            </a:lvl2pPr>
            <a:lvl3pPr marL="1143000" indent="-228600" eaLnBrk="0" hangingPunct="0">
              <a:defRPr>
                <a:solidFill>
                  <a:sysClr val="windowText" lastClr="000000"/>
                </a:solidFill>
                <a:latin typeface="Garamond" pitchFamily="18" charset="0"/>
                <a:ea typeface="宋体" pitchFamily="2" charset="-122"/>
              </a:defRPr>
            </a:lvl3pPr>
            <a:lvl4pPr marL="1600200" indent="-228600" eaLnBrk="0" hangingPunct="0">
              <a:defRPr>
                <a:solidFill>
                  <a:sysClr val="windowText" lastClr="000000"/>
                </a:solidFill>
                <a:latin typeface="Garamond" pitchFamily="18" charset="0"/>
                <a:ea typeface="宋体" pitchFamily="2" charset="-122"/>
              </a:defRPr>
            </a:lvl4pPr>
            <a:lvl5pPr marL="2057400" indent="-228600" eaLnBrk="0" hangingPunct="0">
              <a:defRPr>
                <a:solidFill>
                  <a:sysClr val="windowText" lastClr="000000"/>
                </a:solidFill>
                <a:latin typeface="Garamond" pitchFamily="18" charset="0"/>
                <a:ea typeface="宋体" pitchFamily="2" charset="-122"/>
              </a:defRPr>
            </a:lvl5pPr>
            <a:lvl6pPr marL="2514600" indent="-228600" eaLnBrk="0" fontAlgn="base" hangingPunct="0">
              <a:spcBef>
                <a:spcPct val="0"/>
              </a:spcBef>
              <a:spcAft>
                <a:spcPct val="0"/>
              </a:spcAft>
              <a:defRPr>
                <a:solidFill>
                  <a:sysClr val="windowText" lastClr="000000"/>
                </a:solidFill>
                <a:latin typeface="Garamond" pitchFamily="18" charset="0"/>
                <a:ea typeface="宋体" pitchFamily="2" charset="-122"/>
              </a:defRPr>
            </a:lvl6pPr>
            <a:lvl7pPr marL="2971800" indent="-228600" eaLnBrk="0" fontAlgn="base" hangingPunct="0">
              <a:spcBef>
                <a:spcPct val="0"/>
              </a:spcBef>
              <a:spcAft>
                <a:spcPct val="0"/>
              </a:spcAft>
              <a:defRPr>
                <a:solidFill>
                  <a:sysClr val="windowText" lastClr="000000"/>
                </a:solidFill>
                <a:latin typeface="Garamond" pitchFamily="18" charset="0"/>
                <a:ea typeface="宋体" pitchFamily="2" charset="-122"/>
              </a:defRPr>
            </a:lvl7pPr>
            <a:lvl8pPr marL="3429000" indent="-228600" eaLnBrk="0" fontAlgn="base" hangingPunct="0">
              <a:spcBef>
                <a:spcPct val="0"/>
              </a:spcBef>
              <a:spcAft>
                <a:spcPct val="0"/>
              </a:spcAft>
              <a:defRPr>
                <a:solidFill>
                  <a:sysClr val="windowText" lastClr="000000"/>
                </a:solidFill>
                <a:latin typeface="Garamond" pitchFamily="18" charset="0"/>
                <a:ea typeface="宋体" pitchFamily="2" charset="-122"/>
              </a:defRPr>
            </a:lvl8pPr>
            <a:lvl9pPr marL="3886200" indent="-228600" eaLnBrk="0" fontAlgn="base" hangingPunct="0">
              <a:spcBef>
                <a:spcPct val="0"/>
              </a:spcBef>
              <a:spcAft>
                <a:spcPct val="0"/>
              </a:spcAft>
              <a:defRPr>
                <a:solidFill>
                  <a:sysClr val="windowText" lastClr="000000"/>
                </a:solidFill>
                <a:latin typeface="Garamond" pitchFamily="18" charset="0"/>
                <a:ea typeface="宋体" pitchFamily="2" charset="-122"/>
              </a:defRPr>
            </a:lvl9pPr>
          </a:lstStyle>
          <a:p>
            <a:pPr eaLnBrk="1" fontAlgn="auto" hangingPunct="1">
              <a:spcBef>
                <a:spcPts val="0"/>
              </a:spcBef>
              <a:spcAft>
                <a:spcPts val="0"/>
              </a:spcAft>
              <a:defRPr/>
            </a:pPr>
            <a:endParaRPr lang="zh-CN" altLang="en-US" sz="2800" b="1" kern="0">
              <a:solidFill>
                <a:srgbClr val="002060"/>
              </a:solidFill>
              <a:latin typeface="华文中宋" pitchFamily="2" charset="-122"/>
              <a:ea typeface="华文中宋" pitchFamily="2" charset="-122"/>
              <a:cs typeface="微软雅黑" pitchFamily="34" charset="-122"/>
              <a:sym typeface="Arial" pitchFamily="34" charset="0"/>
            </a:endParaRPr>
          </a:p>
        </p:txBody>
      </p:sp>
      <p:sp>
        <p:nvSpPr>
          <p:cNvPr id="7" name="Line 12"/>
          <p:cNvSpPr>
            <a:spLocks noChangeShapeType="1"/>
          </p:cNvSpPr>
          <p:nvPr/>
        </p:nvSpPr>
        <p:spPr bwMode="auto">
          <a:xfrm>
            <a:off x="4258945" y="2164398"/>
            <a:ext cx="58261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8" name="矩形 7"/>
          <p:cNvSpPr/>
          <p:nvPr/>
        </p:nvSpPr>
        <p:spPr>
          <a:xfrm>
            <a:off x="1636871" y="3192237"/>
            <a:ext cx="7609522" cy="1323439"/>
          </a:xfrm>
          <a:prstGeom prst="rect">
            <a:avLst/>
          </a:prstGeom>
          <a:ln>
            <a:solidFill>
              <a:schemeClr val="accent1"/>
            </a:solidFill>
          </a:ln>
        </p:spPr>
        <p:txBody>
          <a:bodyPr wrap="square">
            <a:spAutoFit/>
          </a:bodyPr>
          <a:lstStyle/>
          <a:p>
            <a:pPr indent="266700" algn="just">
              <a:lnSpc>
                <a:spcPts val="3200"/>
              </a:lnSpc>
              <a:spcAft>
                <a:spcPts val="0"/>
              </a:spcAft>
            </a:pPr>
            <a:r>
              <a:rPr lang="zh-CN" altLang="zh-CN" sz="2400" kern="100" dirty="0">
                <a:latin typeface="黑体" pitchFamily="49" charset="-122"/>
                <a:ea typeface="黑体" pitchFamily="49" charset="-122"/>
                <a:cs typeface="Times New Roman"/>
              </a:rPr>
              <a:t>唯物主义认识路线坚持反映论立场，认为认识是主体对客体的反映，人的一切认识都是从外部世界中得来的，都是对外部世界的反映，不承认“生而知之”。</a:t>
            </a:r>
          </a:p>
        </p:txBody>
      </p:sp>
      <p:sp>
        <p:nvSpPr>
          <p:cNvPr id="9" name="矩形 8"/>
          <p:cNvSpPr/>
          <p:nvPr/>
        </p:nvSpPr>
        <p:spPr>
          <a:xfrm>
            <a:off x="2209800" y="5132755"/>
            <a:ext cx="6766560" cy="954107"/>
          </a:xfrm>
          <a:prstGeom prst="rect">
            <a:avLst/>
          </a:prstGeom>
          <a:ln>
            <a:solidFill>
              <a:schemeClr val="accent1"/>
            </a:solidFill>
          </a:ln>
        </p:spPr>
        <p:txBody>
          <a:bodyPr wrap="square">
            <a:spAutoFit/>
          </a:bodyPr>
          <a:lstStyle/>
          <a:p>
            <a:pPr algn="just"/>
            <a:r>
              <a:rPr lang="zh-CN" altLang="en-US" sz="2800" b="1" dirty="0" smtClean="0">
                <a:solidFill>
                  <a:srgbClr val="191919"/>
                </a:solidFill>
                <a:latin typeface="PingFang SC"/>
              </a:rPr>
              <a:t>     求</a:t>
            </a:r>
            <a:r>
              <a:rPr lang="zh-CN" altLang="en-US" sz="2800" b="1" dirty="0">
                <a:solidFill>
                  <a:srgbClr val="191919"/>
                </a:solidFill>
                <a:latin typeface="PingFang SC"/>
              </a:rPr>
              <a:t>之而后得，为之而后成，积之而后高，尽之而后圣。</a:t>
            </a:r>
            <a:r>
              <a:rPr lang="en-US" altLang="zh-CN" sz="2800" b="1" dirty="0">
                <a:solidFill>
                  <a:srgbClr val="191919"/>
                </a:solidFill>
                <a:latin typeface="PingFang SC"/>
              </a:rPr>
              <a:t>——《</a:t>
            </a:r>
            <a:r>
              <a:rPr lang="zh-CN" altLang="en-US" sz="2800" b="1" dirty="0">
                <a:solidFill>
                  <a:srgbClr val="191919"/>
                </a:solidFill>
                <a:latin typeface="PingFang SC"/>
              </a:rPr>
              <a:t>荀子</a:t>
            </a:r>
            <a:r>
              <a:rPr lang="en-US" altLang="zh-CN" sz="2800" b="1" dirty="0">
                <a:solidFill>
                  <a:srgbClr val="191919"/>
                </a:solidFill>
                <a:latin typeface="PingFang SC"/>
              </a:rPr>
              <a:t>》</a:t>
            </a:r>
            <a:endParaRPr lang="en-US" altLang="zh-CN" sz="2800" b="1" i="0" dirty="0">
              <a:solidFill>
                <a:srgbClr val="191919"/>
              </a:solidFill>
              <a:effectLst/>
              <a:latin typeface="PingFang SC"/>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31948" y="2157254"/>
            <a:ext cx="1776243" cy="2730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000" fill="hold">
                                          <p:stCondLst>
                                            <p:cond delay="0"/>
                                          </p:stCondLst>
                                        </p:cTn>
                                        <p:tgtEl>
                                          <p:spTgt spid="7"/>
                                        </p:tgtEl>
                                        <p:attrNameLst>
                                          <p:attrName>style.visibility</p:attrName>
                                        </p:attrNameLst>
                                      </p:cBhvr>
                                      <p:to>
                                        <p:strVal val="visible"/>
                                      </p:to>
                                    </p:set>
                                    <p:animEffect transition="in" filter="box(in)">
                                      <p:cBhvr>
                                        <p:cTn id="11" dur="1000"/>
                                        <p:tgtEl>
                                          <p:spTgt spid="7"/>
                                        </p:tgtEl>
                                      </p:cBhvr>
                                    </p:animEffect>
                                  </p:childTnLst>
                                </p:cTn>
                              </p:par>
                            </p:childTnLst>
                          </p:cTn>
                        </p:par>
                        <p:par>
                          <p:cTn id="12" fill="hold">
                            <p:stCondLst>
                              <p:cond delay="1500"/>
                            </p:stCondLst>
                            <p:childTnLst>
                              <p:par>
                                <p:cTn id="13" presetID="16" presetClass="entr" presetSubtype="2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par>
                          <p:cTn id="16" fill="hold">
                            <p:stCondLst>
                              <p:cond delay="2000"/>
                            </p:stCondLst>
                            <p:childTnLst>
                              <p:par>
                                <p:cTn id="17" presetID="4" presetClass="entr" presetSubtype="16" fill="hold" grpId="0" nodeType="afterEffect">
                                  <p:stCondLst>
                                    <p:cond delay="0"/>
                                  </p:stCondLst>
                                  <p:childTnLst>
                                    <p:set>
                                      <p:cBhvr>
                                        <p:cTn id="18" dur="1000" fill="hold">
                                          <p:stCondLst>
                                            <p:cond delay="0"/>
                                          </p:stCondLst>
                                        </p:cTn>
                                        <p:tgtEl>
                                          <p:spTgt spid="6"/>
                                        </p:tgtEl>
                                        <p:attrNameLst>
                                          <p:attrName>style.visibility</p:attrName>
                                        </p:attrNameLst>
                                      </p:cBhvr>
                                      <p:to>
                                        <p:strVal val="visible"/>
                                      </p:to>
                                    </p:set>
                                    <p:animEffect transition="in" filter="box(in)">
                                      <p:cBhvr>
                                        <p:cTn id="19" dur="1000"/>
                                        <p:tgtEl>
                                          <p:spTgt spid="6"/>
                                        </p:tgtEl>
                                      </p:cBhvr>
                                    </p:animEffect>
                                  </p:childTnLst>
                                </p:cTn>
                              </p:par>
                            </p:childTnLst>
                          </p:cTn>
                        </p:par>
                        <p:par>
                          <p:cTn id="20" fill="hold">
                            <p:stCondLst>
                              <p:cond delay="3000"/>
                            </p:stCondLst>
                            <p:childTnLst>
                              <p:par>
                                <p:cTn id="21" presetID="3" presetClass="entr" presetSubtype="1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linds(horizontal)">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P spid="4" grpId="0" bldLvl="0" animBg="1"/>
      <p:bldP spid="4" grpId="1" animBg="1"/>
      <p:bldP spid="5" grpId="0" bldLvl="0" animBg="1"/>
      <p:bldP spid="5" grpId="1" animBg="1"/>
      <p:bldP spid="6" grpId="0" bldLvl="0" animBg="1"/>
      <p:bldP spid="6" grpId="1"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3"/>
          <p:cNvSpPr txBox="1">
            <a:spLocks noChangeArrowheads="1"/>
          </p:cNvSpPr>
          <p:nvPr/>
        </p:nvSpPr>
        <p:spPr bwMode="auto">
          <a:xfrm>
            <a:off x="651672" y="2100263"/>
            <a:ext cx="536167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spcBef>
                <a:spcPct val="50000"/>
              </a:spcBef>
            </a:pPr>
            <a:r>
              <a:rPr lang="en-US" altLang="zh-CN" sz="2800" dirty="0">
                <a:latin typeface="Arial" pitchFamily="34" charset="0"/>
                <a:ea typeface="楷体_GB2312" pitchFamily="49" charset="-122"/>
              </a:rPr>
              <a:t>     </a:t>
            </a:r>
            <a:endParaRPr lang="zh-CN" altLang="en-US" sz="3200" dirty="0">
              <a:latin typeface="黑体" pitchFamily="49" charset="-122"/>
              <a:ea typeface="黑体" pitchFamily="49" charset="-122"/>
            </a:endParaRPr>
          </a:p>
        </p:txBody>
      </p:sp>
      <p:sp>
        <p:nvSpPr>
          <p:cNvPr id="3" name="矩形 2"/>
          <p:cNvSpPr/>
          <p:nvPr/>
        </p:nvSpPr>
        <p:spPr>
          <a:xfrm>
            <a:off x="1608077" y="433800"/>
            <a:ext cx="3123685" cy="504000"/>
          </a:xfrm>
          <a:prstGeom prst="rect">
            <a:avLst/>
          </a:prstGeom>
          <a:gradFill>
            <a:gsLst>
              <a:gs pos="100000">
                <a:srgbClr val="E17751"/>
              </a:gs>
              <a:gs pos="4000">
                <a:srgbClr val="FBC98F"/>
              </a:gs>
            </a:gsLst>
            <a:lin ang="12000000" scaled="0"/>
          </a:gradFill>
          <a:ln w="22225">
            <a:noFill/>
          </a:ln>
          <a:effectLst>
            <a:outerShdw blurRad="50800" dist="38100" dir="5400000" algn="l" rotWithShape="0">
              <a:sysClr val="windowText" lastClr="000000">
                <a:lumMod val="85000"/>
                <a:lumOff val="15000"/>
                <a:alpha val="10000"/>
              </a:sysClr>
            </a:outerShdw>
          </a:effectLst>
        </p:spPr>
        <p:txBody>
          <a:bodyPr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zh-CN" altLang="en-US" sz="2000" b="1" i="0" u="none" strike="noStrike" kern="0" cap="none" spc="0" normalizeH="0" baseline="0" noProof="0">
                <a:ln>
                  <a:noFill/>
                </a:ln>
                <a:solidFill>
                  <a:sysClr val="window" lastClr="FFFFFF"/>
                </a:solidFill>
                <a:effectLst>
                  <a:outerShdw blurRad="38100" dist="38100" dir="2700000" algn="tl">
                    <a:srgbClr val="000000">
                      <a:alpha val="43137"/>
                    </a:srgbClr>
                  </a:outerShdw>
                </a:effectLst>
                <a:uLnTx/>
                <a:uFillTx/>
                <a:latin typeface="微软雅黑" pitchFamily="34" charset="-122"/>
                <a:ea typeface="微软雅黑" pitchFamily="34" charset="-122"/>
                <a:cs typeface="+mn-cs"/>
                <a:sym typeface="+mn-ea"/>
              </a:rPr>
              <a:t>旧唯物主义的认识路线</a:t>
            </a:r>
          </a:p>
        </p:txBody>
      </p:sp>
      <p:sp>
        <p:nvSpPr>
          <p:cNvPr id="2" name="矩形 1"/>
          <p:cNvSpPr/>
          <p:nvPr/>
        </p:nvSpPr>
        <p:spPr>
          <a:xfrm>
            <a:off x="651672" y="1411070"/>
            <a:ext cx="4667088" cy="1569660"/>
          </a:xfrm>
          <a:prstGeom prst="rect">
            <a:avLst/>
          </a:prstGeom>
          <a:ln>
            <a:solidFill>
              <a:schemeClr val="accent1"/>
            </a:solidFill>
          </a:ln>
        </p:spPr>
        <p:txBody>
          <a:bodyPr wrap="square">
            <a:spAutoFit/>
          </a:bodyPr>
          <a:lstStyle/>
          <a:p>
            <a:r>
              <a:rPr lang="zh-CN" altLang="zh-CN" sz="2400" kern="100" dirty="0">
                <a:latin typeface="黑体" pitchFamily="49" charset="-122"/>
                <a:ea typeface="黑体" pitchFamily="49" charset="-122"/>
                <a:cs typeface="Times New Roman"/>
              </a:rPr>
              <a:t>亚里士多德的“蜡块”说——“感觉”是除去可感物的“材料”而接受其“形式”，恰如蜡块接受指环图章的印文。</a:t>
            </a:r>
            <a:endParaRPr lang="zh-CN" altLang="en-US" sz="2400" dirty="0">
              <a:latin typeface="黑体" pitchFamily="49" charset="-122"/>
              <a:ea typeface="黑体" pitchFamily="49" charset="-122"/>
            </a:endParaRPr>
          </a:p>
        </p:txBody>
      </p:sp>
      <p:sp>
        <p:nvSpPr>
          <p:cNvPr id="4" name="矩形 3"/>
          <p:cNvSpPr/>
          <p:nvPr/>
        </p:nvSpPr>
        <p:spPr>
          <a:xfrm>
            <a:off x="5745480" y="210590"/>
            <a:ext cx="6096000" cy="3323987"/>
          </a:xfrm>
          <a:prstGeom prst="rect">
            <a:avLst/>
          </a:prstGeom>
          <a:ln>
            <a:solidFill>
              <a:schemeClr val="accent1"/>
            </a:solidFill>
          </a:ln>
        </p:spPr>
        <p:txBody>
          <a:bodyPr>
            <a:spAutoFit/>
          </a:bodyPr>
          <a:lstStyle/>
          <a:p>
            <a:pPr indent="266700" algn="just">
              <a:lnSpc>
                <a:spcPts val="4200"/>
              </a:lnSpc>
              <a:spcAft>
                <a:spcPts val="0"/>
              </a:spcAft>
            </a:pPr>
            <a:r>
              <a:rPr lang="zh-CN" altLang="zh-CN" sz="2400" kern="100" dirty="0">
                <a:latin typeface="黑体" pitchFamily="49" charset="-122"/>
                <a:ea typeface="黑体" pitchFamily="49" charset="-122"/>
                <a:cs typeface="Times New Roman"/>
              </a:rPr>
              <a:t>洛克的“白板说”——“心灵像我们所说的那样，是一张白纸，上面没有任何记号，没有任何观念</a:t>
            </a:r>
            <a:r>
              <a:rPr lang="zh-CN" altLang="zh-CN" sz="2400" kern="100" dirty="0" smtClean="0">
                <a:latin typeface="黑体" pitchFamily="49" charset="-122"/>
                <a:ea typeface="黑体" pitchFamily="49" charset="-122"/>
                <a:cs typeface="Times New Roman"/>
              </a:rPr>
              <a:t>。“</a:t>
            </a:r>
            <a:r>
              <a:rPr lang="zh-CN" altLang="zh-CN" sz="2400" kern="100" dirty="0">
                <a:latin typeface="黑体" pitchFamily="49" charset="-122"/>
                <a:ea typeface="黑体" pitchFamily="49" charset="-122"/>
                <a:cs typeface="Times New Roman"/>
              </a:rPr>
              <a:t>当观念提供给心灵时，理智既不能拒绝也不能改变它，就像镜子不能拒绝、改变或取消前面放的物体在镜中产生的映像一样。”</a:t>
            </a:r>
            <a:r>
              <a:rPr lang="en-US" altLang="zh-CN" sz="2400" kern="100" dirty="0">
                <a:latin typeface="黑体" pitchFamily="49" charset="-122"/>
                <a:ea typeface="黑体" pitchFamily="49" charset="-122"/>
                <a:cs typeface="Times New Roman"/>
              </a:rPr>
              <a:t> </a:t>
            </a:r>
            <a:endParaRPr lang="zh-CN" altLang="zh-CN" sz="2400" kern="100" dirty="0">
              <a:latin typeface="黑体" pitchFamily="49" charset="-122"/>
              <a:ea typeface="黑体" pitchFamily="49" charset="-122"/>
              <a:cs typeface="Times New Roman"/>
            </a:endParaRPr>
          </a:p>
        </p:txBody>
      </p:sp>
      <p:grpSp>
        <p:nvGrpSpPr>
          <p:cNvPr id="7" name="组合 6"/>
          <p:cNvGrpSpPr/>
          <p:nvPr/>
        </p:nvGrpSpPr>
        <p:grpSpPr>
          <a:xfrm>
            <a:off x="6263640" y="3585362"/>
            <a:ext cx="1620000" cy="1620000"/>
            <a:chOff x="7914615" y="1354819"/>
            <a:chExt cx="1656000" cy="1627303"/>
          </a:xfrm>
          <a:effectLst>
            <a:outerShdw blurRad="127000" dist="152400" dir="2700000" algn="tl" rotWithShape="0">
              <a:sysClr val="windowText" lastClr="000000">
                <a:lumMod val="75000"/>
                <a:lumOff val="25000"/>
                <a:alpha val="15000"/>
              </a:sysClr>
            </a:outerShdw>
          </a:effectLst>
        </p:grpSpPr>
        <p:sp>
          <p:nvSpPr>
            <p:cNvPr id="11" name="任意多边形: 形状 8"/>
            <p:cNvSpPr/>
            <p:nvPr/>
          </p:nvSpPr>
          <p:spPr>
            <a:xfrm>
              <a:off x="7914615" y="1354819"/>
              <a:ext cx="1656000" cy="1627303"/>
            </a:xfrm>
            <a:custGeom>
              <a:avLst/>
              <a:gdLst>
                <a:gd name="connsiteX0" fmla="*/ 828000 w 1656000"/>
                <a:gd name="connsiteY0" fmla="*/ 0 h 1627303"/>
                <a:gd name="connsiteX1" fmla="*/ 1656000 w 1656000"/>
                <a:gd name="connsiteY1" fmla="*/ 828000 h 1627303"/>
                <a:gd name="connsiteX2" fmla="*/ 1150295 w 1656000"/>
                <a:gd name="connsiteY2" fmla="*/ 1590932 h 1627303"/>
                <a:gd name="connsiteX3" fmla="*/ 1033127 w 1656000"/>
                <a:gd name="connsiteY3" fmla="*/ 1627303 h 1627303"/>
                <a:gd name="connsiteX4" fmla="*/ 1029859 w 1656000"/>
                <a:gd name="connsiteY4" fmla="*/ 1616776 h 1627303"/>
                <a:gd name="connsiteX5" fmla="*/ 828000 w 1656000"/>
                <a:gd name="connsiteY5" fmla="*/ 1482975 h 1627303"/>
                <a:gd name="connsiteX6" fmla="*/ 626141 w 1656000"/>
                <a:gd name="connsiteY6" fmla="*/ 1616776 h 1627303"/>
                <a:gd name="connsiteX7" fmla="*/ 622873 w 1656000"/>
                <a:gd name="connsiteY7" fmla="*/ 1627303 h 1627303"/>
                <a:gd name="connsiteX8" fmla="*/ 505705 w 1656000"/>
                <a:gd name="connsiteY8" fmla="*/ 1590932 h 1627303"/>
                <a:gd name="connsiteX9" fmla="*/ 0 w 1656000"/>
                <a:gd name="connsiteY9" fmla="*/ 828000 h 1627303"/>
                <a:gd name="connsiteX10" fmla="*/ 828000 w 1656000"/>
                <a:gd name="connsiteY10" fmla="*/ 0 h 1627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56000" h="1627303">
                  <a:moveTo>
                    <a:pt x="828000" y="0"/>
                  </a:moveTo>
                  <a:cubicBezTo>
                    <a:pt x="1285292" y="0"/>
                    <a:pt x="1656000" y="370708"/>
                    <a:pt x="1656000" y="828000"/>
                  </a:cubicBezTo>
                  <a:cubicBezTo>
                    <a:pt x="1656000" y="1170969"/>
                    <a:pt x="1447477" y="1465235"/>
                    <a:pt x="1150295" y="1590932"/>
                  </a:cubicBezTo>
                  <a:lnTo>
                    <a:pt x="1033127" y="1627303"/>
                  </a:lnTo>
                  <a:lnTo>
                    <a:pt x="1029859" y="1616776"/>
                  </a:lnTo>
                  <a:cubicBezTo>
                    <a:pt x="996602" y="1538147"/>
                    <a:pt x="918744" y="1482975"/>
                    <a:pt x="828000" y="1482975"/>
                  </a:cubicBezTo>
                  <a:cubicBezTo>
                    <a:pt x="737256" y="1482975"/>
                    <a:pt x="659398" y="1538147"/>
                    <a:pt x="626141" y="1616776"/>
                  </a:cubicBezTo>
                  <a:lnTo>
                    <a:pt x="622873" y="1627303"/>
                  </a:lnTo>
                  <a:lnTo>
                    <a:pt x="505705" y="1590932"/>
                  </a:lnTo>
                  <a:cubicBezTo>
                    <a:pt x="208523" y="1465235"/>
                    <a:pt x="0" y="1170969"/>
                    <a:pt x="0" y="828000"/>
                  </a:cubicBezTo>
                  <a:cubicBezTo>
                    <a:pt x="0" y="370708"/>
                    <a:pt x="370708" y="0"/>
                    <a:pt x="828000" y="0"/>
                  </a:cubicBezTo>
                  <a:close/>
                </a:path>
              </a:pathLst>
            </a:custGeom>
            <a:solidFill>
              <a:srgbClr val="FEFCFA"/>
            </a:solidFill>
            <a:ln w="19050" cap="flat" cmpd="sng" algn="ctr">
              <a:gradFill>
                <a:gsLst>
                  <a:gs pos="0">
                    <a:srgbClr val="FAD399"/>
                  </a:gs>
                  <a:gs pos="100000">
                    <a:srgbClr val="F0963D"/>
                  </a:gs>
                </a:gsLst>
                <a:lin ang="2700000" scaled="0"/>
              </a:gra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宋体" pitchFamily="2" charset="-122"/>
                <a:cs typeface="+mn-ea"/>
                <a:sym typeface="+mn-lt"/>
              </a:endParaRPr>
            </a:p>
          </p:txBody>
        </p:sp>
        <p:pic>
          <p:nvPicPr>
            <p:cNvPr id="12" name="Picture 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9525" t="7429" r="16565" b="41535"/>
            <a:stretch>
              <a:fillRect/>
            </a:stretch>
          </p:blipFill>
          <p:spPr bwMode="auto">
            <a:xfrm>
              <a:off x="7965888" y="1411120"/>
              <a:ext cx="1548000" cy="1547999"/>
            </a:xfrm>
            <a:prstGeom prst="ellipse">
              <a:avLst/>
            </a:prstGeom>
            <a:noFill/>
            <a:extLst>
              <a:ext uri="{909E8E84-426E-40DD-AFC4-6F175D3DCCD1}">
                <a14:hiddenFill xmlns:a14="http://schemas.microsoft.com/office/drawing/2010/main">
                  <a:solidFill>
                    <a:srgbClr val="FFFFFF"/>
                  </a:solidFill>
                </a14:hiddenFill>
              </a:ext>
            </a:extLst>
          </p:spPr>
        </p:pic>
      </p:grpSp>
      <p:sp>
        <p:nvSpPr>
          <p:cNvPr id="8" name="矩形 7"/>
          <p:cNvSpPr/>
          <p:nvPr/>
        </p:nvSpPr>
        <p:spPr>
          <a:xfrm>
            <a:off x="2695195" y="3563427"/>
            <a:ext cx="2836925" cy="1532727"/>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a:t>
            </a:r>
            <a:r>
              <a:rPr kumimoji="0" lang="zh-CN" altLang="zh-CN" sz="2400" b="0" i="0" u="none" strike="noStrike" kern="120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古希腊</a:t>
            </a:r>
            <a:r>
              <a:rPr kumimoji="0" lang="en-US" altLang="zh-CN" sz="2400" b="0" i="0" u="none" strike="noStrike" kern="120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a:t>
            </a:r>
            <a:r>
              <a:rPr kumimoji="0" lang="zh-CN" altLang="zh-CN" sz="2400" b="0" i="0" u="none" strike="noStrike" kern="120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亚里士多德（</a:t>
            </a:r>
            <a:r>
              <a:rPr kumimoji="0" lang="en-US" altLang="zh-CN" sz="2400" b="0" i="0" u="none" strike="noStrike" kern="120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Aristotle, </a:t>
            </a:r>
            <a:r>
              <a:rPr kumimoji="0" lang="zh-CN" altLang="en-US" sz="2400" b="0" i="0" u="none" strike="noStrike" kern="120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公元前</a:t>
            </a:r>
            <a:r>
              <a:rPr kumimoji="0" lang="en-US" altLang="zh-CN" sz="2400" b="0" i="0" u="none" strike="noStrike" kern="120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 384—</a:t>
            </a:r>
            <a:r>
              <a:rPr kumimoji="0" lang="zh-CN" altLang="en-US" sz="2400" b="0" i="0" u="none" strike="noStrike" kern="120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前</a:t>
            </a:r>
            <a:r>
              <a:rPr kumimoji="0" lang="en-US" altLang="zh-CN" sz="2400" b="0" i="0" u="none" strike="noStrike" kern="120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322</a:t>
            </a:r>
            <a:r>
              <a:rPr kumimoji="0" lang="zh-CN" altLang="zh-CN" sz="2400" b="0" i="0" u="none" strike="noStrike" kern="120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a:t>
            </a:r>
          </a:p>
        </p:txBody>
      </p:sp>
      <p:sp>
        <p:nvSpPr>
          <p:cNvPr id="9" name="矩形 8"/>
          <p:cNvSpPr/>
          <p:nvPr/>
        </p:nvSpPr>
        <p:spPr>
          <a:xfrm>
            <a:off x="8301240" y="3672635"/>
            <a:ext cx="3075683" cy="1532727"/>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ysClr val="windowText" lastClr="000000">
                    <a:lumMod val="50000"/>
                    <a:lumOff val="50000"/>
                  </a:sysClr>
                </a:solidFill>
                <a:effectLst/>
                <a:uLnTx/>
                <a:uFillTx/>
                <a:latin typeface="黑体" pitchFamily="49" charset="-122"/>
                <a:ea typeface="黑体" pitchFamily="49" charset="-122"/>
              </a:rPr>
              <a:t>【</a:t>
            </a:r>
            <a:r>
              <a:rPr kumimoji="0" lang="zh-CN" altLang="zh-CN" sz="2400" b="0" i="0" u="none" strike="noStrike" kern="1200" cap="none" spc="0" normalizeH="0" baseline="0" noProof="0" dirty="0">
                <a:ln>
                  <a:noFill/>
                </a:ln>
                <a:solidFill>
                  <a:sysClr val="windowText" lastClr="000000">
                    <a:lumMod val="50000"/>
                    <a:lumOff val="50000"/>
                  </a:sysClr>
                </a:solidFill>
                <a:effectLst/>
                <a:uLnTx/>
                <a:uFillTx/>
                <a:latin typeface="黑体" pitchFamily="49" charset="-122"/>
                <a:ea typeface="黑体" pitchFamily="49" charset="-122"/>
              </a:rPr>
              <a:t>英</a:t>
            </a:r>
            <a:r>
              <a:rPr kumimoji="0" lang="en-US" altLang="zh-CN" sz="2400" b="0" i="0" u="none" strike="noStrike" kern="1200" cap="none" spc="0" normalizeH="0" baseline="0" noProof="0" dirty="0">
                <a:ln>
                  <a:noFill/>
                </a:ln>
                <a:solidFill>
                  <a:sysClr val="windowText" lastClr="000000">
                    <a:lumMod val="50000"/>
                    <a:lumOff val="50000"/>
                  </a:sysClr>
                </a:solidFill>
                <a:effectLst/>
                <a:uLnTx/>
                <a:uFillTx/>
                <a:latin typeface="黑体" pitchFamily="49" charset="-122"/>
                <a:ea typeface="黑体" pitchFamily="49" charset="-122"/>
              </a:rPr>
              <a:t>】</a:t>
            </a:r>
            <a:r>
              <a:rPr kumimoji="0" lang="zh-CN" altLang="zh-CN" sz="2400" b="0" i="0" u="none" strike="noStrike" kern="1200" cap="none" spc="0" normalizeH="0" baseline="0" noProof="0" dirty="0">
                <a:ln>
                  <a:noFill/>
                </a:ln>
                <a:solidFill>
                  <a:sysClr val="windowText" lastClr="000000">
                    <a:lumMod val="50000"/>
                    <a:lumOff val="50000"/>
                  </a:sysClr>
                </a:solidFill>
                <a:effectLst/>
                <a:uLnTx/>
                <a:uFillTx/>
                <a:latin typeface="黑体" pitchFamily="49" charset="-122"/>
                <a:ea typeface="黑体" pitchFamily="49" charset="-122"/>
              </a:rPr>
              <a:t>约翰</a:t>
            </a:r>
            <a:r>
              <a:rPr kumimoji="0" lang="en-US" altLang="zh-CN" sz="2400" b="0" i="0" u="none" strike="noStrike" kern="1200" cap="none" spc="0" normalizeH="0" baseline="0" noProof="0" dirty="0">
                <a:ln>
                  <a:noFill/>
                </a:ln>
                <a:solidFill>
                  <a:sysClr val="windowText" lastClr="000000">
                    <a:lumMod val="50000"/>
                    <a:lumOff val="50000"/>
                  </a:sysClr>
                </a:solidFill>
                <a:effectLst/>
                <a:uLnTx/>
                <a:uFillTx/>
                <a:latin typeface="黑体" pitchFamily="49" charset="-122"/>
                <a:ea typeface="黑体" pitchFamily="49" charset="-122"/>
              </a:rPr>
              <a:t>·</a:t>
            </a:r>
            <a:r>
              <a:rPr kumimoji="0" lang="zh-CN" altLang="zh-CN" sz="2400" b="0" i="0" u="none" strike="noStrike" kern="1200" cap="none" spc="0" normalizeH="0" baseline="0" noProof="0" dirty="0">
                <a:ln>
                  <a:noFill/>
                </a:ln>
                <a:solidFill>
                  <a:sysClr val="windowText" lastClr="000000">
                    <a:lumMod val="50000"/>
                    <a:lumOff val="50000"/>
                  </a:sysClr>
                </a:solidFill>
                <a:effectLst/>
                <a:uLnTx/>
                <a:uFillTx/>
                <a:latin typeface="黑体" pitchFamily="49" charset="-122"/>
                <a:ea typeface="黑体" pitchFamily="49" charset="-122"/>
              </a:rPr>
              <a:t>洛克</a:t>
            </a:r>
            <a:endParaRPr kumimoji="0" lang="en-US" altLang="zh-CN" sz="2400" b="0" i="0" u="none" strike="noStrike" kern="1200" cap="none" spc="0" normalizeH="0" baseline="0" noProof="0" dirty="0">
              <a:ln>
                <a:noFill/>
              </a:ln>
              <a:solidFill>
                <a:sysClr val="windowText" lastClr="000000">
                  <a:lumMod val="50000"/>
                  <a:lumOff val="50000"/>
                </a:sysClr>
              </a:solidFill>
              <a:effectLst/>
              <a:uLnTx/>
              <a:uFillTx/>
              <a:latin typeface="黑体" pitchFamily="49" charset="-122"/>
              <a:ea typeface="黑体" pitchFamily="49" charset="-122"/>
            </a:endParaRPr>
          </a:p>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zh-CN" sz="2400" b="0" i="0" u="none" strike="noStrike" kern="1200" cap="none" spc="0" normalizeH="0" baseline="0" noProof="0" dirty="0">
                <a:ln>
                  <a:noFill/>
                </a:ln>
                <a:solidFill>
                  <a:sysClr val="windowText" lastClr="000000">
                    <a:lumMod val="50000"/>
                    <a:lumOff val="50000"/>
                  </a:sysClr>
                </a:solidFill>
                <a:effectLst/>
                <a:uLnTx/>
                <a:uFillTx/>
                <a:latin typeface="黑体" pitchFamily="49" charset="-122"/>
                <a:ea typeface="黑体" pitchFamily="49" charset="-122"/>
              </a:rPr>
              <a:t>（</a:t>
            </a:r>
            <a:r>
              <a:rPr kumimoji="0" lang="en-US" altLang="zh-CN" sz="2400" b="0" i="0" u="none" strike="noStrike" kern="1200" cap="none" spc="0" normalizeH="0" baseline="0" noProof="0" dirty="0">
                <a:ln>
                  <a:noFill/>
                </a:ln>
                <a:solidFill>
                  <a:sysClr val="windowText" lastClr="000000">
                    <a:lumMod val="50000"/>
                    <a:lumOff val="50000"/>
                  </a:sysClr>
                </a:solidFill>
                <a:effectLst/>
                <a:uLnTx/>
                <a:uFillTx/>
                <a:latin typeface="黑体" pitchFamily="49" charset="-122"/>
                <a:ea typeface="黑体" pitchFamily="49" charset="-122"/>
              </a:rPr>
              <a:t>John Locke, 1632—1704</a:t>
            </a:r>
            <a:r>
              <a:rPr kumimoji="0" lang="zh-CN" altLang="zh-CN" sz="2400" b="0" i="0" u="none" strike="noStrike" kern="1200" cap="none" spc="0" normalizeH="0" baseline="0" noProof="0" dirty="0">
                <a:ln>
                  <a:noFill/>
                </a:ln>
                <a:solidFill>
                  <a:sysClr val="windowText" lastClr="000000">
                    <a:lumMod val="50000"/>
                    <a:lumOff val="50000"/>
                  </a:sysClr>
                </a:solidFill>
                <a:effectLst/>
                <a:uLnTx/>
                <a:uFillTx/>
                <a:latin typeface="黑体" pitchFamily="49" charset="-122"/>
                <a:ea typeface="黑体" pitchFamily="49" charset="-122"/>
              </a:rPr>
              <a:t>）</a:t>
            </a:r>
          </a:p>
        </p:txBody>
      </p:sp>
      <p:sp>
        <p:nvSpPr>
          <p:cNvPr id="5" name="矩形 4"/>
          <p:cNvSpPr/>
          <p:nvPr/>
        </p:nvSpPr>
        <p:spPr>
          <a:xfrm>
            <a:off x="2174760" y="5490969"/>
            <a:ext cx="7136880" cy="630942"/>
          </a:xfrm>
          <a:prstGeom prst="rect">
            <a:avLst/>
          </a:prstGeom>
          <a:ln>
            <a:solidFill>
              <a:schemeClr val="accent1"/>
            </a:solidFill>
          </a:ln>
        </p:spPr>
        <p:txBody>
          <a:bodyPr wrap="square">
            <a:spAutoFit/>
          </a:bodyPr>
          <a:lstStyle/>
          <a:p>
            <a:pPr indent="266700" algn="just">
              <a:lnSpc>
                <a:spcPts val="2100"/>
              </a:lnSpc>
              <a:spcAft>
                <a:spcPts val="0"/>
              </a:spcAft>
            </a:pPr>
            <a:r>
              <a:rPr lang="zh-CN" altLang="zh-CN" b="1" kern="100" dirty="0">
                <a:cs typeface="Times New Roman"/>
              </a:rPr>
              <a:t>实质</a:t>
            </a:r>
            <a:r>
              <a:rPr lang="zh-CN" altLang="zh-CN" b="1" kern="100" dirty="0" smtClean="0">
                <a:cs typeface="Times New Roman"/>
              </a:rPr>
              <a:t>：</a:t>
            </a:r>
            <a:r>
              <a:rPr lang="zh-CN" altLang="en-US" b="1" kern="100" dirty="0" smtClean="0">
                <a:cs typeface="Times New Roman"/>
              </a:rPr>
              <a:t>旧唯物主义虽然</a:t>
            </a:r>
            <a:r>
              <a:rPr lang="zh-CN" altLang="zh-CN" b="1" kern="100" dirty="0" smtClean="0">
                <a:cs typeface="Times New Roman"/>
              </a:rPr>
              <a:t>承认</a:t>
            </a:r>
            <a:r>
              <a:rPr lang="zh-CN" altLang="zh-CN" b="1" kern="100" dirty="0">
                <a:cs typeface="Times New Roman"/>
              </a:rPr>
              <a:t>认识是主体对客体的反映，但它是一种被动、直观的像照镜子一样的反映。</a:t>
            </a:r>
            <a:r>
              <a:rPr lang="en-US" altLang="zh-CN" b="1" kern="100" dirty="0">
                <a:cs typeface="Times New Roman"/>
              </a:rPr>
              <a:t> </a:t>
            </a:r>
            <a:endParaRPr lang="zh-CN" altLang="zh-CN" sz="1400" kern="100" dirty="0">
              <a:cs typeface="Times New Roman"/>
            </a:endParaRPr>
          </a:p>
        </p:txBody>
      </p:sp>
      <p:grpSp>
        <p:nvGrpSpPr>
          <p:cNvPr id="15" name="组合 14"/>
          <p:cNvGrpSpPr/>
          <p:nvPr/>
        </p:nvGrpSpPr>
        <p:grpSpPr>
          <a:xfrm>
            <a:off x="942595" y="3641410"/>
            <a:ext cx="1620000" cy="1620000"/>
            <a:chOff x="7914615" y="1354819"/>
            <a:chExt cx="1656000" cy="1627303"/>
          </a:xfrm>
          <a:effectLst>
            <a:outerShdw blurRad="127000" dist="152400" dir="2700000" algn="tl" rotWithShape="0">
              <a:sysClr val="windowText" lastClr="000000">
                <a:lumMod val="75000"/>
                <a:lumOff val="25000"/>
                <a:alpha val="15000"/>
              </a:sysClr>
            </a:outerShdw>
          </a:effectLst>
        </p:grpSpPr>
        <p:sp>
          <p:nvSpPr>
            <p:cNvPr id="16" name="任意多边形: 形状 8"/>
            <p:cNvSpPr/>
            <p:nvPr/>
          </p:nvSpPr>
          <p:spPr>
            <a:xfrm>
              <a:off x="7914615" y="1354819"/>
              <a:ext cx="1656000" cy="1627303"/>
            </a:xfrm>
            <a:custGeom>
              <a:avLst/>
              <a:gdLst>
                <a:gd name="connsiteX0" fmla="*/ 828000 w 1656000"/>
                <a:gd name="connsiteY0" fmla="*/ 0 h 1627303"/>
                <a:gd name="connsiteX1" fmla="*/ 1656000 w 1656000"/>
                <a:gd name="connsiteY1" fmla="*/ 828000 h 1627303"/>
                <a:gd name="connsiteX2" fmla="*/ 1150295 w 1656000"/>
                <a:gd name="connsiteY2" fmla="*/ 1590932 h 1627303"/>
                <a:gd name="connsiteX3" fmla="*/ 1033127 w 1656000"/>
                <a:gd name="connsiteY3" fmla="*/ 1627303 h 1627303"/>
                <a:gd name="connsiteX4" fmla="*/ 1029859 w 1656000"/>
                <a:gd name="connsiteY4" fmla="*/ 1616776 h 1627303"/>
                <a:gd name="connsiteX5" fmla="*/ 828000 w 1656000"/>
                <a:gd name="connsiteY5" fmla="*/ 1482975 h 1627303"/>
                <a:gd name="connsiteX6" fmla="*/ 626141 w 1656000"/>
                <a:gd name="connsiteY6" fmla="*/ 1616776 h 1627303"/>
                <a:gd name="connsiteX7" fmla="*/ 622873 w 1656000"/>
                <a:gd name="connsiteY7" fmla="*/ 1627303 h 1627303"/>
                <a:gd name="connsiteX8" fmla="*/ 505705 w 1656000"/>
                <a:gd name="connsiteY8" fmla="*/ 1590932 h 1627303"/>
                <a:gd name="connsiteX9" fmla="*/ 0 w 1656000"/>
                <a:gd name="connsiteY9" fmla="*/ 828000 h 1627303"/>
                <a:gd name="connsiteX10" fmla="*/ 828000 w 1656000"/>
                <a:gd name="connsiteY10" fmla="*/ 0 h 1627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56000" h="1627303">
                  <a:moveTo>
                    <a:pt x="828000" y="0"/>
                  </a:moveTo>
                  <a:cubicBezTo>
                    <a:pt x="1285292" y="0"/>
                    <a:pt x="1656000" y="370708"/>
                    <a:pt x="1656000" y="828000"/>
                  </a:cubicBezTo>
                  <a:cubicBezTo>
                    <a:pt x="1656000" y="1170969"/>
                    <a:pt x="1447477" y="1465235"/>
                    <a:pt x="1150295" y="1590932"/>
                  </a:cubicBezTo>
                  <a:lnTo>
                    <a:pt x="1033127" y="1627303"/>
                  </a:lnTo>
                  <a:lnTo>
                    <a:pt x="1029859" y="1616776"/>
                  </a:lnTo>
                  <a:cubicBezTo>
                    <a:pt x="996602" y="1538147"/>
                    <a:pt x="918744" y="1482975"/>
                    <a:pt x="828000" y="1482975"/>
                  </a:cubicBezTo>
                  <a:cubicBezTo>
                    <a:pt x="737256" y="1482975"/>
                    <a:pt x="659398" y="1538147"/>
                    <a:pt x="626141" y="1616776"/>
                  </a:cubicBezTo>
                  <a:lnTo>
                    <a:pt x="622873" y="1627303"/>
                  </a:lnTo>
                  <a:lnTo>
                    <a:pt x="505705" y="1590932"/>
                  </a:lnTo>
                  <a:cubicBezTo>
                    <a:pt x="208523" y="1465235"/>
                    <a:pt x="0" y="1170969"/>
                    <a:pt x="0" y="828000"/>
                  </a:cubicBezTo>
                  <a:cubicBezTo>
                    <a:pt x="0" y="370708"/>
                    <a:pt x="370708" y="0"/>
                    <a:pt x="828000" y="0"/>
                  </a:cubicBezTo>
                  <a:close/>
                </a:path>
              </a:pathLst>
            </a:custGeom>
            <a:solidFill>
              <a:srgbClr val="FEFCFA"/>
            </a:solidFill>
            <a:ln w="19050" cap="flat" cmpd="sng" algn="ctr">
              <a:gradFill>
                <a:gsLst>
                  <a:gs pos="0">
                    <a:srgbClr val="FAD399"/>
                  </a:gs>
                  <a:gs pos="100000">
                    <a:srgbClr val="F0963D"/>
                  </a:gs>
                </a:gsLst>
                <a:lin ang="2700000" scaled="0"/>
              </a:gra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宋体" pitchFamily="2" charset="-122"/>
                <a:cs typeface="+mn-ea"/>
                <a:sym typeface="+mn-lt"/>
              </a:endParaRPr>
            </a:p>
          </p:txBody>
        </p:sp>
        <p:pic>
          <p:nvPicPr>
            <p:cNvPr id="17" name="Picture 8"/>
            <p:cNvPicPr>
              <a:picLocks noChangeAspect="1" noChangeArrowheads="1"/>
            </p:cNvPicPr>
            <p:nvPr/>
          </p:nvPicPr>
          <p:blipFill rotWithShape="1">
            <a:blip r:embed="rId4">
              <a:extLst>
                <a:ext uri="{28A0092B-C50C-407E-A947-70E740481C1C}">
                  <a14:useLocalDpi xmlns:a14="http://schemas.microsoft.com/office/drawing/2010/main" val="0"/>
                </a:ext>
              </a:extLst>
            </a:blip>
            <a:srcRect l="10014" t="11735" r="14183" b="25142"/>
            <a:stretch>
              <a:fillRect/>
            </a:stretch>
          </p:blipFill>
          <p:spPr bwMode="auto">
            <a:xfrm>
              <a:off x="7965888" y="1411119"/>
              <a:ext cx="1548000" cy="1547999"/>
            </a:xfrm>
            <a:prstGeom prst="ellipse">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ppt_x</p:attrName>
                                        </p:attrNameLst>
                                      </p:cBhvr>
                                      <p:tavLst>
                                        <p:tav tm="0">
                                          <p:val>
                                            <p:strVal val="#ppt_x-.2"/>
                                          </p:val>
                                        </p:tav>
                                        <p:tav tm="100000">
                                          <p:val>
                                            <p:strVal val="#ppt_x"/>
                                          </p:val>
                                        </p:tav>
                                      </p:tavLst>
                                    </p:anim>
                                    <p:anim calcmode="lin" valueType="num">
                                      <p:cBhvr>
                                        <p:cTn id="8"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914362" y="981069"/>
            <a:ext cx="6812318" cy="4322451"/>
          </a:xfrm>
        </p:spPr>
        <p:txBody>
          <a:bodyPr/>
          <a:lstStyle/>
          <a:p>
            <a:pPr lvl="0" algn="just" defTabSz="914400" fontAlgn="auto">
              <a:spcBef>
                <a:spcPts val="0"/>
              </a:spcBef>
              <a:spcAft>
                <a:spcPts val="0"/>
              </a:spcAft>
            </a:pPr>
            <a:r>
              <a:rPr lang="zh-CN" altLang="en-US" sz="2800" kern="1200" dirty="0">
                <a:solidFill>
                  <a:srgbClr val="595959"/>
                </a:solidFill>
                <a:latin typeface="黑体" pitchFamily="49" charset="-122"/>
                <a:ea typeface="黑体" pitchFamily="49" charset="-122"/>
              </a:rPr>
              <a:t>提问</a:t>
            </a:r>
            <a:r>
              <a:rPr lang="zh-CN" altLang="en-US" sz="2800" kern="1200" dirty="0" smtClean="0">
                <a:solidFill>
                  <a:srgbClr val="595959"/>
                </a:solidFill>
                <a:latin typeface="黑体" pitchFamily="49" charset="-122"/>
                <a:ea typeface="黑体" pitchFamily="49" charset="-122"/>
              </a:rPr>
              <a:t>：</a:t>
            </a:r>
            <a:r>
              <a:rPr lang="zh-CN" altLang="en-US" sz="2800" kern="1200" dirty="0">
                <a:solidFill>
                  <a:srgbClr val="595959"/>
                </a:solidFill>
                <a:latin typeface="黑体" pitchFamily="49" charset="-122"/>
                <a:ea typeface="黑体" pitchFamily="49" charset="-122"/>
              </a:rPr>
              <a:t>唯心主义先验论、旧唯物主义直观</a:t>
            </a:r>
            <a:r>
              <a:rPr lang="zh-CN" altLang="en-US" sz="2800" kern="1200" dirty="0" smtClean="0">
                <a:solidFill>
                  <a:srgbClr val="595959"/>
                </a:solidFill>
                <a:latin typeface="黑体" pitchFamily="49" charset="-122"/>
                <a:ea typeface="黑体" pitchFamily="49" charset="-122"/>
              </a:rPr>
              <a:t>反映论错在哪里？</a:t>
            </a:r>
            <a:endParaRPr lang="en-US" altLang="zh-CN" sz="2800" kern="1200" dirty="0" smtClean="0">
              <a:solidFill>
                <a:srgbClr val="595959"/>
              </a:solidFill>
              <a:latin typeface="黑体" pitchFamily="49" charset="-122"/>
              <a:ea typeface="黑体" pitchFamily="49" charset="-122"/>
            </a:endParaRPr>
          </a:p>
          <a:p>
            <a:pPr lvl="0" algn="just" defTabSz="914400" fontAlgn="auto">
              <a:spcBef>
                <a:spcPts val="0"/>
              </a:spcBef>
              <a:spcAft>
                <a:spcPts val="0"/>
              </a:spcAft>
            </a:pPr>
            <a:endParaRPr lang="en-US" altLang="zh-CN" sz="2800" kern="1200" dirty="0" smtClean="0">
              <a:solidFill>
                <a:srgbClr val="595959"/>
              </a:solidFill>
              <a:latin typeface="黑体" pitchFamily="49" charset="-122"/>
              <a:ea typeface="黑体" pitchFamily="49" charset="-122"/>
            </a:endParaRPr>
          </a:p>
          <a:p>
            <a:pPr lvl="0" algn="just" defTabSz="914400" fontAlgn="auto">
              <a:spcBef>
                <a:spcPts val="0"/>
              </a:spcBef>
              <a:spcAft>
                <a:spcPts val="0"/>
              </a:spcAft>
            </a:pPr>
            <a:r>
              <a:rPr lang="en-US" altLang="zh-CN" sz="2800" kern="1200" dirty="0">
                <a:solidFill>
                  <a:srgbClr val="595959"/>
                </a:solidFill>
                <a:latin typeface="黑体" pitchFamily="49" charset="-122"/>
                <a:ea typeface="黑体" pitchFamily="49" charset="-122"/>
              </a:rPr>
              <a:t> </a:t>
            </a:r>
            <a:r>
              <a:rPr lang="en-US" altLang="zh-CN" sz="2800" kern="1200" dirty="0" smtClean="0">
                <a:solidFill>
                  <a:srgbClr val="595959"/>
                </a:solidFill>
                <a:latin typeface="黑体" pitchFamily="49" charset="-122"/>
                <a:ea typeface="黑体" pitchFamily="49" charset="-122"/>
              </a:rPr>
              <a:t>  </a:t>
            </a:r>
            <a:r>
              <a:rPr lang="zh-CN" altLang="en-US" sz="2800" kern="1200" dirty="0" smtClean="0">
                <a:solidFill>
                  <a:srgbClr val="595959"/>
                </a:solidFill>
                <a:latin typeface="黑体" pitchFamily="49" charset="-122"/>
                <a:ea typeface="黑体" pitchFamily="49" charset="-122"/>
              </a:rPr>
              <a:t>一</a:t>
            </a:r>
            <a:r>
              <a:rPr lang="zh-CN" altLang="en-US" sz="2800" kern="1200" dirty="0">
                <a:solidFill>
                  <a:srgbClr val="595959"/>
                </a:solidFill>
                <a:latin typeface="黑体" pitchFamily="49" charset="-122"/>
                <a:ea typeface="黑体" pitchFamily="49" charset="-122"/>
              </a:rPr>
              <a:t>是离开实践考察认识问题，因而不了解实践对认识的决定作用</a:t>
            </a:r>
            <a:r>
              <a:rPr lang="zh-CN" altLang="en-US" sz="2800" kern="1200" dirty="0" smtClean="0">
                <a:solidFill>
                  <a:srgbClr val="595959"/>
                </a:solidFill>
                <a:latin typeface="黑体" pitchFamily="49" charset="-122"/>
                <a:ea typeface="黑体" pitchFamily="49" charset="-122"/>
              </a:rPr>
              <a:t>；</a:t>
            </a:r>
            <a:endParaRPr lang="en-US" altLang="zh-CN" sz="2800" kern="1200" dirty="0" smtClean="0">
              <a:solidFill>
                <a:srgbClr val="595959"/>
              </a:solidFill>
              <a:latin typeface="黑体" pitchFamily="49" charset="-122"/>
              <a:ea typeface="黑体" pitchFamily="49" charset="-122"/>
            </a:endParaRPr>
          </a:p>
          <a:p>
            <a:pPr lvl="0" algn="just" defTabSz="914400" fontAlgn="auto">
              <a:spcBef>
                <a:spcPts val="0"/>
              </a:spcBef>
              <a:spcAft>
                <a:spcPts val="0"/>
              </a:spcAft>
            </a:pPr>
            <a:endParaRPr lang="zh-CN" altLang="en-US" sz="2800" kern="1200" dirty="0">
              <a:solidFill>
                <a:srgbClr val="595959"/>
              </a:solidFill>
              <a:latin typeface="黑体" pitchFamily="49" charset="-122"/>
              <a:ea typeface="黑体" pitchFamily="49" charset="-122"/>
            </a:endParaRPr>
          </a:p>
          <a:p>
            <a:pPr lvl="0" algn="just" defTabSz="914400" fontAlgn="auto">
              <a:spcBef>
                <a:spcPts val="0"/>
              </a:spcBef>
              <a:spcAft>
                <a:spcPts val="0"/>
              </a:spcAft>
            </a:pPr>
            <a:r>
              <a:rPr lang="zh-CN" altLang="en-US" sz="2800" kern="1200" dirty="0" smtClean="0">
                <a:solidFill>
                  <a:srgbClr val="595959"/>
                </a:solidFill>
                <a:latin typeface="黑体" pitchFamily="49" charset="-122"/>
                <a:ea typeface="黑体" pitchFamily="49" charset="-122"/>
              </a:rPr>
              <a:t>  二</a:t>
            </a:r>
            <a:r>
              <a:rPr lang="zh-CN" altLang="en-US" sz="2800" kern="1200" dirty="0">
                <a:solidFill>
                  <a:srgbClr val="595959"/>
                </a:solidFill>
                <a:latin typeface="黑体" pitchFamily="49" charset="-122"/>
                <a:ea typeface="黑体" pitchFamily="49" charset="-122"/>
              </a:rPr>
              <a:t>是不了解认识的辩证性质</a:t>
            </a:r>
            <a:r>
              <a:rPr lang="zh-CN" altLang="en-US" sz="2800" kern="1200" dirty="0" smtClean="0">
                <a:solidFill>
                  <a:srgbClr val="595959"/>
                </a:solidFill>
                <a:latin typeface="黑体" pitchFamily="49" charset="-122"/>
                <a:ea typeface="黑体" pitchFamily="49" charset="-122"/>
              </a:rPr>
              <a:t>，不能</a:t>
            </a:r>
            <a:r>
              <a:rPr lang="zh-CN" altLang="en-US" sz="2800" kern="1200" dirty="0">
                <a:solidFill>
                  <a:srgbClr val="595959"/>
                </a:solidFill>
                <a:latin typeface="黑体" pitchFamily="49" charset="-122"/>
                <a:ea typeface="黑体" pitchFamily="49" charset="-122"/>
              </a:rPr>
              <a:t>把认识看作是一个不断发展的过程</a:t>
            </a:r>
            <a:r>
              <a:rPr lang="zh-CN" altLang="en-US" sz="2800" kern="1200" dirty="0" smtClean="0">
                <a:solidFill>
                  <a:srgbClr val="595959"/>
                </a:solidFill>
                <a:latin typeface="黑体" pitchFamily="49" charset="-122"/>
                <a:ea typeface="黑体" pitchFamily="49" charset="-122"/>
              </a:rPr>
              <a:t>，认为</a:t>
            </a:r>
            <a:r>
              <a:rPr lang="zh-CN" altLang="en-US" sz="2800" kern="1200" dirty="0">
                <a:solidFill>
                  <a:srgbClr val="595959"/>
                </a:solidFill>
                <a:latin typeface="黑体" pitchFamily="49" charset="-122"/>
                <a:ea typeface="黑体" pitchFamily="49" charset="-122"/>
              </a:rPr>
              <a:t>认识是一次性完成的。</a:t>
            </a:r>
          </a:p>
        </p:txBody>
      </p:sp>
    </p:spTree>
    <p:extLst>
      <p:ext uri="{BB962C8B-B14F-4D97-AF65-F5344CB8AC3E}">
        <p14:creationId xmlns:p14="http://schemas.microsoft.com/office/powerpoint/2010/main" val="4023250402"/>
      </p:ext>
    </p:extLst>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4963" y="914400"/>
            <a:ext cx="6985887" cy="361637"/>
          </a:xfrm>
          <a:prstGeom prst="rect">
            <a:avLst/>
          </a:prstGeom>
        </p:spPr>
        <p:txBody>
          <a:bodyPr wrap="none">
            <a:spAutoFit/>
          </a:bodyPr>
          <a:lstStyle/>
          <a:p>
            <a:pPr indent="306070" algn="just">
              <a:lnSpc>
                <a:spcPts val="2100"/>
              </a:lnSpc>
              <a:spcAft>
                <a:spcPts val="0"/>
              </a:spcAft>
            </a:pPr>
            <a:r>
              <a:rPr lang="zh-CN" altLang="zh-CN" sz="2800" b="1" kern="100" dirty="0">
                <a:cs typeface="宋体"/>
              </a:rPr>
              <a:t>二、辩证唯物主义如何回答认识的本质？</a:t>
            </a:r>
            <a:endParaRPr lang="zh-CN" altLang="zh-CN" sz="2800" kern="100" dirty="0">
              <a:cs typeface="Times New Roman"/>
            </a:endParaRPr>
          </a:p>
        </p:txBody>
      </p:sp>
      <p:sp>
        <p:nvSpPr>
          <p:cNvPr id="3" name="矩形 2"/>
          <p:cNvSpPr/>
          <p:nvPr/>
        </p:nvSpPr>
        <p:spPr>
          <a:xfrm>
            <a:off x="912416" y="1488758"/>
            <a:ext cx="6844743" cy="523220"/>
          </a:xfrm>
          <a:prstGeom prst="rect">
            <a:avLst/>
          </a:prstGeom>
        </p:spPr>
        <p:txBody>
          <a:bodyPr wrap="square">
            <a:spAutoFit/>
          </a:bodyPr>
          <a:lstStyle/>
          <a:p>
            <a:pPr fontAlgn="auto">
              <a:spcBef>
                <a:spcPts val="0"/>
              </a:spcBef>
              <a:spcAft>
                <a:spcPts val="0"/>
              </a:spcAft>
              <a:defRPr/>
            </a:pPr>
            <a:r>
              <a:rPr lang="zh-CN" altLang="en-US" sz="2800" b="1" kern="0" dirty="0" smtClean="0">
                <a:solidFill>
                  <a:srgbClr val="FF0000"/>
                </a:solidFill>
                <a:effectLst>
                  <a:outerShdw blurRad="38100" dist="38100" dir="2700000" algn="tl">
                    <a:srgbClr val="C0C0C0"/>
                  </a:outerShdw>
                </a:effectLst>
                <a:latin typeface="华文中宋" pitchFamily="2" charset="-122"/>
                <a:ea typeface="华文中宋" pitchFamily="2" charset="-122"/>
                <a:sym typeface="+mn-lt"/>
              </a:rPr>
              <a:t>（一）唯物辩证法对认识本质的科学回答</a:t>
            </a:r>
            <a:endParaRPr lang="zh-CN" altLang="en-US" sz="2800" kern="0" dirty="0">
              <a:solidFill>
                <a:srgbClr val="FF0000"/>
              </a:solidFill>
              <a:ea typeface="黑体" pitchFamily="49" charset="-122"/>
            </a:endParaRPr>
          </a:p>
        </p:txBody>
      </p:sp>
      <p:sp>
        <p:nvSpPr>
          <p:cNvPr id="5" name="矩形 5"/>
          <p:cNvSpPr>
            <a:spLocks noChangeArrowheads="1"/>
          </p:cNvSpPr>
          <p:nvPr/>
        </p:nvSpPr>
        <p:spPr bwMode="auto">
          <a:xfrm>
            <a:off x="334963" y="3644900"/>
            <a:ext cx="6096000" cy="1631950"/>
          </a:xfrm>
          <a:prstGeom prst="rect">
            <a:avLst/>
          </a:prstGeom>
          <a:noFill/>
          <a:ln w="9525">
            <a:solidFill>
              <a:srgbClr val="D11D0E"/>
            </a:solidFill>
            <a:miter lim="800000"/>
            <a:headEnd/>
            <a:tailEnd/>
          </a:ln>
          <a:extLst>
            <a:ext uri="{909E8E84-426E-40DD-AFC4-6F175D3DCCD1}">
              <a14:hiddenFill xmlns:a14="http://schemas.microsoft.com/office/drawing/2010/main">
                <a:solidFill>
                  <a:srgbClr val="FFFFFF"/>
                </a:solidFill>
              </a14:hiddenFill>
            </a:ext>
          </a:extLst>
        </p:spPr>
        <p:txBody>
          <a:bodyPr bIns="108000">
            <a:spAutoFit/>
          </a:bodyPr>
          <a:lstStyle/>
          <a:p>
            <a:pPr>
              <a:lnSpc>
                <a:spcPct val="200000"/>
              </a:lnSpc>
              <a:buFont typeface="Arial" pitchFamily="34" charset="0"/>
              <a:buNone/>
            </a:pPr>
            <a:r>
              <a:rPr lang="zh-CN" altLang="en-US" sz="2400">
                <a:latin typeface="华文中宋" pitchFamily="2" charset="-122"/>
                <a:ea typeface="华文中宋" pitchFamily="2" charset="-122"/>
                <a:sym typeface="微软雅黑" pitchFamily="34" charset="-122"/>
              </a:rPr>
              <a:t>    辩证唯物主义认识论认为，认识的本质是主体在</a:t>
            </a:r>
            <a:r>
              <a:rPr lang="zh-CN" altLang="en-US" sz="2400" b="1">
                <a:latin typeface="华文中宋" pitchFamily="2" charset="-122"/>
                <a:ea typeface="华文中宋" pitchFamily="2" charset="-122"/>
                <a:sym typeface="微软雅黑" pitchFamily="34" charset="-122"/>
              </a:rPr>
              <a:t>实践基础</a:t>
            </a:r>
            <a:r>
              <a:rPr lang="zh-CN" altLang="en-US" sz="2400">
                <a:latin typeface="华文中宋" pitchFamily="2" charset="-122"/>
                <a:ea typeface="华文中宋" pitchFamily="2" charset="-122"/>
                <a:sym typeface="微软雅黑" pitchFamily="34" charset="-122"/>
              </a:rPr>
              <a:t>上对客体的</a:t>
            </a:r>
            <a:r>
              <a:rPr lang="zh-CN" altLang="en-US" sz="2400" b="1">
                <a:latin typeface="华文中宋" pitchFamily="2" charset="-122"/>
                <a:ea typeface="华文中宋" pitchFamily="2" charset="-122"/>
                <a:sym typeface="微软雅黑" pitchFamily="34" charset="-122"/>
              </a:rPr>
              <a:t>能动反映</a:t>
            </a:r>
            <a:r>
              <a:rPr lang="zh-CN" altLang="en-US" sz="2400">
                <a:latin typeface="华文中宋" pitchFamily="2" charset="-122"/>
                <a:ea typeface="华文中宋" pitchFamily="2" charset="-122"/>
                <a:sym typeface="微软雅黑" pitchFamily="34" charset="-122"/>
              </a:rPr>
              <a:t>。</a:t>
            </a:r>
            <a:endParaRPr lang="zh-CN" altLang="en-US" sz="2400">
              <a:latin typeface="华文中宋" pitchFamily="2" charset="-122"/>
              <a:ea typeface="华文中宋" pitchFamily="2" charset="-122"/>
            </a:endParaRPr>
          </a:p>
        </p:txBody>
      </p:sp>
      <p:sp>
        <p:nvSpPr>
          <p:cNvPr id="6" name="椭圆 5"/>
          <p:cNvSpPr/>
          <p:nvPr/>
        </p:nvSpPr>
        <p:spPr>
          <a:xfrm>
            <a:off x="8256588" y="3108325"/>
            <a:ext cx="2160587" cy="1976438"/>
          </a:xfrm>
          <a:prstGeom prst="ellipse">
            <a:avLst/>
          </a:prstGeom>
          <a:solidFill>
            <a:srgbClr val="F79646">
              <a:lumMod val="60000"/>
              <a:lumOff val="40000"/>
            </a:srgbClr>
          </a:solidFill>
          <a:ln w="28575" cap="flat" cmpd="sng" algn="ctr">
            <a:solidFill>
              <a:srgbClr val="F79646">
                <a:lumMod val="60000"/>
                <a:lumOff val="40000"/>
              </a:srgbClr>
            </a:solidFill>
            <a:prstDash val="solid"/>
          </a:ln>
          <a:effectLst/>
        </p:spPr>
        <p:txBody>
          <a:bodyPr anchor="ctr"/>
          <a:lstStyle/>
          <a:p>
            <a:pPr algn="ctr" fontAlgn="auto">
              <a:spcBef>
                <a:spcPts val="0"/>
              </a:spcBef>
              <a:spcAft>
                <a:spcPts val="0"/>
              </a:spcAft>
              <a:defRPr/>
            </a:pPr>
            <a:r>
              <a:rPr lang="zh-CN" altLang="en-US" sz="2400" kern="0" dirty="0">
                <a:solidFill>
                  <a:sysClr val="windowText" lastClr="000000"/>
                </a:solidFill>
                <a:latin typeface="华文中宋" pitchFamily="2" charset="-122"/>
                <a:ea typeface="华文中宋" pitchFamily="2" charset="-122"/>
                <a:cs typeface="黑体" pitchFamily="49" charset="-122"/>
                <a:sym typeface="微软雅黑" pitchFamily="34" charset="-122"/>
              </a:rPr>
              <a:t>主体在</a:t>
            </a:r>
            <a:r>
              <a:rPr lang="zh-CN" altLang="en-US" sz="2400" b="1" kern="0" dirty="0">
                <a:solidFill>
                  <a:sysClr val="windowText" lastClr="000000"/>
                </a:solidFill>
                <a:latin typeface="华文中宋" pitchFamily="2" charset="-122"/>
                <a:ea typeface="华文中宋" pitchFamily="2" charset="-122"/>
                <a:cs typeface="黑体" pitchFamily="49" charset="-122"/>
                <a:sym typeface="微软雅黑" pitchFamily="34" charset="-122"/>
              </a:rPr>
              <a:t>实践基础</a:t>
            </a:r>
            <a:r>
              <a:rPr lang="zh-CN" altLang="en-US" sz="2400" kern="0" dirty="0">
                <a:solidFill>
                  <a:sysClr val="windowText" lastClr="000000"/>
                </a:solidFill>
                <a:latin typeface="华文中宋" pitchFamily="2" charset="-122"/>
                <a:ea typeface="华文中宋" pitchFamily="2" charset="-122"/>
                <a:cs typeface="黑体" pitchFamily="49" charset="-122"/>
                <a:sym typeface="微软雅黑" pitchFamily="34" charset="-122"/>
              </a:rPr>
              <a:t>上对客体的</a:t>
            </a:r>
            <a:r>
              <a:rPr lang="zh-CN" altLang="en-US" sz="2400" b="1" kern="0" dirty="0">
                <a:solidFill>
                  <a:sysClr val="windowText" lastClr="000000"/>
                </a:solidFill>
                <a:latin typeface="华文中宋" pitchFamily="2" charset="-122"/>
                <a:ea typeface="华文中宋" pitchFamily="2" charset="-122"/>
                <a:cs typeface="黑体" pitchFamily="49" charset="-122"/>
                <a:sym typeface="微软雅黑" pitchFamily="34" charset="-122"/>
              </a:rPr>
              <a:t>能动反映</a:t>
            </a:r>
            <a:endParaRPr lang="zh-CN" altLang="en-US" sz="2400" kern="0" dirty="0">
              <a:solidFill>
                <a:sysClr val="windowText" lastClr="000000"/>
              </a:solidFill>
              <a:latin typeface="Calibri"/>
              <a:ea typeface="宋体"/>
            </a:endParaRPr>
          </a:p>
        </p:txBody>
      </p:sp>
      <p:sp>
        <p:nvSpPr>
          <p:cNvPr id="7" name="TextBox 6"/>
          <p:cNvSpPr txBox="1"/>
          <p:nvPr/>
        </p:nvSpPr>
        <p:spPr>
          <a:xfrm>
            <a:off x="8604250" y="5713413"/>
            <a:ext cx="1584325" cy="400050"/>
          </a:xfrm>
          <a:prstGeom prst="rect">
            <a:avLst/>
          </a:prstGeom>
          <a:noFill/>
          <a:ln w="28575">
            <a:solidFill>
              <a:srgbClr val="F79646">
                <a:lumMod val="60000"/>
                <a:lumOff val="40000"/>
              </a:srgbClr>
            </a:solidFill>
          </a:ln>
        </p:spPr>
        <p:txBody>
          <a:bodyPr>
            <a:spAutoFit/>
          </a:bodyPr>
          <a:lstStyle/>
          <a:p>
            <a:pPr fontAlgn="auto">
              <a:spcBef>
                <a:spcPts val="0"/>
              </a:spcBef>
              <a:spcAft>
                <a:spcPts val="0"/>
              </a:spcAft>
              <a:defRPr/>
            </a:pPr>
            <a:r>
              <a:rPr lang="zh-CN" altLang="en-US" sz="2000" kern="0" dirty="0">
                <a:solidFill>
                  <a:sysClr val="windowText" lastClr="000000"/>
                </a:solidFill>
                <a:ea typeface="黑体" pitchFamily="49" charset="-122"/>
              </a:rPr>
              <a:t>主体：人</a:t>
            </a:r>
          </a:p>
        </p:txBody>
      </p:sp>
      <p:cxnSp>
        <p:nvCxnSpPr>
          <p:cNvPr id="8" name="直接箭头连接符 7"/>
          <p:cNvCxnSpPr>
            <a:cxnSpLocks noChangeShapeType="1"/>
            <a:stCxn id="6" idx="2"/>
          </p:cNvCxnSpPr>
          <p:nvPr/>
        </p:nvCxnSpPr>
        <p:spPr bwMode="auto">
          <a:xfrm flipH="1">
            <a:off x="7751763" y="4097338"/>
            <a:ext cx="504825" cy="0"/>
          </a:xfrm>
          <a:prstGeom prst="straightConnector1">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cxnSp>
      <p:sp>
        <p:nvSpPr>
          <p:cNvPr id="9" name="TextBox 8"/>
          <p:cNvSpPr txBox="1"/>
          <p:nvPr/>
        </p:nvSpPr>
        <p:spPr>
          <a:xfrm>
            <a:off x="6743700" y="3773488"/>
            <a:ext cx="1008063" cy="708025"/>
          </a:xfrm>
          <a:prstGeom prst="rect">
            <a:avLst/>
          </a:prstGeom>
          <a:noFill/>
          <a:ln w="28575">
            <a:solidFill>
              <a:srgbClr val="F79646">
                <a:lumMod val="60000"/>
                <a:lumOff val="40000"/>
              </a:srgbClr>
            </a:solidFill>
          </a:ln>
        </p:spPr>
        <p:txBody>
          <a:bodyPr>
            <a:spAutoFit/>
          </a:bodyPr>
          <a:lstStyle/>
          <a:p>
            <a:pPr fontAlgn="auto">
              <a:spcBef>
                <a:spcPts val="0"/>
              </a:spcBef>
              <a:spcAft>
                <a:spcPts val="0"/>
              </a:spcAft>
              <a:defRPr/>
            </a:pPr>
            <a:r>
              <a:rPr lang="zh-CN" altLang="en-US" sz="2000" kern="0" dirty="0">
                <a:solidFill>
                  <a:sysClr val="windowText" lastClr="000000"/>
                </a:solidFill>
                <a:ea typeface="黑体" pitchFamily="49" charset="-122"/>
              </a:rPr>
              <a:t>基础：实践</a:t>
            </a:r>
          </a:p>
        </p:txBody>
      </p:sp>
      <p:cxnSp>
        <p:nvCxnSpPr>
          <p:cNvPr id="10" name="直接箭头连接符 9"/>
          <p:cNvCxnSpPr>
            <a:cxnSpLocks noChangeShapeType="1"/>
            <a:stCxn id="6" idx="4"/>
          </p:cNvCxnSpPr>
          <p:nvPr/>
        </p:nvCxnSpPr>
        <p:spPr bwMode="auto">
          <a:xfrm>
            <a:off x="9336088" y="5084763"/>
            <a:ext cx="0" cy="647700"/>
          </a:xfrm>
          <a:prstGeom prst="straightConnector1">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cxnSp>
      <p:sp>
        <p:nvSpPr>
          <p:cNvPr id="11" name="TextBox 10"/>
          <p:cNvSpPr txBox="1"/>
          <p:nvPr/>
        </p:nvSpPr>
        <p:spPr>
          <a:xfrm>
            <a:off x="8364538" y="1606550"/>
            <a:ext cx="1944687" cy="1016000"/>
          </a:xfrm>
          <a:prstGeom prst="rect">
            <a:avLst/>
          </a:prstGeom>
          <a:noFill/>
          <a:ln w="28575">
            <a:solidFill>
              <a:srgbClr val="F79646">
                <a:lumMod val="60000"/>
                <a:lumOff val="40000"/>
              </a:srgbClr>
            </a:solidFill>
          </a:ln>
        </p:spPr>
        <p:txBody>
          <a:bodyPr>
            <a:spAutoFit/>
          </a:bodyPr>
          <a:lstStyle/>
          <a:p>
            <a:pPr fontAlgn="auto">
              <a:spcBef>
                <a:spcPts val="0"/>
              </a:spcBef>
              <a:spcAft>
                <a:spcPts val="0"/>
              </a:spcAft>
              <a:defRPr/>
            </a:pPr>
            <a:r>
              <a:rPr lang="zh-CN" altLang="en-US" sz="2000" kern="0" dirty="0">
                <a:solidFill>
                  <a:sysClr val="windowText" lastClr="000000"/>
                </a:solidFill>
                <a:ea typeface="黑体" pitchFamily="49" charset="-122"/>
              </a:rPr>
              <a:t>客体：自然界</a:t>
            </a:r>
            <a:endParaRPr lang="en-US" altLang="zh-CN" sz="2000" kern="0" dirty="0">
              <a:solidFill>
                <a:sysClr val="windowText" lastClr="000000"/>
              </a:solidFill>
              <a:ea typeface="黑体" pitchFamily="49" charset="-122"/>
            </a:endParaRPr>
          </a:p>
          <a:p>
            <a:pPr fontAlgn="auto">
              <a:spcBef>
                <a:spcPts val="0"/>
              </a:spcBef>
              <a:spcAft>
                <a:spcPts val="0"/>
              </a:spcAft>
              <a:defRPr/>
            </a:pPr>
            <a:r>
              <a:rPr lang="zh-CN" altLang="en-US" sz="2000" kern="0" dirty="0">
                <a:solidFill>
                  <a:sysClr val="windowText" lastClr="000000"/>
                </a:solidFill>
                <a:ea typeface="黑体" pitchFamily="49" charset="-122"/>
              </a:rPr>
              <a:t>人类社会</a:t>
            </a:r>
            <a:endParaRPr lang="en-US" altLang="zh-CN" sz="2000" kern="0" dirty="0">
              <a:solidFill>
                <a:sysClr val="windowText" lastClr="000000"/>
              </a:solidFill>
              <a:ea typeface="黑体" pitchFamily="49" charset="-122"/>
            </a:endParaRPr>
          </a:p>
          <a:p>
            <a:pPr fontAlgn="auto">
              <a:spcBef>
                <a:spcPts val="0"/>
              </a:spcBef>
              <a:spcAft>
                <a:spcPts val="0"/>
              </a:spcAft>
              <a:defRPr/>
            </a:pPr>
            <a:r>
              <a:rPr lang="zh-CN" altLang="en-US" sz="2000" kern="0" dirty="0">
                <a:solidFill>
                  <a:sysClr val="windowText" lastClr="000000"/>
                </a:solidFill>
                <a:ea typeface="黑体" pitchFamily="49" charset="-122"/>
              </a:rPr>
              <a:t>人的思维</a:t>
            </a:r>
            <a:endParaRPr lang="en-US" altLang="zh-CN" sz="2000" kern="0" dirty="0">
              <a:solidFill>
                <a:sysClr val="windowText" lastClr="000000"/>
              </a:solidFill>
              <a:ea typeface="黑体" pitchFamily="49" charset="-122"/>
            </a:endParaRPr>
          </a:p>
        </p:txBody>
      </p:sp>
      <p:cxnSp>
        <p:nvCxnSpPr>
          <p:cNvPr id="12" name="直接箭头连接符 11"/>
          <p:cNvCxnSpPr>
            <a:cxnSpLocks noChangeShapeType="1"/>
            <a:stCxn id="6" idx="6"/>
          </p:cNvCxnSpPr>
          <p:nvPr/>
        </p:nvCxnSpPr>
        <p:spPr bwMode="auto">
          <a:xfrm>
            <a:off x="10417175" y="4097338"/>
            <a:ext cx="287338" cy="0"/>
          </a:xfrm>
          <a:prstGeom prst="straightConnector1">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cxnSp>
      <p:sp>
        <p:nvSpPr>
          <p:cNvPr id="13" name="TextBox 12"/>
          <p:cNvSpPr txBox="1"/>
          <p:nvPr/>
        </p:nvSpPr>
        <p:spPr>
          <a:xfrm>
            <a:off x="10704513" y="3773488"/>
            <a:ext cx="1223962" cy="708025"/>
          </a:xfrm>
          <a:prstGeom prst="rect">
            <a:avLst/>
          </a:prstGeom>
          <a:noFill/>
          <a:ln w="28575">
            <a:solidFill>
              <a:srgbClr val="F79646">
                <a:lumMod val="60000"/>
                <a:lumOff val="40000"/>
              </a:srgbClr>
            </a:solidFill>
          </a:ln>
        </p:spPr>
        <p:txBody>
          <a:bodyPr>
            <a:spAutoFit/>
          </a:bodyPr>
          <a:lstStyle/>
          <a:p>
            <a:pPr fontAlgn="auto">
              <a:spcBef>
                <a:spcPts val="0"/>
              </a:spcBef>
              <a:spcAft>
                <a:spcPts val="0"/>
              </a:spcAft>
              <a:defRPr/>
            </a:pPr>
            <a:r>
              <a:rPr lang="zh-CN" altLang="en-US" sz="2000" kern="0" dirty="0">
                <a:solidFill>
                  <a:sysClr val="windowText" lastClr="000000"/>
                </a:solidFill>
                <a:ea typeface="黑体" pitchFamily="49" charset="-122"/>
              </a:rPr>
              <a:t>性质：</a:t>
            </a:r>
            <a:endParaRPr lang="en-US" altLang="zh-CN" sz="2000" kern="0" dirty="0">
              <a:solidFill>
                <a:sysClr val="windowText" lastClr="000000"/>
              </a:solidFill>
              <a:ea typeface="黑体" pitchFamily="49" charset="-122"/>
            </a:endParaRPr>
          </a:p>
          <a:p>
            <a:pPr fontAlgn="auto">
              <a:spcBef>
                <a:spcPts val="0"/>
              </a:spcBef>
              <a:spcAft>
                <a:spcPts val="0"/>
              </a:spcAft>
              <a:defRPr/>
            </a:pPr>
            <a:r>
              <a:rPr lang="zh-CN" altLang="en-US" sz="2000" kern="0" dirty="0">
                <a:solidFill>
                  <a:sysClr val="windowText" lastClr="000000"/>
                </a:solidFill>
                <a:ea typeface="黑体" pitchFamily="49" charset="-122"/>
              </a:rPr>
              <a:t>能动反映</a:t>
            </a:r>
          </a:p>
        </p:txBody>
      </p:sp>
      <p:sp>
        <p:nvSpPr>
          <p:cNvPr id="14" name="矩形 13"/>
          <p:cNvSpPr/>
          <p:nvPr/>
        </p:nvSpPr>
        <p:spPr>
          <a:xfrm>
            <a:off x="334963" y="3182938"/>
            <a:ext cx="1724025" cy="461962"/>
          </a:xfrm>
          <a:prstGeom prst="rect">
            <a:avLst/>
          </a:prstGeom>
          <a:solidFill>
            <a:srgbClr val="C00000"/>
          </a:solidFill>
        </p:spPr>
        <p:txBody>
          <a:bodyPr wrap="none">
            <a:spAutoFit/>
          </a:bodyPr>
          <a:lstStyle/>
          <a:p>
            <a:pPr fontAlgn="auto">
              <a:spcBef>
                <a:spcPts val="0"/>
              </a:spcBef>
              <a:spcAft>
                <a:spcPts val="0"/>
              </a:spcAft>
              <a:defRPr/>
            </a:pPr>
            <a:r>
              <a:rPr lang="zh-CN" altLang="en-US" sz="2400" b="1" kern="0" dirty="0">
                <a:solidFill>
                  <a:sysClr val="window" lastClr="FFFFFF"/>
                </a:solidFill>
                <a:latin typeface="华文中宋" pitchFamily="2" charset="-122"/>
                <a:ea typeface="华文中宋" pitchFamily="2" charset="-122"/>
                <a:sym typeface="+mn-lt"/>
              </a:rPr>
              <a:t>认识的本质</a:t>
            </a:r>
            <a:endParaRPr lang="zh-CN" altLang="en-US" sz="2400" kern="0" dirty="0">
              <a:solidFill>
                <a:sysClr val="window" lastClr="FFFFFF"/>
              </a:solidFill>
              <a:ea typeface="黑体" pitchFamily="49" charset="-122"/>
            </a:endParaRPr>
          </a:p>
        </p:txBody>
      </p:sp>
    </p:spTree>
    <p:extLst>
      <p:ext uri="{BB962C8B-B14F-4D97-AF65-F5344CB8AC3E}">
        <p14:creationId xmlns:p14="http://schemas.microsoft.com/office/powerpoint/2010/main" val="947680398"/>
      </p:ext>
    </p:extLst>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ppt_x"/>
                                          </p:val>
                                        </p:tav>
                                        <p:tav tm="100000">
                                          <p:val>
                                            <p:strVal val="#ppt_x"/>
                                          </p:val>
                                        </p:tav>
                                      </p:tavLst>
                                    </p:anim>
                                    <p:anim calcmode="lin" valueType="num">
                                      <p:cBhvr additive="base">
                                        <p:cTn id="3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1"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403349" y="1773238"/>
            <a:ext cx="86860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latin typeface="Garamond" pitchFamily="18" charset="0"/>
                <a:ea typeface="楷体_GB2312" pitchFamily="49" charset="-122"/>
              </a:rPr>
              <a:t>　　</a:t>
            </a:r>
            <a:endParaRPr lang="zh-CN" altLang="en-US" sz="2800" dirty="0">
              <a:latin typeface="Garamond" pitchFamily="18" charset="0"/>
            </a:endParaRPr>
          </a:p>
        </p:txBody>
      </p:sp>
      <p:sp>
        <p:nvSpPr>
          <p:cNvPr id="3" name="Rectangle 3"/>
          <p:cNvSpPr txBox="1"/>
          <p:nvPr/>
        </p:nvSpPr>
        <p:spPr bwMode="auto">
          <a:xfrm>
            <a:off x="548640" y="1036229"/>
            <a:ext cx="9540756" cy="737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52425" indent="-352425" algn="l" rtl="0" eaLnBrk="0" fontAlgn="base" hangingPunct="0">
              <a:lnSpc>
                <a:spcPct val="90000"/>
              </a:lnSpc>
              <a:spcBef>
                <a:spcPts val="1000"/>
              </a:spcBef>
              <a:spcAft>
                <a:spcPct val="0"/>
              </a:spcAft>
              <a:buClr>
                <a:srgbClr val="32B9CE"/>
              </a:buClr>
              <a:buSzPct val="60000"/>
              <a:buFont typeface="Wingdings" pitchFamily="2" charset="2"/>
              <a:buChar char="u"/>
              <a:defRPr sz="24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342900" indent="-342900">
              <a:lnSpc>
                <a:spcPct val="140000"/>
              </a:lnSpc>
              <a:spcBef>
                <a:spcPct val="20000"/>
              </a:spcBef>
              <a:buClrTx/>
              <a:buSzTx/>
              <a:buFontTx/>
              <a:buNone/>
              <a:defRPr/>
            </a:pPr>
            <a:r>
              <a:rPr lang="zh-CN" altLang="en-US" b="1" noProof="1" smtClean="0">
                <a:solidFill>
                  <a:srgbClr val="FF0000"/>
                </a:solidFill>
                <a:latin typeface="+mn-ea"/>
                <a:cs typeface="黑体" pitchFamily="49" charset="-122"/>
              </a:rPr>
              <a:t>唯物辩证的认识论是实践基础上的能动反映论，</a:t>
            </a:r>
            <a:r>
              <a:rPr lang="zh-CN" altLang="en-US" noProof="1" smtClean="0">
                <a:solidFill>
                  <a:srgbClr val="030405"/>
                </a:solidFill>
                <a:latin typeface="+mn-ea"/>
                <a:cs typeface="黑体" pitchFamily="49" charset="-122"/>
              </a:rPr>
              <a:t>具备两个突出特点：</a:t>
            </a:r>
          </a:p>
        </p:txBody>
      </p:sp>
      <p:sp>
        <p:nvSpPr>
          <p:cNvPr id="5" name="矩形 11"/>
          <p:cNvSpPr>
            <a:spLocks noChangeArrowheads="1"/>
          </p:cNvSpPr>
          <p:nvPr/>
        </p:nvSpPr>
        <p:spPr bwMode="auto">
          <a:xfrm>
            <a:off x="704850" y="2582068"/>
            <a:ext cx="4537075" cy="1401763"/>
          </a:xfrm>
          <a:prstGeom prst="rect">
            <a:avLst/>
          </a:prstGeom>
          <a:noFill/>
          <a:ln w="9525">
            <a:solidFill>
              <a:srgbClr val="D11D0E"/>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marL="228600" indent="-228600">
              <a:lnSpc>
                <a:spcPct val="160000"/>
              </a:lnSpc>
              <a:spcBef>
                <a:spcPts val="1000"/>
              </a:spcBef>
              <a:buFont typeface="Arial" pitchFamily="34" charset="0"/>
              <a:buNone/>
            </a:pPr>
            <a:r>
              <a:rPr lang="zh-CN" altLang="en-US" sz="2400" b="1">
                <a:latin typeface="华文中宋" pitchFamily="2" charset="-122"/>
                <a:ea typeface="华文中宋" pitchFamily="2" charset="-122"/>
                <a:sym typeface="Arial" pitchFamily="34" charset="0"/>
              </a:rPr>
              <a:t>一是把实践引入认识论</a:t>
            </a:r>
          </a:p>
          <a:p>
            <a:pPr marL="228600" indent="-228600">
              <a:lnSpc>
                <a:spcPct val="160000"/>
              </a:lnSpc>
              <a:spcBef>
                <a:spcPts val="1000"/>
              </a:spcBef>
              <a:buFont typeface="Arial" pitchFamily="34" charset="0"/>
              <a:buNone/>
            </a:pPr>
            <a:r>
              <a:rPr lang="zh-CN" altLang="en-US" sz="2400" b="1">
                <a:latin typeface="华文中宋" pitchFamily="2" charset="-122"/>
                <a:ea typeface="华文中宋" pitchFamily="2" charset="-122"/>
                <a:sym typeface="Arial" pitchFamily="34" charset="0"/>
              </a:rPr>
              <a:t>二是把辩证法运用于认识论</a:t>
            </a:r>
          </a:p>
        </p:txBody>
      </p:sp>
      <p:sp>
        <p:nvSpPr>
          <p:cNvPr id="6" name="AutoShape 6"/>
          <p:cNvSpPr>
            <a:spLocks noChangeArrowheads="1"/>
          </p:cNvSpPr>
          <p:nvPr/>
        </p:nvSpPr>
        <p:spPr bwMode="auto">
          <a:xfrm>
            <a:off x="6334125" y="2708275"/>
            <a:ext cx="914400" cy="574675"/>
          </a:xfrm>
          <a:prstGeom prst="flowChartProcess">
            <a:avLst/>
          </a:prstGeom>
          <a:solidFill>
            <a:srgbClr val="DC540F"/>
          </a:solidFill>
          <a:ln w="9525">
            <a:solidFill>
              <a:srgbClr val="000000"/>
            </a:solidFill>
            <a:miter lim="800000"/>
            <a:headEnd/>
            <a:tailEnd/>
          </a:ln>
        </p:spPr>
        <p:txBody>
          <a:bodyPr wrap="none" anchor="ctr"/>
          <a:lstStyle/>
          <a:p>
            <a:pPr algn="ctr">
              <a:buFont typeface="Arial" pitchFamily="34" charset="0"/>
              <a:buNone/>
            </a:pPr>
            <a:r>
              <a:rPr lang="zh-CN" altLang="en-US" sz="2000" b="1">
                <a:solidFill>
                  <a:srgbClr val="E7E6E6"/>
                </a:solidFill>
                <a:ea typeface="微软雅黑" pitchFamily="34" charset="-122"/>
                <a:sym typeface="Arial" pitchFamily="34" charset="0"/>
              </a:rPr>
              <a:t>主体</a:t>
            </a:r>
          </a:p>
        </p:txBody>
      </p:sp>
      <p:sp>
        <p:nvSpPr>
          <p:cNvPr id="7" name="Line 7"/>
          <p:cNvSpPr>
            <a:spLocks noChangeShapeType="1"/>
          </p:cNvSpPr>
          <p:nvPr/>
        </p:nvSpPr>
        <p:spPr bwMode="auto">
          <a:xfrm>
            <a:off x="6810375" y="3352800"/>
            <a:ext cx="0" cy="57785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8" name="Line 8"/>
          <p:cNvSpPr>
            <a:spLocks noChangeShapeType="1"/>
          </p:cNvSpPr>
          <p:nvPr/>
        </p:nvSpPr>
        <p:spPr bwMode="auto">
          <a:xfrm>
            <a:off x="6810375" y="4578350"/>
            <a:ext cx="0" cy="574675"/>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9" name="AutoShape 9"/>
          <p:cNvSpPr>
            <a:spLocks noChangeArrowheads="1"/>
          </p:cNvSpPr>
          <p:nvPr/>
        </p:nvSpPr>
        <p:spPr bwMode="auto">
          <a:xfrm>
            <a:off x="6334125" y="3933825"/>
            <a:ext cx="914400" cy="609600"/>
          </a:xfrm>
          <a:prstGeom prst="flowChartProcess">
            <a:avLst/>
          </a:prstGeom>
          <a:solidFill>
            <a:srgbClr val="DC540F"/>
          </a:solidFill>
          <a:ln w="9525">
            <a:solidFill>
              <a:srgbClr val="000000"/>
            </a:solidFill>
            <a:miter lim="800000"/>
            <a:headEnd/>
            <a:tailEnd/>
          </a:ln>
        </p:spPr>
        <p:txBody>
          <a:bodyPr wrap="none" anchor="ctr"/>
          <a:lstStyle/>
          <a:p>
            <a:pPr algn="ctr">
              <a:buFont typeface="Arial" pitchFamily="34" charset="0"/>
              <a:buNone/>
            </a:pPr>
            <a:r>
              <a:rPr lang="zh-CN" altLang="en-US" sz="2000" b="1">
                <a:solidFill>
                  <a:srgbClr val="E7E6E6"/>
                </a:solidFill>
                <a:ea typeface="微软雅黑" pitchFamily="34" charset="-122"/>
                <a:sym typeface="Arial" pitchFamily="34" charset="0"/>
              </a:rPr>
              <a:t>实践</a:t>
            </a:r>
          </a:p>
        </p:txBody>
      </p:sp>
      <p:sp>
        <p:nvSpPr>
          <p:cNvPr id="10" name="AutoShape 10"/>
          <p:cNvSpPr>
            <a:spLocks noChangeArrowheads="1"/>
          </p:cNvSpPr>
          <p:nvPr/>
        </p:nvSpPr>
        <p:spPr bwMode="auto">
          <a:xfrm>
            <a:off x="6334125" y="5156200"/>
            <a:ext cx="914400" cy="609600"/>
          </a:xfrm>
          <a:prstGeom prst="flowChartProcess">
            <a:avLst/>
          </a:prstGeom>
          <a:solidFill>
            <a:srgbClr val="DC540F"/>
          </a:solidFill>
          <a:ln w="9525">
            <a:solidFill>
              <a:srgbClr val="000000"/>
            </a:solidFill>
            <a:miter lim="800000"/>
            <a:headEnd/>
            <a:tailEnd/>
          </a:ln>
        </p:spPr>
        <p:txBody>
          <a:bodyPr wrap="none" anchor="ctr"/>
          <a:lstStyle/>
          <a:p>
            <a:pPr algn="ctr">
              <a:buFont typeface="Arial" pitchFamily="34" charset="0"/>
              <a:buNone/>
            </a:pPr>
            <a:r>
              <a:rPr lang="zh-CN" altLang="en-US" sz="2000" b="1" dirty="0">
                <a:solidFill>
                  <a:srgbClr val="E7E6E6"/>
                </a:solidFill>
                <a:ea typeface="微软雅黑" pitchFamily="34" charset="-122"/>
                <a:sym typeface="Arial" pitchFamily="34" charset="0"/>
              </a:rPr>
              <a:t>客体</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8605" y="1943258"/>
            <a:ext cx="3228182" cy="3228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5275320"/>
      </p:ext>
    </p:extLst>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txBox="1">
            <a:spLocks noChangeArrowheads="1"/>
          </p:cNvSpPr>
          <p:nvPr/>
        </p:nvSpPr>
        <p:spPr bwMode="auto">
          <a:xfrm>
            <a:off x="728662" y="2402840"/>
            <a:ext cx="9710737" cy="22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352425" indent="-352425" algn="l" rtl="0" eaLnBrk="0" fontAlgn="base" hangingPunct="0">
              <a:lnSpc>
                <a:spcPct val="90000"/>
              </a:lnSpc>
              <a:spcBef>
                <a:spcPts val="1000"/>
              </a:spcBef>
              <a:spcAft>
                <a:spcPct val="0"/>
              </a:spcAft>
              <a:buClr>
                <a:srgbClr val="32B9CE"/>
              </a:buClr>
              <a:buSzPct val="60000"/>
              <a:buFont typeface="Wingdings" pitchFamily="2" charset="2"/>
              <a:buChar char="u"/>
              <a:defRPr sz="24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352425" marR="0" lvl="0" indent="-352425" algn="just" defTabSz="914400" rtl="0" eaLnBrk="0" fontAlgn="base" latinLnBrk="0" hangingPunct="0">
              <a:lnSpc>
                <a:spcPts val="4300"/>
              </a:lnSpc>
              <a:spcBef>
                <a:spcPts val="1000"/>
              </a:spcBef>
              <a:spcAft>
                <a:spcPct val="0"/>
              </a:spcAft>
              <a:buClr>
                <a:srgbClr val="32B9CE"/>
              </a:buClr>
              <a:buSzPct val="60000"/>
              <a:buFont typeface="Wingdings" pitchFamily="2" charset="2"/>
              <a:buChar char="u"/>
              <a:tabLst/>
              <a:defRPr/>
            </a:pPr>
            <a:r>
              <a:rPr kumimoji="0" lang="zh-CN" altLang="en-US" sz="2400" b="0" i="0" u="none" strike="noStrike" kern="1200" cap="none" spc="0" normalizeH="0" baseline="0" noProof="1" smtClean="0">
                <a:ln>
                  <a:noFill/>
                </a:ln>
                <a:solidFill>
                  <a:srgbClr val="030405"/>
                </a:solidFill>
                <a:effectLst/>
                <a:uLnTx/>
                <a:uFillTx/>
                <a:latin typeface="黑体" pitchFamily="49" charset="-122"/>
                <a:ea typeface="黑体"/>
                <a:cs typeface="+mn-cs"/>
              </a:rPr>
              <a:t> </a:t>
            </a:r>
            <a:r>
              <a:rPr kumimoji="0" lang="zh-CN" altLang="en-US" sz="2800" b="0" i="0" u="none" strike="noStrike" kern="1200" cap="none" spc="0" normalizeH="0" baseline="0" noProof="1" smtClean="0">
                <a:ln>
                  <a:noFill/>
                </a:ln>
                <a:solidFill>
                  <a:srgbClr val="030405"/>
                </a:solidFill>
                <a:effectLst/>
                <a:uLnTx/>
                <a:uFillTx/>
                <a:latin typeface="黑体" pitchFamily="49" charset="-122"/>
                <a:ea typeface="黑体"/>
                <a:cs typeface="+mn-cs"/>
              </a:rPr>
              <a:t>这一理论</a:t>
            </a:r>
            <a:r>
              <a:rPr kumimoji="0" lang="zh-CN" altLang="en-US" sz="2800" b="1" i="0" u="none" strike="noStrike" kern="1200" cap="none" spc="0" normalizeH="0" baseline="0" noProof="1" smtClean="0">
                <a:ln>
                  <a:noFill/>
                </a:ln>
                <a:solidFill>
                  <a:srgbClr val="FF0000"/>
                </a:solidFill>
                <a:effectLst/>
                <a:uLnTx/>
                <a:uFillTx/>
                <a:latin typeface="黑体" pitchFamily="49" charset="-122"/>
                <a:ea typeface="黑体"/>
                <a:cs typeface="+mn-cs"/>
              </a:rPr>
              <a:t>把实践的观点作为整个认识论的基础</a:t>
            </a:r>
            <a:r>
              <a:rPr kumimoji="0" lang="zh-CN" altLang="en-US" sz="2800" b="0" i="0" u="none" strike="noStrike" kern="1200" cap="none" spc="0" normalizeH="0" baseline="0" noProof="1" smtClean="0">
                <a:ln>
                  <a:noFill/>
                </a:ln>
                <a:solidFill>
                  <a:srgbClr val="030405"/>
                </a:solidFill>
                <a:effectLst/>
                <a:uLnTx/>
                <a:uFillTx/>
                <a:latin typeface="黑体" pitchFamily="49" charset="-122"/>
                <a:ea typeface="黑体"/>
                <a:cs typeface="+mn-cs"/>
              </a:rPr>
              <a:t>，以</a:t>
            </a:r>
            <a:r>
              <a:rPr kumimoji="0" lang="zh-CN" altLang="en-US" sz="2800" b="0" i="0" u="sng" strike="noStrike" kern="1200" cap="none" spc="0" normalizeH="0" baseline="0" noProof="1" smtClean="0">
                <a:ln>
                  <a:noFill/>
                </a:ln>
                <a:solidFill>
                  <a:srgbClr val="030405"/>
                </a:solidFill>
                <a:effectLst/>
                <a:uLnTx/>
                <a:uFillTx/>
                <a:latin typeface="黑体" pitchFamily="49" charset="-122"/>
                <a:ea typeface="黑体"/>
                <a:cs typeface="+mn-cs"/>
              </a:rPr>
              <a:t>实践的观点</a:t>
            </a:r>
            <a:r>
              <a:rPr kumimoji="0" lang="zh-CN" altLang="en-US" sz="2800" b="0" i="0" u="none" strike="noStrike" kern="1200" cap="none" spc="0" normalizeH="0" baseline="0" noProof="1" smtClean="0">
                <a:ln>
                  <a:noFill/>
                </a:ln>
                <a:solidFill>
                  <a:srgbClr val="030405"/>
                </a:solidFill>
                <a:effectLst/>
                <a:uLnTx/>
                <a:uFillTx/>
                <a:latin typeface="黑体" pitchFamily="49" charset="-122"/>
                <a:ea typeface="黑体"/>
                <a:cs typeface="+mn-cs"/>
              </a:rPr>
              <a:t>阐述人的认识活动及其规律，科学地规定了认识的主体和客体及其相互关系，对一系列重要的认识论问题，作出了同旧唯物主义认识论完全不同的科学解释。</a:t>
            </a:r>
            <a:endParaRPr kumimoji="0" lang="zh-CN" altLang="en-US" sz="2400" b="0" i="0" u="none" strike="noStrike" kern="1200" cap="none" spc="0" normalizeH="0" baseline="0" noProof="0" dirty="0" smtClean="0">
              <a:ln>
                <a:noFill/>
              </a:ln>
              <a:solidFill>
                <a:srgbClr val="5F5F5F"/>
              </a:solidFill>
              <a:effectLst/>
              <a:uLnTx/>
              <a:uFillTx/>
              <a:latin typeface="Arial"/>
              <a:ea typeface="黑体"/>
              <a:cs typeface="+mn-cs"/>
            </a:endParaRPr>
          </a:p>
        </p:txBody>
      </p:sp>
      <p:sp>
        <p:nvSpPr>
          <p:cNvPr id="5" name="矩形 4"/>
          <p:cNvSpPr>
            <a:spLocks noChangeArrowheads="1"/>
          </p:cNvSpPr>
          <p:nvPr/>
        </p:nvSpPr>
        <p:spPr bwMode="auto">
          <a:xfrm>
            <a:off x="1474470" y="993266"/>
            <a:ext cx="2937022" cy="637097"/>
          </a:xfrm>
          <a:prstGeom prst="rect">
            <a:avLst/>
          </a:prstGeom>
          <a:noFill/>
          <a:ln w="9525">
            <a:solidFill>
              <a:srgbClr val="D11D0E"/>
            </a:solidFill>
            <a:miter lim="800000"/>
            <a:headEnd/>
            <a:tailEnd/>
          </a:ln>
          <a:extLst>
            <a:ext uri="{909E8E84-426E-40DD-AFC4-6F175D3DCCD1}">
              <a14:hiddenFill xmlns:a14="http://schemas.microsoft.com/office/drawing/2010/main">
                <a:solidFill>
                  <a:srgbClr val="FFFFFF"/>
                </a:solidFill>
              </a14:hiddenFill>
            </a:ext>
          </a:extLst>
        </p:spPr>
        <p:txBody>
          <a:bodyPr wrap="none" tIns="0">
            <a:spAutoFit/>
          </a:bodyPr>
          <a:lstStyle/>
          <a:p>
            <a:pPr marL="228600" indent="-228600">
              <a:lnSpc>
                <a:spcPct val="160000"/>
              </a:lnSpc>
              <a:spcBef>
                <a:spcPts val="1000"/>
              </a:spcBef>
              <a:buFont typeface="Arial" pitchFamily="34" charset="0"/>
              <a:buNone/>
            </a:pPr>
            <a:r>
              <a:rPr lang="en-US" altLang="zh-CN" sz="2400" b="1" dirty="0" smtClean="0">
                <a:solidFill>
                  <a:srgbClr val="000000"/>
                </a:solidFill>
                <a:latin typeface="华文中宋" pitchFamily="2" charset="-122"/>
                <a:ea typeface="华文中宋" pitchFamily="2" charset="-122"/>
                <a:sym typeface="Arial" pitchFamily="34" charset="0"/>
              </a:rPr>
              <a:t>1.</a:t>
            </a:r>
            <a:r>
              <a:rPr lang="zh-CN" altLang="en-US" sz="2400" b="1" dirty="0" smtClean="0">
                <a:solidFill>
                  <a:srgbClr val="000000"/>
                </a:solidFill>
                <a:latin typeface="华文中宋" pitchFamily="2" charset="-122"/>
                <a:ea typeface="华文中宋" pitchFamily="2" charset="-122"/>
                <a:sym typeface="Arial" pitchFamily="34" charset="0"/>
              </a:rPr>
              <a:t>把</a:t>
            </a:r>
            <a:r>
              <a:rPr lang="zh-CN" altLang="en-US" sz="2400" b="1" dirty="0">
                <a:solidFill>
                  <a:srgbClr val="000000"/>
                </a:solidFill>
                <a:latin typeface="华文中宋" pitchFamily="2" charset="-122"/>
                <a:ea typeface="华文中宋" pitchFamily="2" charset="-122"/>
                <a:sym typeface="Arial" pitchFamily="34" charset="0"/>
              </a:rPr>
              <a:t>实践引入认识论</a:t>
            </a:r>
          </a:p>
        </p:txBody>
      </p:sp>
    </p:spTree>
    <p:extLst>
      <p:ext uri="{BB962C8B-B14F-4D97-AF65-F5344CB8AC3E}">
        <p14:creationId xmlns:p14="http://schemas.microsoft.com/office/powerpoint/2010/main" val="1178716046"/>
      </p:ext>
    </p:extLst>
  </p:cSld>
  <p:clrMapOvr>
    <a:masterClrMapping/>
  </p:clrMapOvr>
  <p:transition>
    <p:pull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5"/>
          <p:cNvSpPr>
            <a:spLocks noChangeArrowheads="1"/>
          </p:cNvSpPr>
          <p:nvPr/>
        </p:nvSpPr>
        <p:spPr bwMode="auto">
          <a:xfrm>
            <a:off x="1493520" y="302260"/>
            <a:ext cx="8625840" cy="69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lnSpc>
                <a:spcPct val="140000"/>
              </a:lnSpc>
              <a:spcBef>
                <a:spcPct val="20000"/>
              </a:spcBef>
              <a:buFont typeface="Arial" pitchFamily="34" charset="0"/>
              <a:buNone/>
            </a:pPr>
            <a:r>
              <a:rPr lang="en-US" altLang="zh-CN" sz="2800" noProof="1" smtClean="0">
                <a:solidFill>
                  <a:srgbClr val="030405"/>
                </a:solidFill>
                <a:latin typeface="黑体" pitchFamily="49" charset="-122"/>
                <a:ea typeface="黑体" pitchFamily="49" charset="-122"/>
              </a:rPr>
              <a:t>2.</a:t>
            </a:r>
            <a:r>
              <a:rPr lang="zh-CN" altLang="en-US" sz="2800" noProof="1" smtClean="0">
                <a:solidFill>
                  <a:srgbClr val="030405"/>
                </a:solidFill>
                <a:latin typeface="黑体" pitchFamily="49" charset="-122"/>
                <a:ea typeface="黑体" pitchFamily="49" charset="-122"/>
              </a:rPr>
              <a:t>把</a:t>
            </a:r>
            <a:r>
              <a:rPr lang="zh-CN" altLang="en-US" sz="2800" noProof="1">
                <a:solidFill>
                  <a:srgbClr val="FF0000"/>
                </a:solidFill>
                <a:latin typeface="黑体" pitchFamily="49" charset="-122"/>
                <a:ea typeface="黑体" pitchFamily="49" charset="-122"/>
              </a:rPr>
              <a:t>辩证法</a:t>
            </a:r>
            <a:r>
              <a:rPr lang="zh-CN" altLang="en-US" sz="2800" noProof="1">
                <a:solidFill>
                  <a:srgbClr val="030405"/>
                </a:solidFill>
                <a:latin typeface="黑体" pitchFamily="49" charset="-122"/>
                <a:ea typeface="黑体" pitchFamily="49" charset="-122"/>
              </a:rPr>
              <a:t>应用于</a:t>
            </a:r>
            <a:r>
              <a:rPr lang="zh-CN" altLang="en-US" sz="2800" noProof="1">
                <a:solidFill>
                  <a:srgbClr val="FF0000"/>
                </a:solidFill>
                <a:latin typeface="黑体" pitchFamily="49" charset="-122"/>
                <a:ea typeface="黑体" pitchFamily="49" charset="-122"/>
              </a:rPr>
              <a:t>反映论</a:t>
            </a:r>
            <a:r>
              <a:rPr lang="zh-CN" altLang="en-US" sz="2800" noProof="1">
                <a:solidFill>
                  <a:srgbClr val="030405"/>
                </a:solidFill>
                <a:latin typeface="黑体" pitchFamily="49" charset="-122"/>
                <a:ea typeface="黑体" pitchFamily="49" charset="-122"/>
              </a:rPr>
              <a:t>考察认识的发展过程</a:t>
            </a:r>
          </a:p>
        </p:txBody>
      </p:sp>
      <p:graphicFrame>
        <p:nvGraphicFramePr>
          <p:cNvPr id="3" name="图示 2"/>
          <p:cNvGraphicFramePr/>
          <p:nvPr>
            <p:extLst>
              <p:ext uri="{D42A27DB-BD31-4B8C-83A1-F6EECF244321}">
                <p14:modId xmlns:p14="http://schemas.microsoft.com/office/powerpoint/2010/main" val="3835446206"/>
              </p:ext>
            </p:extLst>
          </p:nvPr>
        </p:nvGraphicFramePr>
        <p:xfrm>
          <a:off x="4191000" y="1229062"/>
          <a:ext cx="8127998" cy="52981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燕尾形箭头 3"/>
          <p:cNvSpPr/>
          <p:nvPr/>
        </p:nvSpPr>
        <p:spPr>
          <a:xfrm>
            <a:off x="189865" y="1429068"/>
            <a:ext cx="4962525" cy="3979862"/>
          </a:xfrm>
          <a:prstGeom prst="notchedRightArrow">
            <a:avLst/>
          </a:prstGeom>
          <a:solidFill>
            <a:srgbClr val="046FB6"/>
          </a:solidFill>
          <a:ln w="12700" cap="flat" cmpd="sng" algn="ctr">
            <a:solidFill>
              <a:srgbClr val="046FB6">
                <a:shade val="50000"/>
              </a:srgb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2000" b="0" i="0" u="none" strike="noStrike" kern="0" cap="none" spc="0" normalizeH="0" baseline="0" noProof="0" dirty="0" smtClean="0">
                <a:ln>
                  <a:noFill/>
                </a:ln>
                <a:solidFill>
                  <a:srgbClr val="FFFFFF"/>
                </a:solidFill>
                <a:effectLst/>
                <a:uLnTx/>
                <a:uFillTx/>
                <a:latin typeface="Arial"/>
                <a:ea typeface="黑体"/>
                <a:cs typeface="+mn-cs"/>
              </a:rPr>
              <a:t>全面</a:t>
            </a:r>
            <a:r>
              <a:rPr kumimoji="0" lang="zh-CN" altLang="en-US" sz="2000" b="0" i="0" u="none" strike="noStrike" kern="0" cap="none" spc="0" normalizeH="0" baseline="0" noProof="0" dirty="0">
                <a:ln>
                  <a:noFill/>
                </a:ln>
                <a:solidFill>
                  <a:srgbClr val="FFFFFF"/>
                </a:solidFill>
                <a:effectLst/>
                <a:uLnTx/>
                <a:uFillTx/>
                <a:latin typeface="Arial"/>
                <a:ea typeface="黑体"/>
                <a:cs typeface="+mn-cs"/>
              </a:rPr>
              <a:t>地揭示了认识过程的</a:t>
            </a:r>
            <a:r>
              <a:rPr kumimoji="0" lang="zh-CN" altLang="en-US" sz="2000" b="0" i="0" u="none" strike="noStrike" kern="0" cap="none" spc="0" normalizeH="0" baseline="0" noProof="0" dirty="0">
                <a:ln>
                  <a:noFill/>
                </a:ln>
                <a:solidFill>
                  <a:srgbClr val="FF0000"/>
                </a:solidFill>
                <a:effectLst/>
                <a:uLnTx/>
                <a:uFillTx/>
                <a:latin typeface="Arial"/>
                <a:ea typeface="黑体"/>
                <a:cs typeface="+mn-cs"/>
              </a:rPr>
              <a:t>辩证性质！</a:t>
            </a:r>
          </a:p>
        </p:txBody>
      </p:sp>
    </p:spTree>
    <p:extLst>
      <p:ext uri="{BB962C8B-B14F-4D97-AF65-F5344CB8AC3E}">
        <p14:creationId xmlns:p14="http://schemas.microsoft.com/office/powerpoint/2010/main" val="984270265"/>
      </p:ext>
    </p:extLst>
  </p:cSld>
  <p:clrMapOvr>
    <a:masterClrMapping/>
  </p:clrMapOvr>
  <p:transition>
    <p:pull dir="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2"/>
          <p:cNvSpPr txBox="1">
            <a:spLocks/>
          </p:cNvSpPr>
          <p:nvPr/>
        </p:nvSpPr>
        <p:spPr bwMode="auto">
          <a:xfrm>
            <a:off x="914083" y="769620"/>
            <a:ext cx="9886950" cy="625475"/>
          </a:xfrm>
          <a:prstGeom prst="rect">
            <a:avLst/>
          </a:prstGeom>
          <a:noFill/>
          <a:ln>
            <a:noFill/>
            <a:mite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52425" indent="-352425" algn="l" rtl="0" eaLnBrk="0" fontAlgn="base" hangingPunct="0">
              <a:lnSpc>
                <a:spcPct val="90000"/>
              </a:lnSpc>
              <a:spcBef>
                <a:spcPts val="1000"/>
              </a:spcBef>
              <a:spcAft>
                <a:spcPct val="0"/>
              </a:spcAft>
              <a:buClr>
                <a:srgbClr val="32B9CE"/>
              </a:buClr>
              <a:buSzPct val="60000"/>
              <a:buFont typeface="Wingdings" pitchFamily="2" charset="2"/>
              <a:buChar char="u"/>
              <a:defRPr sz="24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0" lvl="0" indent="0">
              <a:buNone/>
              <a:defRPr/>
            </a:pPr>
            <a:r>
              <a:rPr kumimoji="0" lang="en-US" altLang="zh-CN" sz="4000" b="1" i="0" u="none" strike="noStrike" kern="1200" cap="none" spc="0" normalizeH="0" baseline="0" noProof="0" dirty="0" smtClean="0">
                <a:ln>
                  <a:noFill/>
                </a:ln>
                <a:solidFill>
                  <a:srgbClr val="0000FF"/>
                </a:solidFill>
                <a:effectLst/>
                <a:uLnTx/>
                <a:uFillTx/>
                <a:latin typeface="黑体" pitchFamily="49" charset="-122"/>
                <a:ea typeface="黑体"/>
                <a:cs typeface="+mn-cs"/>
              </a:rPr>
              <a:t>(</a:t>
            </a:r>
            <a:r>
              <a:rPr kumimoji="0" lang="zh-CN" altLang="en-US" sz="4000" b="1" i="0" u="none" strike="noStrike" kern="1200" cap="none" spc="0" normalizeH="0" baseline="0" noProof="0" dirty="0" smtClean="0">
                <a:ln>
                  <a:noFill/>
                </a:ln>
                <a:solidFill>
                  <a:srgbClr val="0000FF"/>
                </a:solidFill>
                <a:effectLst/>
                <a:uLnTx/>
                <a:uFillTx/>
                <a:latin typeface="黑体" pitchFamily="49" charset="-122"/>
                <a:ea typeface="黑体"/>
                <a:cs typeface="+mn-cs"/>
              </a:rPr>
              <a:t>二）</a:t>
            </a:r>
            <a:r>
              <a:rPr lang="zh-CN" altLang="en-US" sz="4000" b="1" dirty="0" smtClean="0">
                <a:solidFill>
                  <a:srgbClr val="0000FF"/>
                </a:solidFill>
                <a:latin typeface="黑体" pitchFamily="49" charset="-122"/>
                <a:ea typeface="黑体"/>
              </a:rPr>
              <a:t>认识</a:t>
            </a:r>
            <a:r>
              <a:rPr lang="zh-CN" altLang="en-US" sz="4000" b="1" dirty="0">
                <a:solidFill>
                  <a:srgbClr val="0000FF"/>
                </a:solidFill>
                <a:latin typeface="黑体" pitchFamily="49" charset="-122"/>
                <a:ea typeface="黑体"/>
              </a:rPr>
              <a:t>本质的三维特性</a:t>
            </a:r>
            <a:endParaRPr kumimoji="0" lang="zh-CN" altLang="en-US" sz="2400" b="0" i="0" u="none" strike="noStrike" kern="1200" cap="none" spc="0" normalizeH="0" baseline="0" noProof="0" dirty="0">
              <a:ln>
                <a:noFill/>
              </a:ln>
              <a:solidFill>
                <a:srgbClr val="5F5F5F"/>
              </a:solidFill>
              <a:effectLst/>
              <a:uLnTx/>
              <a:uFillTx/>
              <a:latin typeface="Arial"/>
              <a:ea typeface="黑体"/>
              <a:cs typeface="+mn-cs"/>
            </a:endParaRPr>
          </a:p>
        </p:txBody>
      </p:sp>
      <p:sp>
        <p:nvSpPr>
          <p:cNvPr id="3" name="矩形 2"/>
          <p:cNvSpPr/>
          <p:nvPr/>
        </p:nvSpPr>
        <p:spPr>
          <a:xfrm>
            <a:off x="1117125" y="1428244"/>
            <a:ext cx="6316153" cy="523220"/>
          </a:xfrm>
          <a:prstGeom prst="rect">
            <a:avLst/>
          </a:prstGeom>
          <a:ln>
            <a:solidFill>
              <a:schemeClr val="accent1"/>
            </a:solidFill>
          </a:ln>
        </p:spPr>
        <p:txBody>
          <a:bodyPr wrap="none">
            <a:spAutoFit/>
          </a:bodyPr>
          <a:lstStyle/>
          <a:p>
            <a:r>
              <a:rPr lang="zh-CN" altLang="zh-CN" sz="2800" b="1" kern="100" dirty="0">
                <a:solidFill>
                  <a:srgbClr val="000000"/>
                </a:solidFill>
                <a:cs typeface="宋体"/>
              </a:rPr>
              <a:t>一是反映特性是人类认识的基本规定性</a:t>
            </a:r>
            <a:endParaRPr lang="zh-CN" altLang="en-US" sz="2800" dirty="0"/>
          </a:p>
        </p:txBody>
      </p:sp>
      <p:sp>
        <p:nvSpPr>
          <p:cNvPr id="4" name="矩形 3"/>
          <p:cNvSpPr/>
          <p:nvPr/>
        </p:nvSpPr>
        <p:spPr>
          <a:xfrm>
            <a:off x="564210" y="2126654"/>
            <a:ext cx="8188803" cy="2172711"/>
          </a:xfrm>
          <a:prstGeom prst="rect">
            <a:avLst/>
          </a:prstGeom>
          <a:ln>
            <a:solidFill>
              <a:schemeClr val="accent1"/>
            </a:solidFill>
          </a:ln>
        </p:spPr>
        <p:txBody>
          <a:bodyPr wrap="square">
            <a:spAutoFit/>
          </a:bodyPr>
          <a:lstStyle/>
          <a:p>
            <a:pPr indent="457200" algn="just">
              <a:lnSpc>
                <a:spcPts val="4200"/>
              </a:lnSpc>
              <a:spcAft>
                <a:spcPts val="0"/>
              </a:spcAft>
            </a:pPr>
            <a:r>
              <a:rPr lang="zh-CN" altLang="zh-CN" sz="2800" kern="100" dirty="0">
                <a:solidFill>
                  <a:srgbClr val="000000"/>
                </a:solidFill>
                <a:latin typeface="黑体" pitchFamily="49" charset="-122"/>
                <a:ea typeface="黑体" pitchFamily="49" charset="-122"/>
                <a:cs typeface="宋体"/>
              </a:rPr>
              <a:t>——认识的反映特性是指人的认识必然要以客观事物为原型和摹本，在思维中再现或摹写客观事物的状态、属性和本质。人的认识无论表现形式多么抽象和复杂，归根到底都是对客观对象的反映</a:t>
            </a:r>
            <a:r>
              <a:rPr lang="zh-CN" altLang="zh-CN" sz="2800" kern="100" dirty="0" smtClean="0">
                <a:solidFill>
                  <a:srgbClr val="000000"/>
                </a:solidFill>
                <a:latin typeface="黑体" pitchFamily="49" charset="-122"/>
                <a:ea typeface="黑体" pitchFamily="49" charset="-122"/>
                <a:cs typeface="宋体"/>
              </a:rPr>
              <a:t>。</a:t>
            </a:r>
            <a:endParaRPr lang="en-US" altLang="zh-CN" sz="2800" kern="100" dirty="0" smtClean="0">
              <a:solidFill>
                <a:srgbClr val="000000"/>
              </a:solidFill>
              <a:latin typeface="黑体" pitchFamily="49" charset="-122"/>
              <a:ea typeface="黑体" pitchFamily="49" charset="-122"/>
              <a:cs typeface="宋体"/>
            </a:endParaRPr>
          </a:p>
        </p:txBody>
      </p:sp>
      <p:sp>
        <p:nvSpPr>
          <p:cNvPr id="5" name="矩形 4"/>
          <p:cNvSpPr/>
          <p:nvPr/>
        </p:nvSpPr>
        <p:spPr>
          <a:xfrm>
            <a:off x="564210" y="4514867"/>
            <a:ext cx="6186170" cy="1708160"/>
          </a:xfrm>
          <a:prstGeom prst="rect">
            <a:avLst/>
          </a:prstGeom>
          <a:ln>
            <a:solidFill>
              <a:schemeClr val="accent1"/>
            </a:solidFill>
          </a:ln>
        </p:spPr>
        <p:txBody>
          <a:bodyPr wrap="square">
            <a:spAutoFit/>
          </a:bodyPr>
          <a:lstStyle/>
          <a:p>
            <a:pPr lvl="0" indent="457200" algn="just">
              <a:lnSpc>
                <a:spcPts val="4200"/>
              </a:lnSpc>
            </a:pPr>
            <a:r>
              <a:rPr lang="zh-CN" altLang="zh-CN" sz="2800" kern="100" dirty="0">
                <a:solidFill>
                  <a:srgbClr val="000000"/>
                </a:solidFill>
                <a:latin typeface="黑体" pitchFamily="49" charset="-122"/>
                <a:ea typeface="黑体" pitchFamily="49" charset="-122"/>
                <a:cs typeface="宋体"/>
              </a:rPr>
              <a:t>即便是人们虚构的事物，依然不可能是单纯的凭空捏造。反映的摹写性表明了反映的客观性。</a:t>
            </a:r>
            <a:endParaRPr lang="zh-CN" altLang="zh-CN" sz="2800" kern="100" dirty="0">
              <a:solidFill>
                <a:srgbClr val="000000"/>
              </a:solidFill>
              <a:latin typeface="黑体" pitchFamily="49" charset="-122"/>
              <a:ea typeface="黑体" pitchFamily="49" charset="-122"/>
              <a:cs typeface="Times New Roman"/>
            </a:endParaRPr>
          </a:p>
        </p:txBody>
      </p:sp>
      <p:grpSp>
        <p:nvGrpSpPr>
          <p:cNvPr id="6" name="组合 5"/>
          <p:cNvGrpSpPr/>
          <p:nvPr/>
        </p:nvGrpSpPr>
        <p:grpSpPr>
          <a:xfrm>
            <a:off x="7045275" y="4396289"/>
            <a:ext cx="4716172" cy="2273032"/>
            <a:chOff x="6875362" y="4132163"/>
            <a:chExt cx="4907666" cy="2406900"/>
          </a:xfrm>
        </p:grpSpPr>
        <p:grpSp>
          <p:nvGrpSpPr>
            <p:cNvPr id="7" name="组合 6"/>
            <p:cNvGrpSpPr/>
            <p:nvPr/>
          </p:nvGrpSpPr>
          <p:grpSpPr>
            <a:xfrm>
              <a:off x="6875362" y="4132163"/>
              <a:ext cx="4907666" cy="2406900"/>
              <a:chOff x="6875362" y="4132163"/>
              <a:chExt cx="4907666" cy="2406900"/>
            </a:xfrm>
          </p:grpSpPr>
          <p:sp>
            <p:nvSpPr>
              <p:cNvPr id="9" name="矩形 8"/>
              <p:cNvSpPr/>
              <p:nvPr/>
            </p:nvSpPr>
            <p:spPr>
              <a:xfrm>
                <a:off x="6875362" y="4132163"/>
                <a:ext cx="4907666" cy="2406900"/>
              </a:xfrm>
              <a:prstGeom prst="rect">
                <a:avLst/>
              </a:prstGeom>
              <a:solidFill>
                <a:sysClr val="window" lastClr="FFFFFF"/>
              </a:solidFill>
              <a:ln w="12700" cap="flat" cmpd="sng" algn="ctr">
                <a:solidFill>
                  <a:srgbClr val="E17751">
                    <a:alpha val="36000"/>
                  </a:srgbClr>
                </a:solidFill>
                <a:prstDash val="solid"/>
                <a:miter lim="800000"/>
              </a:ln>
              <a:effectLst>
                <a:outerShdw blurRad="50800" dist="38100" dir="2700000" algn="tl" rotWithShape="0">
                  <a:prstClr val="black">
                    <a:alpha val="40000"/>
                  </a:prstClr>
                </a:outerShdw>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a:ea typeface="宋体"/>
                  <a:cs typeface="+mn-cs"/>
                </a:endParaRPr>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4324" y="4234795"/>
                <a:ext cx="3120375" cy="2207666"/>
              </a:xfrm>
              <a:prstGeom prst="rect">
                <a:avLst/>
              </a:prstGeom>
              <a:noFill/>
              <a:extLst>
                <a:ext uri="{909E8E84-426E-40DD-AFC4-6F175D3DCCD1}">
                  <a14:hiddenFill xmlns:a14="http://schemas.microsoft.com/office/drawing/2010/main">
                    <a:solidFill>
                      <a:srgbClr val="FFFFFF"/>
                    </a:solidFill>
                  </a14:hiddenFill>
                </a:ext>
              </a:extLst>
            </p:spPr>
          </p:pic>
          <p:sp>
            <p:nvSpPr>
              <p:cNvPr id="11" name="文本框 22"/>
              <p:cNvSpPr txBox="1"/>
              <p:nvPr/>
            </p:nvSpPr>
            <p:spPr>
              <a:xfrm>
                <a:off x="10337697" y="4754782"/>
                <a:ext cx="1253837" cy="1167692"/>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ea"/>
                    <a:sym typeface="+mn-lt"/>
                  </a:rPr>
                  <a:t>角似鹿、头似牛、眼似虾、嘴似驴、</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ea"/>
                    <a:sym typeface="+mn-lt"/>
                  </a:rPr>
                  <a:t>腹似蛇、鳞似鱼、足似凤、须似人</a:t>
                </a:r>
              </a:p>
            </p:txBody>
          </p:sp>
        </p:grpSp>
        <p:sp>
          <p:nvSpPr>
            <p:cNvPr id="8" name="矩形 7"/>
            <p:cNvSpPr/>
            <p:nvPr/>
          </p:nvSpPr>
          <p:spPr>
            <a:xfrm>
              <a:off x="8881110" y="6431280"/>
              <a:ext cx="1318260" cy="45720"/>
            </a:xfrm>
            <a:prstGeom prst="rect">
              <a:avLst/>
            </a:prstGeom>
            <a:solidFill>
              <a:sysClr val="window" lastClr="FFFFFF"/>
            </a:solidFill>
            <a:ln w="12700" cap="flat" cmpd="sng" algn="ctr">
              <a:no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a:ea typeface="宋体"/>
                <a:cs typeface="+mn-cs"/>
              </a:endParaRPr>
            </a:p>
          </p:txBody>
        </p:sp>
      </p:grpSp>
    </p:spTree>
    <p:extLst>
      <p:ext uri="{BB962C8B-B14F-4D97-AF65-F5344CB8AC3E}">
        <p14:creationId xmlns:p14="http://schemas.microsoft.com/office/powerpoint/2010/main" val="172691734"/>
      </p:ext>
    </p:extLst>
  </p:cSld>
  <p:clrMapOvr>
    <a:masterClrMapping/>
  </p:clrMapOvr>
  <p:transition>
    <p:pull dir="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69720" y="649516"/>
            <a:ext cx="6096000" cy="461665"/>
          </a:xfrm>
          <a:prstGeom prst="rect">
            <a:avLst/>
          </a:prstGeom>
          <a:ln>
            <a:solidFill>
              <a:schemeClr val="accent1"/>
            </a:solidFill>
          </a:ln>
        </p:spPr>
        <p:txBody>
          <a:bodyPr>
            <a:spAutoFit/>
          </a:bodyPr>
          <a:lstStyle/>
          <a:p>
            <a:r>
              <a:rPr lang="zh-CN" altLang="zh-CN" sz="2400" kern="100" dirty="0">
                <a:solidFill>
                  <a:srgbClr val="000000"/>
                </a:solidFill>
                <a:latin typeface="黑体" pitchFamily="49" charset="-122"/>
                <a:ea typeface="黑体" pitchFamily="49" charset="-122"/>
                <a:cs typeface="宋体"/>
              </a:rPr>
              <a:t> </a:t>
            </a:r>
            <a:r>
              <a:rPr lang="zh-CN" altLang="zh-CN" sz="2400" b="1" kern="100" dirty="0">
                <a:solidFill>
                  <a:srgbClr val="000000"/>
                </a:solidFill>
                <a:latin typeface="黑体" pitchFamily="49" charset="-122"/>
                <a:ea typeface="黑体" pitchFamily="49" charset="-122"/>
                <a:cs typeface="宋体"/>
              </a:rPr>
              <a:t>二是认识的能动反映具有</a:t>
            </a:r>
            <a:r>
              <a:rPr lang="zh-CN" altLang="zh-CN" sz="2400" b="1" kern="100" dirty="0" smtClean="0">
                <a:solidFill>
                  <a:srgbClr val="000000"/>
                </a:solidFill>
                <a:latin typeface="黑体" pitchFamily="49" charset="-122"/>
                <a:ea typeface="黑体" pitchFamily="49" charset="-122"/>
                <a:cs typeface="宋体"/>
              </a:rPr>
              <a:t>创造性</a:t>
            </a:r>
            <a:endParaRPr lang="zh-CN" altLang="en-US" sz="2400" dirty="0">
              <a:latin typeface="黑体" pitchFamily="49" charset="-122"/>
              <a:ea typeface="黑体" pitchFamily="49" charset="-122"/>
            </a:endParaRPr>
          </a:p>
        </p:txBody>
      </p:sp>
      <p:sp>
        <p:nvSpPr>
          <p:cNvPr id="3" name="矩形 2"/>
          <p:cNvSpPr/>
          <p:nvPr/>
        </p:nvSpPr>
        <p:spPr>
          <a:xfrm>
            <a:off x="1402080" y="1465134"/>
            <a:ext cx="7772400" cy="1200329"/>
          </a:xfrm>
          <a:prstGeom prst="rect">
            <a:avLst/>
          </a:prstGeom>
        </p:spPr>
        <p:txBody>
          <a:bodyPr wrap="square">
            <a:spAutoFit/>
          </a:bodyPr>
          <a:lstStyle/>
          <a:p>
            <a:pPr lvl="0"/>
            <a:r>
              <a:rPr lang="en-US" altLang="zh-CN" sz="2400" kern="100" dirty="0">
                <a:solidFill>
                  <a:srgbClr val="000000"/>
                </a:solidFill>
                <a:latin typeface="黑体" pitchFamily="49" charset="-122"/>
                <a:ea typeface="黑体" pitchFamily="49" charset="-122"/>
                <a:cs typeface="宋体"/>
              </a:rPr>
              <a:t> </a:t>
            </a:r>
            <a:r>
              <a:rPr lang="en-US" altLang="zh-CN" sz="2400" kern="100" dirty="0" smtClean="0">
                <a:solidFill>
                  <a:srgbClr val="000000"/>
                </a:solidFill>
                <a:latin typeface="黑体" pitchFamily="49" charset="-122"/>
                <a:ea typeface="黑体" pitchFamily="49" charset="-122"/>
                <a:cs typeface="宋体"/>
              </a:rPr>
              <a:t>   </a:t>
            </a:r>
            <a:r>
              <a:rPr lang="zh-CN" altLang="zh-CN" sz="2400" kern="100" dirty="0" smtClean="0">
                <a:solidFill>
                  <a:srgbClr val="000000"/>
                </a:solidFill>
                <a:latin typeface="黑体" pitchFamily="49" charset="-122"/>
                <a:ea typeface="黑体" pitchFamily="49" charset="-122"/>
                <a:cs typeface="宋体"/>
              </a:rPr>
              <a:t>认识</a:t>
            </a:r>
            <a:r>
              <a:rPr lang="zh-CN" altLang="zh-CN" sz="2400" kern="100" dirty="0">
                <a:solidFill>
                  <a:srgbClr val="000000"/>
                </a:solidFill>
                <a:latin typeface="黑体" pitchFamily="49" charset="-122"/>
                <a:ea typeface="黑体" pitchFamily="49" charset="-122"/>
                <a:cs typeface="宋体"/>
              </a:rPr>
              <a:t>不是简单的原物映现，实践主体可以依据目的、方法，在观念中分解、加工和改造对象，透过现象看本质。例如，众多人类重大科技成果的问世。</a:t>
            </a:r>
            <a:endParaRPr lang="zh-CN" altLang="en-US" sz="2400" dirty="0">
              <a:solidFill>
                <a:srgbClr val="000000"/>
              </a:solidFill>
              <a:latin typeface="黑体" pitchFamily="49" charset="-122"/>
              <a:ea typeface="黑体" pitchFamily="49" charset="-122"/>
            </a:endParaRPr>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25507" y="2926079"/>
            <a:ext cx="3827944" cy="2058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descr="https://gimg2.baidu.com/image_search/src=http%3A%2F%2Fm.dcgdxww.com%2Fdata%2Fupload%2Fimage%2F202204%2Faf96188ff910997d56005bd305a5b8d0.jpg&amp;refer=http%3A%2F%2Fm.dcgdxww.com&amp;app=2002&amp;size=f9999,10000&amp;q=a80&amp;n=0&amp;g=0n&amp;fmt=auto?sec=1668961857&amp;t=a0092483093b035461d102ebc51962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05207" y="2926079"/>
            <a:ext cx="3511233" cy="205854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216051" y="5347454"/>
            <a:ext cx="646331" cy="369332"/>
          </a:xfrm>
          <a:prstGeom prst="rect">
            <a:avLst/>
          </a:prstGeom>
          <a:noFill/>
        </p:spPr>
        <p:txBody>
          <a:bodyPr wrap="none" rtlCol="0">
            <a:spAutoFit/>
          </a:bodyPr>
          <a:lstStyle/>
          <a:p>
            <a:r>
              <a:rPr lang="zh-CN" altLang="en-US" dirty="0" smtClean="0"/>
              <a:t>飞机</a:t>
            </a:r>
            <a:endParaRPr lang="zh-CN" altLang="en-US" dirty="0"/>
          </a:p>
        </p:txBody>
      </p:sp>
      <p:sp>
        <p:nvSpPr>
          <p:cNvPr id="6" name="TextBox 5"/>
          <p:cNvSpPr txBox="1"/>
          <p:nvPr/>
        </p:nvSpPr>
        <p:spPr>
          <a:xfrm>
            <a:off x="6644640" y="5364480"/>
            <a:ext cx="1107996" cy="369332"/>
          </a:xfrm>
          <a:prstGeom prst="rect">
            <a:avLst/>
          </a:prstGeom>
          <a:noFill/>
        </p:spPr>
        <p:txBody>
          <a:bodyPr wrap="none" rtlCol="0">
            <a:spAutoFit/>
          </a:bodyPr>
          <a:lstStyle/>
          <a:p>
            <a:r>
              <a:rPr lang="zh-CN" altLang="en-US" dirty="0" smtClean="0"/>
              <a:t>宇宙飞船</a:t>
            </a:r>
            <a:endParaRPr lang="zh-CN" altLang="en-US" dirty="0"/>
          </a:p>
        </p:txBody>
      </p:sp>
    </p:spTree>
    <p:extLst>
      <p:ext uri="{BB962C8B-B14F-4D97-AF65-F5344CB8AC3E}">
        <p14:creationId xmlns:p14="http://schemas.microsoft.com/office/powerpoint/2010/main" val="1827627980"/>
      </p:ext>
    </p:extLst>
  </p:cSld>
  <p:clrMapOvr>
    <a:masterClrMapping/>
  </p:clrMapOvr>
  <p:transition>
    <p:pull dir="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218510" y="2535237"/>
            <a:ext cx="5295900" cy="3445976"/>
          </a:xfrm>
          <a:prstGeom prst="rect">
            <a:avLst/>
          </a:prstGeom>
          <a:ln w="38100">
            <a:solidFill>
              <a:srgbClr val="C00000"/>
            </a:solidFill>
          </a:ln>
        </p:spPr>
        <p:txBody>
          <a:bodyPr lIns="108000" tIns="144000" rIns="180000" bIns="108000">
            <a:spAutoFit/>
          </a:bodyPr>
          <a:lstStyle/>
          <a:p>
            <a:pPr algn="just" fontAlgn="auto">
              <a:lnSpc>
                <a:spcPts val="3600"/>
              </a:lnSpc>
              <a:spcBef>
                <a:spcPts val="0"/>
              </a:spcBef>
              <a:spcAft>
                <a:spcPts val="0"/>
              </a:spcAft>
              <a:defRPr/>
            </a:pPr>
            <a:r>
              <a:rPr lang="en-US" altLang="zh-CN" sz="2400" kern="0" dirty="0">
                <a:solidFill>
                  <a:sysClr val="windowText" lastClr="000000"/>
                </a:solidFill>
                <a:ea typeface="黑体" pitchFamily="49" charset="-122"/>
              </a:rPr>
              <a:t>①</a:t>
            </a:r>
            <a:r>
              <a:rPr lang="zh-CN" altLang="en-US" sz="2400" kern="0" dirty="0">
                <a:solidFill>
                  <a:sysClr val="windowText" lastClr="000000"/>
                </a:solidFill>
                <a:ea typeface="黑体" pitchFamily="49" charset="-122"/>
              </a:rPr>
              <a:t>创造离不开反映，创造存在于反映之中，创造过程是在相互联系的多个方面的反映基础上实现的</a:t>
            </a:r>
            <a:r>
              <a:rPr lang="zh-CN" altLang="en-US" sz="2400" kern="0" dirty="0" smtClean="0">
                <a:solidFill>
                  <a:sysClr val="windowText" lastClr="000000"/>
                </a:solidFill>
                <a:ea typeface="黑体" pitchFamily="49" charset="-122"/>
              </a:rPr>
              <a:t>。</a:t>
            </a:r>
            <a:endParaRPr lang="en-US" altLang="zh-CN" sz="2400" kern="0" dirty="0" smtClean="0">
              <a:solidFill>
                <a:sysClr val="windowText" lastClr="000000"/>
              </a:solidFill>
              <a:ea typeface="黑体" pitchFamily="49" charset="-122"/>
            </a:endParaRPr>
          </a:p>
          <a:p>
            <a:pPr algn="just" fontAlgn="auto">
              <a:lnSpc>
                <a:spcPts val="3600"/>
              </a:lnSpc>
              <a:spcBef>
                <a:spcPts val="0"/>
              </a:spcBef>
              <a:spcAft>
                <a:spcPts val="0"/>
              </a:spcAft>
              <a:defRPr/>
            </a:pPr>
            <a:endParaRPr lang="en-US" altLang="zh-CN" sz="2400" kern="0" dirty="0">
              <a:solidFill>
                <a:sysClr val="windowText" lastClr="000000"/>
              </a:solidFill>
              <a:ea typeface="黑体" pitchFamily="49" charset="-122"/>
            </a:endParaRPr>
          </a:p>
          <a:p>
            <a:pPr algn="just" fontAlgn="auto">
              <a:lnSpc>
                <a:spcPts val="3600"/>
              </a:lnSpc>
              <a:spcBef>
                <a:spcPts val="0"/>
              </a:spcBef>
              <a:spcAft>
                <a:spcPts val="0"/>
              </a:spcAft>
              <a:defRPr/>
            </a:pPr>
            <a:r>
              <a:rPr lang="zh-CN" altLang="en-US" sz="2400" kern="0" dirty="0">
                <a:solidFill>
                  <a:sysClr val="windowText" lastClr="000000"/>
                </a:solidFill>
                <a:ea typeface="黑体" pitchFamily="49" charset="-122"/>
              </a:rPr>
              <a:t>②反映也离不开创造，反映是在创造过程中实现的。所以，人的认识是反映性或摹写性与创造性的统一。</a:t>
            </a:r>
          </a:p>
        </p:txBody>
      </p:sp>
      <p:sp>
        <p:nvSpPr>
          <p:cNvPr id="19" name="矩形 18"/>
          <p:cNvSpPr/>
          <p:nvPr/>
        </p:nvSpPr>
        <p:spPr>
          <a:xfrm>
            <a:off x="402660" y="1063624"/>
            <a:ext cx="7200900" cy="1202994"/>
          </a:xfrm>
          <a:prstGeom prst="rect">
            <a:avLst/>
          </a:prstGeom>
          <a:ln w="38100">
            <a:solidFill>
              <a:srgbClr val="C00000"/>
            </a:solidFill>
          </a:ln>
        </p:spPr>
        <p:txBody>
          <a:bodyPr lIns="144000" tIns="108000" rIns="144000" bIns="108000">
            <a:spAutoFit/>
          </a:bodyPr>
          <a:lstStyle/>
          <a:p>
            <a:pPr fontAlgn="auto">
              <a:spcBef>
                <a:spcPts val="0"/>
              </a:spcBef>
              <a:spcAft>
                <a:spcPts val="0"/>
              </a:spcAft>
              <a:defRPr/>
            </a:pPr>
            <a:r>
              <a:rPr lang="zh-CN" altLang="en-US" sz="3200" kern="0" dirty="0" smtClean="0">
                <a:solidFill>
                  <a:srgbClr val="FF0000"/>
                </a:solidFill>
                <a:ea typeface="黑体" pitchFamily="49" charset="-122"/>
              </a:rPr>
              <a:t>总结：在</a:t>
            </a:r>
            <a:r>
              <a:rPr lang="zh-CN" altLang="en-US" sz="3200" kern="0" dirty="0">
                <a:solidFill>
                  <a:srgbClr val="FF0000"/>
                </a:solidFill>
                <a:ea typeface="黑体" pitchFamily="49" charset="-122"/>
              </a:rPr>
              <a:t>人的认识活动中，反映特性与能动的创造特性是</a:t>
            </a:r>
            <a:r>
              <a:rPr lang="zh-CN" altLang="en-US" sz="3200" kern="0" dirty="0" smtClean="0">
                <a:solidFill>
                  <a:srgbClr val="FF0000"/>
                </a:solidFill>
                <a:ea typeface="黑体" pitchFamily="49" charset="-122"/>
              </a:rPr>
              <a:t>不可分割</a:t>
            </a:r>
            <a:endParaRPr lang="zh-CN" altLang="en-US" sz="3200" kern="0" dirty="0">
              <a:solidFill>
                <a:srgbClr val="FF0000"/>
              </a:solidFill>
              <a:ea typeface="黑体" pitchFamily="49" charset="-122"/>
            </a:endParaRPr>
          </a:p>
        </p:txBody>
      </p:sp>
      <p:grpSp>
        <p:nvGrpSpPr>
          <p:cNvPr id="20" name="组合 19"/>
          <p:cNvGrpSpPr/>
          <p:nvPr/>
        </p:nvGrpSpPr>
        <p:grpSpPr>
          <a:xfrm>
            <a:off x="5658624" y="2824526"/>
            <a:ext cx="1190263" cy="1947720"/>
            <a:chOff x="3400114" y="541084"/>
            <a:chExt cx="1190263" cy="1947720"/>
          </a:xfrm>
          <a:solidFill>
            <a:srgbClr val="F79646">
              <a:lumMod val="50000"/>
            </a:srgbClr>
          </a:solidFill>
        </p:grpSpPr>
        <p:sp>
          <p:nvSpPr>
            <p:cNvPr id="21" name="同侧圆角矩形 20"/>
            <p:cNvSpPr/>
            <p:nvPr/>
          </p:nvSpPr>
          <p:spPr>
            <a:xfrm rot="16200000">
              <a:off x="3021386" y="919812"/>
              <a:ext cx="1947720" cy="1190263"/>
            </a:xfrm>
            <a:prstGeom prst="round2SameRect">
              <a:avLst>
                <a:gd name="adj1" fmla="val 16670"/>
                <a:gd name="adj2" fmla="val 0"/>
              </a:avLst>
            </a:prstGeom>
            <a:grpFill/>
            <a:ln w="25400" cap="flat" cmpd="sng" algn="ctr">
              <a:solidFill>
                <a:sysClr val="window" lastClr="FFFFFF">
                  <a:hueOff val="0"/>
                  <a:satOff val="0"/>
                  <a:lumOff val="0"/>
                  <a:alphaOff val="0"/>
                </a:sysClr>
              </a:solidFill>
              <a:prstDash val="solid"/>
            </a:ln>
            <a:effectLst/>
          </p:spPr>
        </p:sp>
        <p:sp>
          <p:nvSpPr>
            <p:cNvPr id="22" name="同侧圆角矩形 4"/>
            <p:cNvSpPr/>
            <p:nvPr/>
          </p:nvSpPr>
          <p:spPr>
            <a:xfrm rot="21600000">
              <a:off x="3458228" y="599198"/>
              <a:ext cx="1132149" cy="1831492"/>
            </a:xfrm>
            <a:prstGeom prst="rect">
              <a:avLst/>
            </a:prstGeom>
            <a:grpFill/>
            <a:ln>
              <a:noFill/>
            </a:ln>
            <a:effectLst/>
          </p:spPr>
          <p:txBody>
            <a:bodyPr vert="eaVert" lIns="137160" tIns="228600" rIns="205740" bIns="228600" spcCol="1270"/>
            <a:lstStyle/>
            <a:p>
              <a:pPr defTabSz="1600200" fontAlgn="auto">
                <a:spcAft>
                  <a:spcPct val="35000"/>
                </a:spcAft>
                <a:defRPr/>
              </a:pPr>
              <a:r>
                <a:rPr lang="zh-CN" altLang="en-US" sz="3600">
                  <a:solidFill>
                    <a:sysClr val="window" lastClr="FFFFFF">
                      <a:hueOff val="0"/>
                      <a:satOff val="0"/>
                      <a:lumOff val="0"/>
                      <a:alphaOff val="0"/>
                    </a:sysClr>
                  </a:solidFill>
                  <a:latin typeface="Calibri"/>
                  <a:ea typeface="宋体"/>
                  <a:rtl val="0"/>
                </a:rPr>
                <a:t>反映性</a:t>
              </a:r>
              <a:endParaRPr altLang="en-US" sz="3600">
                <a:solidFill>
                  <a:sysClr val="window" lastClr="FFFFFF">
                    <a:hueOff val="0"/>
                    <a:satOff val="0"/>
                    <a:lumOff val="0"/>
                    <a:alphaOff val="0"/>
                  </a:sysClr>
                </a:solidFill>
                <a:latin typeface="Calibri"/>
                <a:ea typeface="+mn-ea"/>
              </a:endParaRPr>
            </a:p>
          </p:txBody>
        </p:sp>
      </p:grpSp>
      <p:grpSp>
        <p:nvGrpSpPr>
          <p:cNvPr id="23" name="组合 22"/>
          <p:cNvGrpSpPr/>
          <p:nvPr/>
        </p:nvGrpSpPr>
        <p:grpSpPr>
          <a:xfrm>
            <a:off x="6902934" y="2824526"/>
            <a:ext cx="1190263" cy="1947720"/>
            <a:chOff x="4644425" y="541084"/>
            <a:chExt cx="1190263" cy="1947720"/>
          </a:xfrm>
          <a:solidFill>
            <a:srgbClr val="DF420D"/>
          </a:solidFill>
        </p:grpSpPr>
        <p:sp>
          <p:nvSpPr>
            <p:cNvPr id="24" name="同侧圆角矩形 23"/>
            <p:cNvSpPr/>
            <p:nvPr/>
          </p:nvSpPr>
          <p:spPr>
            <a:xfrm rot="5400000">
              <a:off x="4265697" y="919812"/>
              <a:ext cx="1947720" cy="1190263"/>
            </a:xfrm>
            <a:prstGeom prst="round2SameRect">
              <a:avLst>
                <a:gd name="adj1" fmla="val 16670"/>
                <a:gd name="adj2" fmla="val 0"/>
              </a:avLst>
            </a:prstGeom>
            <a:grpFill/>
            <a:ln w="25400" cap="flat" cmpd="sng" algn="ctr">
              <a:solidFill>
                <a:sysClr val="window" lastClr="FFFFFF">
                  <a:hueOff val="0"/>
                  <a:satOff val="0"/>
                  <a:lumOff val="0"/>
                  <a:alphaOff val="0"/>
                </a:sysClr>
              </a:solidFill>
              <a:prstDash val="solid"/>
            </a:ln>
            <a:effectLst/>
          </p:spPr>
        </p:sp>
        <p:sp>
          <p:nvSpPr>
            <p:cNvPr id="25" name="同侧圆角矩形 6"/>
            <p:cNvSpPr/>
            <p:nvPr/>
          </p:nvSpPr>
          <p:spPr>
            <a:xfrm>
              <a:off x="4644425" y="599198"/>
              <a:ext cx="1132149" cy="1831492"/>
            </a:xfrm>
            <a:prstGeom prst="rect">
              <a:avLst/>
            </a:prstGeom>
            <a:grpFill/>
            <a:ln>
              <a:noFill/>
            </a:ln>
            <a:effectLst/>
          </p:spPr>
          <p:txBody>
            <a:bodyPr vert="eaVert" lIns="205740" tIns="228600" rIns="137160" bIns="228600" spcCol="1270"/>
            <a:lstStyle/>
            <a:p>
              <a:pPr defTabSz="1600200" fontAlgn="auto">
                <a:spcAft>
                  <a:spcPct val="35000"/>
                </a:spcAft>
                <a:defRPr/>
              </a:pPr>
              <a:r>
                <a:rPr lang="zh-CN" altLang="en-US" sz="3600">
                  <a:solidFill>
                    <a:sysClr val="window" lastClr="FFFFFF">
                      <a:hueOff val="0"/>
                      <a:satOff val="0"/>
                      <a:lumOff val="0"/>
                      <a:alphaOff val="0"/>
                    </a:sysClr>
                  </a:solidFill>
                  <a:latin typeface="Calibri"/>
                  <a:ea typeface="宋体"/>
                  <a:rtl val="0"/>
                </a:rPr>
                <a:t>创造性</a:t>
              </a:r>
              <a:endParaRPr altLang="en-US" sz="3600" dirty="0">
                <a:solidFill>
                  <a:sysClr val="window" lastClr="FFFFFF">
                    <a:hueOff val="0"/>
                    <a:satOff val="0"/>
                    <a:lumOff val="0"/>
                    <a:alphaOff val="0"/>
                  </a:sysClr>
                </a:solidFill>
                <a:latin typeface="Calibri"/>
                <a:ea typeface="+mn-ea"/>
              </a:endParaRPr>
            </a:p>
          </p:txBody>
        </p:sp>
      </p:grpSp>
      <p:sp>
        <p:nvSpPr>
          <p:cNvPr id="26" name="环形箭头 11"/>
          <p:cNvSpPr>
            <a:spLocks noChangeArrowheads="1"/>
          </p:cNvSpPr>
          <p:nvPr/>
        </p:nvSpPr>
        <p:spPr bwMode="auto">
          <a:xfrm>
            <a:off x="6254185" y="2282824"/>
            <a:ext cx="1243012" cy="1244600"/>
          </a:xfrm>
          <a:custGeom>
            <a:avLst/>
            <a:gdLst>
              <a:gd name="T0" fmla="*/ 77688 w 1243012"/>
              <a:gd name="T1" fmla="*/ 622300 h 1244600"/>
              <a:gd name="T2" fmla="*/ 621505 w 1243012"/>
              <a:gd name="T3" fmla="*/ 77689 h 1244600"/>
              <a:gd name="T4" fmla="*/ 1143761 w 1243012"/>
              <a:gd name="T5" fmla="*/ 469961 h 1244600"/>
              <a:gd name="T6" fmla="*/ 1217594 w 1243012"/>
              <a:gd name="T7" fmla="*/ 470217 h 1244600"/>
              <a:gd name="T8" fmla="*/ 1087635 w 1243012"/>
              <a:gd name="T9" fmla="*/ 622299 h 1244600"/>
              <a:gd name="T10" fmla="*/ 906841 w 1243012"/>
              <a:gd name="T11" fmla="*/ 470217 h 1244600"/>
              <a:gd name="T12" fmla="*/ 979070 w 1243012"/>
              <a:gd name="T13" fmla="*/ 470217 h 1244600"/>
              <a:gd name="T14" fmla="*/ 621506 w 1243012"/>
              <a:gd name="T15" fmla="*/ 233064 h 1244600"/>
              <a:gd name="T16" fmla="*/ 233065 w 1243012"/>
              <a:gd name="T17" fmla="*/ 622299 h 1244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43012" h="1244600">
                <a:moveTo>
                  <a:pt x="77688" y="622300"/>
                </a:moveTo>
                <a:cubicBezTo>
                  <a:pt x="77688" y="321520"/>
                  <a:pt x="321163" y="77689"/>
                  <a:pt x="621505" y="77689"/>
                </a:cubicBezTo>
                <a:cubicBezTo>
                  <a:pt x="869092" y="77689"/>
                  <a:pt x="1078036" y="243386"/>
                  <a:pt x="1143761" y="469961"/>
                </a:cubicBezTo>
                <a:lnTo>
                  <a:pt x="1217594" y="470217"/>
                </a:lnTo>
                <a:lnTo>
                  <a:pt x="1087635" y="622299"/>
                </a:lnTo>
                <a:lnTo>
                  <a:pt x="906841" y="470217"/>
                </a:lnTo>
                <a:lnTo>
                  <a:pt x="979070" y="470217"/>
                </a:lnTo>
                <a:cubicBezTo>
                  <a:pt x="919987" y="330758"/>
                  <a:pt x="782132" y="233064"/>
                  <a:pt x="621506" y="233064"/>
                </a:cubicBezTo>
                <a:cubicBezTo>
                  <a:pt x="406976" y="233064"/>
                  <a:pt x="233065" y="407330"/>
                  <a:pt x="233065" y="622299"/>
                </a:cubicBezTo>
                <a:lnTo>
                  <a:pt x="77688" y="622300"/>
                </a:lnTo>
                <a:close/>
              </a:path>
            </a:pathLst>
          </a:custGeom>
          <a:solidFill>
            <a:srgbClr val="984807"/>
          </a:solidFill>
          <a:ln w="25400">
            <a:solidFill>
              <a:srgbClr val="984807"/>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7" name="环形箭头 12"/>
          <p:cNvSpPr>
            <a:spLocks noChangeArrowheads="1"/>
          </p:cNvSpPr>
          <p:nvPr/>
        </p:nvSpPr>
        <p:spPr bwMode="auto">
          <a:xfrm rot="10800000">
            <a:off x="6285935" y="4103687"/>
            <a:ext cx="1244600" cy="1244600"/>
          </a:xfrm>
          <a:custGeom>
            <a:avLst/>
            <a:gdLst>
              <a:gd name="T0" fmla="*/ 77787 w 1244600"/>
              <a:gd name="T1" fmla="*/ 622300 h 1244600"/>
              <a:gd name="T2" fmla="*/ 622299 w 1244600"/>
              <a:gd name="T3" fmla="*/ 77788 h 1244600"/>
              <a:gd name="T4" fmla="*/ 1145166 w 1244600"/>
              <a:gd name="T5" fmla="*/ 469794 h 1244600"/>
              <a:gd name="T6" fmla="*/ 1219069 w 1244600"/>
              <a:gd name="T7" fmla="*/ 470051 h 1244600"/>
              <a:gd name="T8" fmla="*/ 1089025 w 1244600"/>
              <a:gd name="T9" fmla="*/ 622299 h 1244600"/>
              <a:gd name="T10" fmla="*/ 907919 w 1244600"/>
              <a:gd name="T11" fmla="*/ 470051 h 1244600"/>
              <a:gd name="T12" fmla="*/ 980200 w 1244600"/>
              <a:gd name="T13" fmla="*/ 470051 h 1244600"/>
              <a:gd name="T14" fmla="*/ 622300 w 1244600"/>
              <a:gd name="T15" fmla="*/ 233363 h 1244600"/>
              <a:gd name="T16" fmla="*/ 233363 w 1244600"/>
              <a:gd name="T17" fmla="*/ 622300 h 1244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44600" h="1244600">
                <a:moveTo>
                  <a:pt x="77787" y="622300"/>
                </a:moveTo>
                <a:cubicBezTo>
                  <a:pt x="77787" y="321574"/>
                  <a:pt x="321573" y="77788"/>
                  <a:pt x="622299" y="77788"/>
                </a:cubicBezTo>
                <a:cubicBezTo>
                  <a:pt x="870132" y="77788"/>
                  <a:pt x="1079293" y="243360"/>
                  <a:pt x="1145166" y="469794"/>
                </a:cubicBezTo>
                <a:lnTo>
                  <a:pt x="1219069" y="470051"/>
                </a:lnTo>
                <a:lnTo>
                  <a:pt x="1089025" y="622299"/>
                </a:lnTo>
                <a:lnTo>
                  <a:pt x="907919" y="470051"/>
                </a:lnTo>
                <a:lnTo>
                  <a:pt x="980200" y="470051"/>
                </a:lnTo>
                <a:cubicBezTo>
                  <a:pt x="920975" y="330851"/>
                  <a:pt x="783022" y="233363"/>
                  <a:pt x="622300" y="233363"/>
                </a:cubicBezTo>
                <a:cubicBezTo>
                  <a:pt x="407496" y="233363"/>
                  <a:pt x="233363" y="407496"/>
                  <a:pt x="233363" y="622300"/>
                </a:cubicBezTo>
                <a:lnTo>
                  <a:pt x="77787" y="622300"/>
                </a:lnTo>
                <a:close/>
              </a:path>
            </a:pathLst>
          </a:custGeom>
          <a:solidFill>
            <a:srgbClr val="DF420D"/>
          </a:solidFill>
          <a:ln w="25400">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8" name="矩形 13"/>
          <p:cNvSpPr>
            <a:spLocks noChangeArrowheads="1"/>
          </p:cNvSpPr>
          <p:nvPr/>
        </p:nvSpPr>
        <p:spPr bwMode="auto">
          <a:xfrm>
            <a:off x="8245597" y="365967"/>
            <a:ext cx="3687763" cy="5078313"/>
          </a:xfrm>
          <a:prstGeom prst="rect">
            <a:avLst/>
          </a:prstGeom>
          <a:noFill/>
          <a:ln w="38100">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indent="609600" algn="just">
              <a:lnSpc>
                <a:spcPct val="150000"/>
              </a:lnSpc>
              <a:buFont typeface="Arial" pitchFamily="34" charset="0"/>
              <a:buNone/>
            </a:pPr>
            <a:r>
              <a:rPr lang="zh-CN" altLang="zh-CN" sz="2400" dirty="0">
                <a:latin typeface="黑体" pitchFamily="49" charset="-122"/>
                <a:ea typeface="黑体" pitchFamily="49" charset="-122"/>
                <a:sym typeface="+mn-ea"/>
              </a:rPr>
              <a:t>只坚持认识的反映性，看不到认识能动的创造性，就重复走上了旧唯物主义直观反映论的错误之路；</a:t>
            </a:r>
          </a:p>
          <a:p>
            <a:pPr indent="609600" algn="just">
              <a:lnSpc>
                <a:spcPct val="150000"/>
              </a:lnSpc>
              <a:buFont typeface="Arial" pitchFamily="34" charset="0"/>
              <a:buNone/>
            </a:pPr>
            <a:r>
              <a:rPr lang="zh-CN" altLang="zh-CN" sz="2400" dirty="0">
                <a:latin typeface="黑体" pitchFamily="49" charset="-122"/>
                <a:ea typeface="黑体" pitchFamily="49" charset="-122"/>
                <a:sym typeface="+mn-ea"/>
              </a:rPr>
              <a:t>相反，只坚持认识能动的创造性，使创造性脱离反映论的前提，就会把创造变成主观随意，从而滑向唯心主义和不可知论。</a:t>
            </a:r>
          </a:p>
        </p:txBody>
      </p:sp>
    </p:spTree>
    <p:extLst>
      <p:ext uri="{BB962C8B-B14F-4D97-AF65-F5344CB8AC3E}">
        <p14:creationId xmlns:p14="http://schemas.microsoft.com/office/powerpoint/2010/main" val="3646959294"/>
      </p:ext>
    </p:extLst>
  </p:cSld>
  <p:clrMapOvr>
    <a:masterClrMapping/>
  </p:clrMapOvr>
  <p:transition>
    <p:pull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25"/>
          <p:cNvSpPr>
            <a:spLocks noChangeArrowheads="1"/>
          </p:cNvSpPr>
          <p:nvPr/>
        </p:nvSpPr>
        <p:spPr bwMode="auto">
          <a:xfrm>
            <a:off x="1492224" y="423807"/>
            <a:ext cx="72635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fontAlgn="base">
              <a:spcBef>
                <a:spcPct val="0"/>
              </a:spcBef>
              <a:spcAft>
                <a:spcPct val="0"/>
              </a:spcAft>
              <a:buFont typeface="Arial" pitchFamily="34" charset="0"/>
              <a:buNone/>
            </a:pPr>
            <a:r>
              <a:rPr lang="zh-CN" altLang="en-US" sz="2400" b="1" dirty="0" smtClean="0">
                <a:solidFill>
                  <a:srgbClr val="3D7351"/>
                </a:solidFill>
                <a:latin typeface="微软雅黑" pitchFamily="34" charset="-122"/>
                <a:ea typeface="微软雅黑" pitchFamily="34" charset="-122"/>
                <a:sym typeface="微软雅黑" pitchFamily="34" charset="-122"/>
              </a:rPr>
              <a:t>问题导入：人类认识世界就是照镜子式的原物映现？</a:t>
            </a:r>
            <a:endParaRPr lang="zh-CN" altLang="en-US" dirty="0" smtClean="0">
              <a:solidFill>
                <a:srgbClr val="000000"/>
              </a:solidFill>
              <a:latin typeface="Arial" pitchFamily="34" charset="0"/>
              <a:ea typeface="宋体" pitchFamily="2" charset="-122"/>
            </a:endParaRPr>
          </a:p>
        </p:txBody>
      </p:sp>
      <p:sp>
        <p:nvSpPr>
          <p:cNvPr id="2" name="矩形 1"/>
          <p:cNvSpPr/>
          <p:nvPr/>
        </p:nvSpPr>
        <p:spPr>
          <a:xfrm>
            <a:off x="1173480" y="1575376"/>
            <a:ext cx="9098280" cy="1438855"/>
          </a:xfrm>
          <a:prstGeom prst="rect">
            <a:avLst/>
          </a:prstGeom>
          <a:ln>
            <a:solidFill>
              <a:schemeClr val="accent1"/>
            </a:solidFill>
          </a:ln>
        </p:spPr>
        <p:txBody>
          <a:bodyPr wrap="square">
            <a:spAutoFit/>
          </a:bodyPr>
          <a:lstStyle/>
          <a:p>
            <a:pPr indent="304800" algn="just">
              <a:lnSpc>
                <a:spcPts val="3500"/>
              </a:lnSpc>
              <a:spcAft>
                <a:spcPts val="0"/>
              </a:spcAft>
            </a:pPr>
            <a:r>
              <a:rPr lang="zh-CN" altLang="zh-CN" sz="3600" kern="100" dirty="0">
                <a:latin typeface="黑体" pitchFamily="49" charset="-122"/>
                <a:ea typeface="黑体" pitchFamily="49" charset="-122"/>
                <a:cs typeface="Times New Roman"/>
              </a:rPr>
              <a:t>人们谈到心灵对外物的认识，总是容易想到“镜子”，古今中外都有不少哲学家将心灵的认识能力理解为镜子式的映现外物。</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0052" y="3120911"/>
            <a:ext cx="2952750" cy="295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pull dir="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5987217" y="1581888"/>
            <a:ext cx="5198943" cy="1770912"/>
          </a:xfrm>
          <a:ln>
            <a:solidFill>
              <a:schemeClr val="accent1"/>
            </a:solidFill>
          </a:ln>
        </p:spPr>
        <p:txBody>
          <a:bodyPr/>
          <a:lstStyle/>
          <a:p>
            <a:pPr algn="just"/>
            <a:r>
              <a:rPr lang="zh-CN" altLang="en-US" sz="3600" dirty="0" smtClean="0">
                <a:latin typeface="黑体" pitchFamily="49" charset="-122"/>
                <a:ea typeface="黑体" pitchFamily="49" charset="-122"/>
              </a:rPr>
              <a:t>提问：这幅画是如何体现认识的反映性和创造性的？</a:t>
            </a:r>
            <a:endParaRPr lang="zh-CN" altLang="en-US" sz="3600" dirty="0">
              <a:latin typeface="黑体" pitchFamily="49" charset="-122"/>
              <a:ea typeface="黑体" pitchFamily="49" charset="-122"/>
            </a:endParaRPr>
          </a:p>
        </p:txBody>
      </p:sp>
      <p:pic>
        <p:nvPicPr>
          <p:cNvPr id="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1120" y="158749"/>
            <a:ext cx="4174172" cy="4973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1"/>
          <p:cNvSpPr>
            <a:spLocks noChangeArrowheads="1"/>
          </p:cNvSpPr>
          <p:nvPr/>
        </p:nvSpPr>
        <p:spPr bwMode="auto">
          <a:xfrm>
            <a:off x="626745" y="5269231"/>
            <a:ext cx="5575935"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buFont typeface="Arial" pitchFamily="34" charset="0"/>
              <a:buNone/>
            </a:pPr>
            <a:r>
              <a:rPr lang="zh-CN" altLang="en-US" sz="2800" b="1" dirty="0" smtClean="0">
                <a:latin typeface="黑体" pitchFamily="49" charset="-122"/>
                <a:ea typeface="黑体" pitchFamily="49" charset="-122"/>
              </a:rPr>
              <a:t>世界</a:t>
            </a:r>
            <a:r>
              <a:rPr lang="zh-CN" altLang="en-US" sz="2800" b="1" dirty="0">
                <a:latin typeface="黑体" pitchFamily="49" charset="-122"/>
                <a:ea typeface="黑体" pitchFamily="49" charset="-122"/>
              </a:rPr>
              <a:t>上发行量最多的</a:t>
            </a:r>
            <a:r>
              <a:rPr lang="zh-CN" altLang="en-US" sz="2800" b="1" dirty="0" smtClean="0">
                <a:latin typeface="黑体" pitchFamily="49" charset="-122"/>
                <a:ea typeface="黑体" pitchFamily="49" charset="-122"/>
              </a:rPr>
              <a:t>油画</a:t>
            </a:r>
            <a:r>
              <a:rPr lang="en-US" altLang="zh-CN" sz="2800" b="1" dirty="0">
                <a:solidFill>
                  <a:srgbClr val="5F5F5F"/>
                </a:solidFill>
                <a:latin typeface="黑体" pitchFamily="49" charset="-122"/>
                <a:ea typeface="黑体" pitchFamily="49" charset="-122"/>
              </a:rPr>
              <a:t>《</a:t>
            </a:r>
            <a:r>
              <a:rPr lang="zh-CN" altLang="en-US" sz="2800" b="1" dirty="0">
                <a:solidFill>
                  <a:srgbClr val="5F5F5F"/>
                </a:solidFill>
                <a:latin typeface="黑体" pitchFamily="49" charset="-122"/>
                <a:ea typeface="黑体" pitchFamily="49" charset="-122"/>
              </a:rPr>
              <a:t>毛主席去安源</a:t>
            </a:r>
            <a:r>
              <a:rPr lang="en-US" altLang="zh-CN" sz="2800" b="1" dirty="0">
                <a:solidFill>
                  <a:srgbClr val="5F5F5F"/>
                </a:solidFill>
                <a:latin typeface="黑体" pitchFamily="49" charset="-122"/>
                <a:ea typeface="黑体" pitchFamily="49" charset="-122"/>
              </a:rPr>
              <a:t>》</a:t>
            </a:r>
            <a:r>
              <a:rPr lang="zh-CN" altLang="en-US" sz="2800" b="1" dirty="0" smtClean="0">
                <a:latin typeface="黑体" pitchFamily="49" charset="-122"/>
                <a:ea typeface="黑体" pitchFamily="49" charset="-122"/>
              </a:rPr>
              <a:t>：</a:t>
            </a:r>
            <a:r>
              <a:rPr lang="zh-CN" altLang="en-US" sz="2800" b="1" dirty="0">
                <a:latin typeface="黑体" pitchFamily="49" charset="-122"/>
                <a:ea typeface="黑体" pitchFamily="49" charset="-122"/>
              </a:rPr>
              <a:t>印刷了</a:t>
            </a:r>
            <a:r>
              <a:rPr lang="en-US" altLang="zh-CN" sz="2800" b="1" dirty="0">
                <a:latin typeface="黑体" pitchFamily="49" charset="-122"/>
                <a:ea typeface="黑体" pitchFamily="49" charset="-122"/>
              </a:rPr>
              <a:t>9</a:t>
            </a:r>
            <a:r>
              <a:rPr lang="zh-CN" altLang="en-US" sz="2800" b="1" dirty="0">
                <a:latin typeface="黑体" pitchFamily="49" charset="-122"/>
                <a:ea typeface="黑体" pitchFamily="49" charset="-122"/>
              </a:rPr>
              <a:t>亿多张。</a:t>
            </a:r>
            <a:r>
              <a:rPr lang="en-US" altLang="zh-CN" sz="2800" b="1" dirty="0" smtClean="0">
                <a:solidFill>
                  <a:srgbClr val="5F5F5F"/>
                </a:solidFill>
                <a:latin typeface="黑体" pitchFamily="49" charset="-122"/>
                <a:ea typeface="黑体" pitchFamily="49" charset="-122"/>
              </a:rPr>
              <a:t>2021</a:t>
            </a:r>
            <a:r>
              <a:rPr lang="zh-CN" altLang="en-US" sz="2800" b="1" dirty="0">
                <a:solidFill>
                  <a:srgbClr val="5F5F5F"/>
                </a:solidFill>
                <a:latin typeface="黑体" pitchFamily="49" charset="-122"/>
                <a:ea typeface="黑体" pitchFamily="49" charset="-122"/>
              </a:rPr>
              <a:t>年</a:t>
            </a:r>
            <a:r>
              <a:rPr lang="en-US" altLang="zh-CN" sz="2800" b="1" dirty="0">
                <a:solidFill>
                  <a:srgbClr val="5F5F5F"/>
                </a:solidFill>
                <a:latin typeface="黑体" pitchFamily="49" charset="-122"/>
                <a:ea typeface="黑体" pitchFamily="49" charset="-122"/>
              </a:rPr>
              <a:t>3</a:t>
            </a:r>
            <a:r>
              <a:rPr lang="zh-CN" altLang="en-US" sz="2800" b="1" dirty="0">
                <a:solidFill>
                  <a:srgbClr val="5F5F5F"/>
                </a:solidFill>
                <a:latin typeface="黑体" pitchFamily="49" charset="-122"/>
                <a:ea typeface="黑体" pitchFamily="49" charset="-122"/>
              </a:rPr>
              <a:t>月</a:t>
            </a:r>
            <a:r>
              <a:rPr lang="en-US" altLang="zh-CN" sz="2800" b="1" dirty="0">
                <a:solidFill>
                  <a:srgbClr val="5F5F5F"/>
                </a:solidFill>
                <a:latin typeface="黑体" pitchFamily="49" charset="-122"/>
                <a:ea typeface="黑体" pitchFamily="49" charset="-122"/>
              </a:rPr>
              <a:t>21</a:t>
            </a:r>
            <a:r>
              <a:rPr lang="zh-CN" altLang="en-US" sz="2800" b="1" dirty="0">
                <a:solidFill>
                  <a:srgbClr val="5F5F5F"/>
                </a:solidFill>
                <a:latin typeface="黑体" pitchFamily="49" charset="-122"/>
                <a:ea typeface="黑体" pitchFamily="49" charset="-122"/>
              </a:rPr>
              <a:t>日摄于萍乡</a:t>
            </a:r>
            <a:r>
              <a:rPr lang="zh-CN" altLang="en-US" sz="2800" b="1" dirty="0" smtClean="0">
                <a:solidFill>
                  <a:srgbClr val="5F5F5F"/>
                </a:solidFill>
                <a:latin typeface="黑体" pitchFamily="49" charset="-122"/>
                <a:ea typeface="黑体" pitchFamily="49" charset="-122"/>
              </a:rPr>
              <a:t>安源</a:t>
            </a:r>
            <a:endParaRPr lang="zh-CN" altLang="en-US" b="1" dirty="0">
              <a:latin typeface="黑体" pitchFamily="49" charset="-122"/>
              <a:ea typeface="黑体" pitchFamily="49" charset="-122"/>
            </a:endParaRPr>
          </a:p>
        </p:txBody>
      </p:sp>
    </p:spTree>
    <p:extLst>
      <p:ext uri="{BB962C8B-B14F-4D97-AF65-F5344CB8AC3E}">
        <p14:creationId xmlns:p14="http://schemas.microsoft.com/office/powerpoint/2010/main" val="1218711352"/>
      </p:ext>
    </p:extLst>
  </p:cSld>
  <p:clrMapOvr>
    <a:masterClrMapping/>
  </p:clrMapOvr>
  <p:transition>
    <p:pull dir="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233488" y="1671935"/>
            <a:ext cx="7300912" cy="1384995"/>
          </a:xfrm>
          <a:prstGeom prst="rect">
            <a:avLst/>
          </a:prstGeom>
          <a:ln>
            <a:solidFill>
              <a:schemeClr val="accent1"/>
            </a:solidFill>
          </a:ln>
        </p:spPr>
        <p:txBody>
          <a:bodyPr wrap="square">
            <a:spAutoFit/>
          </a:bodyPr>
          <a:lstStyle/>
          <a:p>
            <a:pPr algn="just">
              <a:spcAft>
                <a:spcPts val="0"/>
              </a:spcAft>
            </a:pPr>
            <a:r>
              <a:rPr lang="en-US" altLang="zh-CN" sz="2800" kern="100" dirty="0">
                <a:latin typeface="黑体" pitchFamily="49" charset="-122"/>
                <a:ea typeface="黑体" pitchFamily="49" charset="-122"/>
                <a:cs typeface="宋体"/>
              </a:rPr>
              <a:t> </a:t>
            </a:r>
            <a:r>
              <a:rPr lang="en-US" altLang="zh-CN" sz="2800" kern="100" dirty="0" smtClean="0">
                <a:latin typeface="黑体" pitchFamily="49" charset="-122"/>
                <a:ea typeface="黑体" pitchFamily="49" charset="-122"/>
                <a:cs typeface="宋体"/>
              </a:rPr>
              <a:t>  </a:t>
            </a:r>
            <a:r>
              <a:rPr lang="zh-CN" altLang="zh-CN" sz="2800" kern="100" dirty="0" smtClean="0">
                <a:latin typeface="黑体" pitchFamily="49" charset="-122"/>
                <a:ea typeface="黑体" pitchFamily="49" charset="-122"/>
                <a:cs typeface="宋体"/>
              </a:rPr>
              <a:t>只有</a:t>
            </a:r>
            <a:r>
              <a:rPr lang="zh-CN" altLang="zh-CN" sz="2800" kern="100" dirty="0">
                <a:latin typeface="黑体" pitchFamily="49" charset="-122"/>
                <a:ea typeface="黑体" pitchFamily="49" charset="-122"/>
                <a:cs typeface="宋体"/>
              </a:rPr>
              <a:t>以科学的实践观为基础，坚持反映性和创造性的辩证统一，才能真正弄懂认识的本质和规律。</a:t>
            </a:r>
            <a:r>
              <a:rPr lang="zh-CN" altLang="zh-CN" sz="2800" dirty="0">
                <a:latin typeface="黑体" pitchFamily="49" charset="-122"/>
                <a:ea typeface="黑体" pitchFamily="49" charset="-122"/>
              </a:rPr>
              <a:t> </a:t>
            </a:r>
            <a:r>
              <a:rPr lang="en-US" altLang="zh-CN" sz="2800" b="1" kern="100" dirty="0">
                <a:solidFill>
                  <a:srgbClr val="000000"/>
                </a:solidFill>
                <a:latin typeface="黑体" pitchFamily="49" charset="-122"/>
                <a:ea typeface="黑体" pitchFamily="49" charset="-122"/>
                <a:cs typeface="宋体"/>
              </a:rPr>
              <a:t> </a:t>
            </a:r>
            <a:endParaRPr lang="zh-CN" altLang="zh-CN" sz="2800" kern="100" dirty="0">
              <a:latin typeface="黑体" pitchFamily="49" charset="-122"/>
              <a:ea typeface="黑体" pitchFamily="49" charset="-122"/>
              <a:cs typeface="Times New Roman"/>
            </a:endParaRPr>
          </a:p>
        </p:txBody>
      </p:sp>
      <p:sp>
        <p:nvSpPr>
          <p:cNvPr id="5" name="矩形 4"/>
          <p:cNvSpPr/>
          <p:nvPr/>
        </p:nvSpPr>
        <p:spPr>
          <a:xfrm>
            <a:off x="1233488" y="868580"/>
            <a:ext cx="8154352" cy="523220"/>
          </a:xfrm>
          <a:prstGeom prst="rect">
            <a:avLst/>
          </a:prstGeom>
        </p:spPr>
        <p:txBody>
          <a:bodyPr wrap="square">
            <a:spAutoFit/>
          </a:bodyPr>
          <a:lstStyle/>
          <a:p>
            <a:r>
              <a:rPr lang="zh-CN" altLang="zh-CN" sz="2800" b="1" kern="100" dirty="0">
                <a:solidFill>
                  <a:srgbClr val="000000"/>
                </a:solidFill>
                <a:latin typeface="黑体" pitchFamily="49" charset="-122"/>
                <a:ea typeface="黑体" pitchFamily="49" charset="-122"/>
                <a:cs typeface="宋体"/>
              </a:rPr>
              <a:t>三是主体对客体的能动反映是以实践为基础的</a:t>
            </a:r>
            <a:endParaRPr lang="zh-CN" altLang="en-US" dirty="0"/>
          </a:p>
        </p:txBody>
      </p:sp>
      <p:sp>
        <p:nvSpPr>
          <p:cNvPr id="9" name="文本框 14"/>
          <p:cNvSpPr txBox="1"/>
          <p:nvPr/>
        </p:nvSpPr>
        <p:spPr>
          <a:xfrm>
            <a:off x="1109657" y="3550534"/>
            <a:ext cx="6108894" cy="1884618"/>
          </a:xfrm>
          <a:prstGeom prst="rect">
            <a:avLst/>
          </a:prstGeom>
          <a:noFill/>
        </p:spPr>
        <p:txBody>
          <a:bodyPr wrap="square" rtlCol="0">
            <a:spAutoFit/>
          </a:bodyPr>
          <a:lstStyle>
            <a:defPPr>
              <a:defRPr lang="zh-CN"/>
            </a:defPPr>
            <a:lvl1pPr marR="0" lvl="0" indent="0" algn="just">
              <a:lnSpc>
                <a:spcPct val="150000"/>
              </a:lnSpc>
              <a:spcBef>
                <a:spcPts val="0"/>
              </a:spcBef>
              <a:spcAft>
                <a:spcPts val="0"/>
              </a:spcAft>
              <a:buClrTx/>
              <a:buSzTx/>
              <a:buFontTx/>
              <a:buNone/>
              <a:defRPr kumimoji="0" sz="2000" b="0" i="0" u="none" strike="noStrike" cap="none" spc="0" normalizeH="0" baseline="0">
                <a:ln>
                  <a:noFill/>
                </a:ln>
                <a:solidFill>
                  <a:prstClr val="black"/>
                </a:solidFill>
                <a:effectLst/>
                <a:uLnTx/>
                <a:uFillTx/>
                <a:latin typeface="微软雅黑" pitchFamily="34" charset="-122"/>
                <a:ea typeface="微软雅黑" pitchFamily="34" charset="-122"/>
                <a:cs typeface="+mn-ea"/>
              </a:defRPr>
            </a:lvl1p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prstClr val="black"/>
                </a:solidFill>
                <a:effectLst/>
                <a:uLnTx/>
                <a:uFillTx/>
                <a:latin typeface="微软雅黑" pitchFamily="34" charset="-122"/>
                <a:ea typeface="微软雅黑" pitchFamily="34" charset="-122"/>
                <a:sym typeface="+mn-lt"/>
              </a:rPr>
              <a:t>       </a:t>
            </a:r>
            <a:r>
              <a:rPr kumimoji="0" lang="zh-CN" altLang="en-US" sz="2000" b="0" i="0" u="none" strike="noStrike" kern="1200" cap="none" spc="0" normalizeH="0" baseline="0" noProof="0" dirty="0">
                <a:ln>
                  <a:noFill/>
                </a:ln>
                <a:solidFill>
                  <a:prstClr val="black"/>
                </a:solidFill>
                <a:effectLst/>
                <a:uLnTx/>
                <a:uFillTx/>
                <a:latin typeface="微软雅黑" pitchFamily="34" charset="-122"/>
                <a:ea typeface="微软雅黑" pitchFamily="34" charset="-122"/>
                <a:sym typeface="+mn-lt"/>
              </a:rPr>
              <a:t>诺贝尔生理学或医学奖获得者屠呦呦从中国典籍《肘后备急方》获得启发，成功提取出青蒿素，挽救了数百万人的生命。如果没有无数次的实践经验，没有对疾病和药物的创造性反映，她就不可能获得成功。</a:t>
            </a:r>
          </a:p>
        </p:txBody>
      </p:sp>
      <p:sp>
        <p:nvSpPr>
          <p:cNvPr id="10" name="矩形 9"/>
          <p:cNvSpPr/>
          <p:nvPr/>
        </p:nvSpPr>
        <p:spPr>
          <a:xfrm>
            <a:off x="8884903" y="4332387"/>
            <a:ext cx="748797" cy="320913"/>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zh-CN" sz="1200" b="0" i="0" u="none" strike="noStrike" kern="120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屠呦呦</a:t>
            </a:r>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7588659" y="3453243"/>
            <a:ext cx="3036483" cy="204709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38100">
            <a:solidFill>
              <a:sysClr val="window" lastClr="FFFFFF"/>
            </a:solidFill>
            <a:miter lim="800000"/>
            <a:headEnd/>
            <a:tailEnd/>
          </a:ln>
          <a:effectLst>
            <a:outerShdw dist="35921" dir="2700000" algn="ctr" rotWithShape="0">
              <a:srgbClr val="E7E6E6"/>
            </a:outerShdw>
          </a:effectLst>
        </p:spPr>
      </p:pic>
    </p:spTree>
    <p:extLst>
      <p:ext uri="{BB962C8B-B14F-4D97-AF65-F5344CB8AC3E}">
        <p14:creationId xmlns:p14="http://schemas.microsoft.com/office/powerpoint/2010/main" val="2924441786"/>
      </p:ext>
    </p:extLst>
  </p:cSld>
  <p:clrMapOvr>
    <a:masterClrMapping/>
  </p:clrMapOvr>
  <p:transition>
    <p:pull dir="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337397" y="2193147"/>
            <a:ext cx="9710335" cy="2836054"/>
          </a:xfrm>
          <a:ln>
            <a:solidFill>
              <a:schemeClr val="accent1"/>
            </a:solidFill>
          </a:ln>
        </p:spPr>
        <p:txBody>
          <a:bodyPr/>
          <a:lstStyle/>
          <a:p>
            <a:pPr algn="just"/>
            <a:r>
              <a:rPr lang="zh-CN" altLang="en-US" sz="2800" dirty="0">
                <a:solidFill>
                  <a:srgbClr val="333333"/>
                </a:solidFill>
                <a:latin typeface="黑体" pitchFamily="49" charset="-122"/>
                <a:ea typeface="黑体" pitchFamily="49" charset="-122"/>
              </a:rPr>
              <a:t>　在马克思主义认识论看来，认识的本质是主体在实践基础上对客体的能动反映。</a:t>
            </a:r>
            <a:r>
              <a:rPr lang="zh-CN" altLang="en-US" sz="2800" dirty="0">
                <a:solidFill>
                  <a:srgbClr val="FF0000"/>
                </a:solidFill>
                <a:latin typeface="黑体" pitchFamily="49" charset="-122"/>
                <a:ea typeface="黑体" pitchFamily="49" charset="-122"/>
              </a:rPr>
              <a:t>心灵不是一面简单映现万物的镜子</a:t>
            </a:r>
            <a:r>
              <a:rPr lang="zh-CN" altLang="en-US" sz="2800" dirty="0">
                <a:solidFill>
                  <a:srgbClr val="333333"/>
                </a:solidFill>
                <a:latin typeface="黑体" pitchFamily="49" charset="-122"/>
                <a:ea typeface="黑体" pitchFamily="49" charset="-122"/>
              </a:rPr>
              <a:t>，因为人的认识既具有反映特性，又具有创造性的特征</a:t>
            </a:r>
            <a:r>
              <a:rPr lang="zh-CN" altLang="en-US" sz="2800" dirty="0" smtClean="0">
                <a:solidFill>
                  <a:srgbClr val="333333"/>
                </a:solidFill>
                <a:latin typeface="黑体" pitchFamily="49" charset="-122"/>
                <a:ea typeface="黑体" pitchFamily="49" charset="-122"/>
              </a:rPr>
              <a:t>。</a:t>
            </a:r>
            <a:endParaRPr lang="en-US" altLang="zh-CN" sz="2800" dirty="0" smtClean="0">
              <a:solidFill>
                <a:srgbClr val="333333"/>
              </a:solidFill>
              <a:latin typeface="黑体" pitchFamily="49" charset="-122"/>
              <a:ea typeface="黑体" pitchFamily="49" charset="-122"/>
            </a:endParaRPr>
          </a:p>
          <a:p>
            <a:pPr algn="just"/>
            <a:r>
              <a:rPr lang="en-US" altLang="zh-CN" sz="2800" dirty="0">
                <a:solidFill>
                  <a:srgbClr val="333333"/>
                </a:solidFill>
                <a:latin typeface="黑体" pitchFamily="49" charset="-122"/>
                <a:ea typeface="黑体" pitchFamily="49" charset="-122"/>
              </a:rPr>
              <a:t> </a:t>
            </a:r>
            <a:r>
              <a:rPr lang="en-US" altLang="zh-CN" sz="2800" dirty="0" smtClean="0">
                <a:solidFill>
                  <a:srgbClr val="333333"/>
                </a:solidFill>
                <a:latin typeface="黑体" pitchFamily="49" charset="-122"/>
                <a:ea typeface="黑体" pitchFamily="49" charset="-122"/>
              </a:rPr>
              <a:t>  </a:t>
            </a:r>
            <a:r>
              <a:rPr lang="zh-CN" altLang="en-US" sz="2800" dirty="0" smtClean="0">
                <a:solidFill>
                  <a:srgbClr val="333333"/>
                </a:solidFill>
                <a:latin typeface="黑体" pitchFamily="49" charset="-122"/>
                <a:ea typeface="黑体" pitchFamily="49" charset="-122"/>
              </a:rPr>
              <a:t>“心灵镜子”</a:t>
            </a:r>
            <a:r>
              <a:rPr lang="zh-CN" altLang="en-US" sz="2800" dirty="0">
                <a:solidFill>
                  <a:srgbClr val="333333"/>
                </a:solidFill>
                <a:latin typeface="黑体" pitchFamily="49" charset="-122"/>
                <a:ea typeface="黑体" pitchFamily="49" charset="-122"/>
              </a:rPr>
              <a:t>比喻仅揭示认识的反映特性，没有揭示认识的创造性特征，更没有看到认识的实践基础，因而没有真正理解认识的本质。 </a:t>
            </a:r>
            <a:endParaRPr lang="zh-CN" altLang="en-US" dirty="0"/>
          </a:p>
        </p:txBody>
      </p:sp>
      <p:sp>
        <p:nvSpPr>
          <p:cNvPr id="5" name="TextBox 4"/>
          <p:cNvSpPr txBox="1"/>
          <p:nvPr/>
        </p:nvSpPr>
        <p:spPr>
          <a:xfrm>
            <a:off x="1611824" y="680564"/>
            <a:ext cx="9161482" cy="523220"/>
          </a:xfrm>
          <a:prstGeom prst="rect">
            <a:avLst/>
          </a:prstGeom>
          <a:noFill/>
          <a:ln>
            <a:solidFill>
              <a:schemeClr val="accent1"/>
            </a:solidFill>
          </a:ln>
        </p:spPr>
        <p:txBody>
          <a:bodyPr wrap="none" rtlCol="0">
            <a:spAutoFit/>
          </a:bodyPr>
          <a:lstStyle/>
          <a:p>
            <a:r>
              <a:rPr lang="en-US" altLang="zh-CN" sz="2800" dirty="0">
                <a:latin typeface="黑体" pitchFamily="49" charset="-122"/>
                <a:ea typeface="黑体" pitchFamily="49" charset="-122"/>
              </a:rPr>
              <a:t>【</a:t>
            </a:r>
            <a:r>
              <a:rPr lang="zh-CN" altLang="en-US" sz="2800" dirty="0">
                <a:latin typeface="黑体" pitchFamily="49" charset="-122"/>
                <a:ea typeface="黑体" pitchFamily="49" charset="-122"/>
              </a:rPr>
              <a:t>问题解答</a:t>
            </a:r>
            <a:r>
              <a:rPr lang="en-US" altLang="zh-CN" sz="2800" dirty="0">
                <a:latin typeface="黑体" pitchFamily="49" charset="-122"/>
                <a:ea typeface="黑体" pitchFamily="49" charset="-122"/>
              </a:rPr>
              <a:t>】</a:t>
            </a:r>
            <a:r>
              <a:rPr lang="zh-CN" altLang="en-US" sz="2800" dirty="0">
                <a:solidFill>
                  <a:srgbClr val="0070C0"/>
                </a:solidFill>
                <a:latin typeface="黑体" pitchFamily="49" charset="-122"/>
                <a:ea typeface="黑体" pitchFamily="49" charset="-122"/>
              </a:rPr>
              <a:t>人认识世界，就是照镜子式的原物映现吗？</a:t>
            </a:r>
          </a:p>
        </p:txBody>
      </p:sp>
    </p:spTree>
    <p:extLst>
      <p:ext uri="{BB962C8B-B14F-4D97-AF65-F5344CB8AC3E}">
        <p14:creationId xmlns:p14="http://schemas.microsoft.com/office/powerpoint/2010/main" val="539591747"/>
      </p:ext>
    </p:extLst>
  </p:cSld>
  <p:clrMapOvr>
    <a:masterClrMapping/>
  </p:clrMapOvr>
  <p:transition>
    <p:pull dir="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1" name="Text Box 3"/>
          <p:cNvSpPr txBox="1">
            <a:spLocks noGrp="1" noChangeArrowheads="1"/>
          </p:cNvSpPr>
          <p:nvPr>
            <p:ph type="body" idx="4294967295"/>
          </p:nvPr>
        </p:nvSpPr>
        <p:spPr bwMode="auto">
          <a:xfrm>
            <a:off x="548289" y="1508596"/>
            <a:ext cx="10972800" cy="4525963"/>
          </a:xfrm>
          <a:noFill/>
          <a:ln>
            <a:miter lim="800000"/>
            <a:headEnd/>
            <a:tailEnd/>
          </a:ln>
        </p:spPr>
        <p:txBody>
          <a:bodyPr vert="horz" wrap="square" lIns="91440" tIns="45720" rIns="91440" bIns="45720" numCol="1" anchor="t" anchorCtr="0" compatLnSpc="1">
            <a:prstTxWarp prst="textNoShape">
              <a:avLst/>
            </a:prstTxWarp>
          </a:bodyPr>
          <a:lstStyle/>
          <a:p>
            <a:pPr marL="0" indent="0" eaLnBrk="1" hangingPunct="1">
              <a:spcBef>
                <a:spcPct val="50000"/>
              </a:spcBef>
              <a:buFontTx/>
              <a:buNone/>
            </a:pPr>
            <a:endParaRPr lang="en-US" altLang="zh-CN" sz="1800" dirty="0" smtClean="0"/>
          </a:p>
          <a:p>
            <a:pPr marL="0" indent="0" eaLnBrk="1" hangingPunct="1">
              <a:spcBef>
                <a:spcPct val="50000"/>
              </a:spcBef>
              <a:buFontTx/>
              <a:buNone/>
            </a:pPr>
            <a:endParaRPr lang="en-US" altLang="zh-CN" sz="1800" dirty="0" smtClean="0">
              <a:ea typeface="黑体" pitchFamily="49" charset="-122"/>
            </a:endParaRPr>
          </a:p>
        </p:txBody>
      </p:sp>
      <p:sp>
        <p:nvSpPr>
          <p:cNvPr id="114692" name="Rectangle 4"/>
          <p:cNvSpPr>
            <a:spLocks noChangeArrowheads="1"/>
          </p:cNvSpPr>
          <p:nvPr/>
        </p:nvSpPr>
        <p:spPr bwMode="auto">
          <a:xfrm>
            <a:off x="822960" y="1701043"/>
            <a:ext cx="10796470" cy="2424895"/>
          </a:xfrm>
          <a:prstGeom prst="rect">
            <a:avLst/>
          </a:prstGeom>
          <a:solidFill>
            <a:schemeClr val="bg1"/>
          </a:solidFill>
          <a:ln w="9525">
            <a:solidFill>
              <a:schemeClr val="accent1"/>
            </a:solidFill>
            <a:miter lim="800000"/>
            <a:headEnd/>
            <a:tailEnd/>
          </a:ln>
        </p:spPr>
        <p:txBody>
          <a:bodyPr wrap="square" anchor="ctr">
            <a:spAutoFit/>
          </a:bodyPr>
          <a:lstStyle/>
          <a:p>
            <a:pPr indent="261938" fontAlgn="base">
              <a:lnSpc>
                <a:spcPct val="130000"/>
              </a:lnSpc>
              <a:spcBef>
                <a:spcPct val="0"/>
              </a:spcBef>
              <a:spcAft>
                <a:spcPct val="0"/>
              </a:spcAft>
            </a:pPr>
            <a:r>
              <a:rPr lang="en-US" altLang="zh-CN" sz="2400" b="1" dirty="0">
                <a:solidFill>
                  <a:srgbClr val="333399"/>
                </a:solidFill>
                <a:latin typeface="楷体_GB2312" pitchFamily="49" charset="-122"/>
                <a:ea typeface="楷体_GB2312" pitchFamily="49" charset="-122"/>
              </a:rPr>
              <a:t>1.</a:t>
            </a:r>
            <a:r>
              <a:rPr lang="zh-CN" altLang="en-US" sz="2400" b="1" dirty="0">
                <a:solidFill>
                  <a:srgbClr val="333399"/>
                </a:solidFill>
                <a:latin typeface="楷体_GB2312" pitchFamily="49" charset="-122"/>
                <a:ea typeface="楷体_GB2312" pitchFamily="49" charset="-122"/>
              </a:rPr>
              <a:t>列宁：</a:t>
            </a:r>
            <a:r>
              <a:rPr lang="en-US" altLang="zh-CN" sz="2400" b="1" dirty="0">
                <a:solidFill>
                  <a:srgbClr val="333399"/>
                </a:solidFill>
                <a:latin typeface="楷体_GB2312" pitchFamily="49" charset="-122"/>
                <a:ea typeface="楷体_GB2312" pitchFamily="49" charset="-122"/>
              </a:rPr>
              <a:t>《</a:t>
            </a:r>
            <a:r>
              <a:rPr lang="zh-CN" altLang="en-US" sz="2400" b="1" dirty="0">
                <a:solidFill>
                  <a:srgbClr val="333399"/>
                </a:solidFill>
                <a:latin typeface="楷体_GB2312" pitchFamily="49" charset="-122"/>
                <a:ea typeface="楷体_GB2312" pitchFamily="49" charset="-122"/>
              </a:rPr>
              <a:t>唯物主义和经验批判主义</a:t>
            </a:r>
            <a:r>
              <a:rPr lang="en-US" altLang="zh-CN" sz="2400" b="1" dirty="0">
                <a:solidFill>
                  <a:srgbClr val="333399"/>
                </a:solidFill>
                <a:latin typeface="楷体_GB2312" pitchFamily="49" charset="-122"/>
                <a:ea typeface="楷体_GB2312" pitchFamily="49" charset="-122"/>
              </a:rPr>
              <a:t>》</a:t>
            </a:r>
            <a:r>
              <a:rPr lang="zh-CN" altLang="en-US" sz="2400" b="1" dirty="0">
                <a:solidFill>
                  <a:srgbClr val="333399"/>
                </a:solidFill>
                <a:latin typeface="楷体_GB2312" pitchFamily="49" charset="-122"/>
                <a:ea typeface="楷体_GB2312" pitchFamily="49" charset="-122"/>
              </a:rPr>
              <a:t>（节选），</a:t>
            </a:r>
            <a:r>
              <a:rPr lang="en-US" altLang="zh-CN" sz="2400" b="1" dirty="0">
                <a:solidFill>
                  <a:srgbClr val="333399"/>
                </a:solidFill>
                <a:latin typeface="楷体_GB2312" pitchFamily="49" charset="-122"/>
                <a:ea typeface="楷体_GB2312" pitchFamily="49" charset="-122"/>
              </a:rPr>
              <a:t>《</a:t>
            </a:r>
            <a:r>
              <a:rPr lang="zh-CN" altLang="en-US" sz="2400" b="1" dirty="0">
                <a:solidFill>
                  <a:srgbClr val="333399"/>
                </a:solidFill>
                <a:latin typeface="楷体_GB2312" pitchFamily="49" charset="-122"/>
                <a:ea typeface="楷体_GB2312" pitchFamily="49" charset="-122"/>
              </a:rPr>
              <a:t>列宁选集</a:t>
            </a:r>
            <a:r>
              <a:rPr lang="en-US" altLang="zh-CN" sz="2400" b="1" dirty="0">
                <a:solidFill>
                  <a:srgbClr val="333399"/>
                </a:solidFill>
                <a:latin typeface="楷体_GB2312" pitchFamily="49" charset="-122"/>
                <a:ea typeface="楷体_GB2312" pitchFamily="49" charset="-122"/>
              </a:rPr>
              <a:t>》</a:t>
            </a:r>
            <a:r>
              <a:rPr lang="zh-CN" altLang="en-US" sz="2400" b="1" dirty="0">
                <a:solidFill>
                  <a:srgbClr val="333399"/>
                </a:solidFill>
                <a:latin typeface="楷体_GB2312" pitchFamily="49" charset="-122"/>
                <a:ea typeface="楷体_GB2312" pitchFamily="49" charset="-122"/>
              </a:rPr>
              <a:t>第二卷，人民出版社</a:t>
            </a:r>
            <a:r>
              <a:rPr lang="en-US" altLang="zh-CN" sz="2400" b="1" dirty="0">
                <a:solidFill>
                  <a:srgbClr val="333399"/>
                </a:solidFill>
                <a:latin typeface="楷体_GB2312" pitchFamily="49" charset="-122"/>
                <a:ea typeface="楷体_GB2312" pitchFamily="49" charset="-122"/>
              </a:rPr>
              <a:t>2012</a:t>
            </a:r>
            <a:r>
              <a:rPr lang="zh-CN" altLang="en-US" sz="2400" b="1" dirty="0">
                <a:solidFill>
                  <a:srgbClr val="333399"/>
                </a:solidFill>
                <a:latin typeface="楷体_GB2312" pitchFamily="49" charset="-122"/>
                <a:ea typeface="楷体_GB2312" pitchFamily="49" charset="-122"/>
              </a:rPr>
              <a:t>年版。     </a:t>
            </a:r>
            <a:endParaRPr lang="en-US" altLang="zh-CN" sz="2400" b="1" dirty="0" smtClean="0">
              <a:solidFill>
                <a:srgbClr val="333399"/>
              </a:solidFill>
              <a:latin typeface="楷体_GB2312" pitchFamily="49" charset="-122"/>
              <a:ea typeface="楷体_GB2312" pitchFamily="49" charset="-122"/>
            </a:endParaRPr>
          </a:p>
          <a:p>
            <a:pPr indent="261938" fontAlgn="base">
              <a:lnSpc>
                <a:spcPct val="130000"/>
              </a:lnSpc>
              <a:spcBef>
                <a:spcPct val="0"/>
              </a:spcBef>
              <a:spcAft>
                <a:spcPct val="0"/>
              </a:spcAft>
            </a:pPr>
            <a:r>
              <a:rPr lang="en-US" altLang="zh-CN" sz="2400" b="1" dirty="0" smtClean="0">
                <a:solidFill>
                  <a:srgbClr val="333399"/>
                </a:solidFill>
                <a:latin typeface="楷体_GB2312" pitchFamily="49" charset="-122"/>
                <a:ea typeface="楷体_GB2312" pitchFamily="49" charset="-122"/>
              </a:rPr>
              <a:t>2</a:t>
            </a:r>
            <a:r>
              <a:rPr lang="en-US" altLang="zh-CN" sz="2400" b="1" dirty="0">
                <a:solidFill>
                  <a:srgbClr val="333399"/>
                </a:solidFill>
                <a:latin typeface="楷体_GB2312" pitchFamily="49" charset="-122"/>
                <a:ea typeface="楷体_GB2312" pitchFamily="49" charset="-122"/>
              </a:rPr>
              <a:t>.</a:t>
            </a:r>
            <a:r>
              <a:rPr lang="zh-CN" altLang="en-US" sz="2400" b="1" dirty="0">
                <a:solidFill>
                  <a:srgbClr val="333399"/>
                </a:solidFill>
                <a:latin typeface="楷体_GB2312" pitchFamily="49" charset="-122"/>
                <a:ea typeface="楷体_GB2312" pitchFamily="49" charset="-122"/>
              </a:rPr>
              <a:t>毛泽东：</a:t>
            </a:r>
            <a:r>
              <a:rPr lang="en-US" altLang="zh-CN" sz="2400" b="1" dirty="0">
                <a:solidFill>
                  <a:srgbClr val="333399"/>
                </a:solidFill>
                <a:latin typeface="楷体_GB2312" pitchFamily="49" charset="-122"/>
                <a:ea typeface="楷体_GB2312" pitchFamily="49" charset="-122"/>
              </a:rPr>
              <a:t>《</a:t>
            </a:r>
            <a:r>
              <a:rPr lang="zh-CN" altLang="en-US" sz="2400" b="1" dirty="0">
                <a:solidFill>
                  <a:srgbClr val="333399"/>
                </a:solidFill>
                <a:latin typeface="楷体_GB2312" pitchFamily="49" charset="-122"/>
                <a:ea typeface="楷体_GB2312" pitchFamily="49" charset="-122"/>
              </a:rPr>
              <a:t>实践论</a:t>
            </a:r>
            <a:r>
              <a:rPr lang="en-US" altLang="zh-CN" sz="2400" b="1" dirty="0">
                <a:solidFill>
                  <a:srgbClr val="333399"/>
                </a:solidFill>
                <a:latin typeface="楷体_GB2312" pitchFamily="49" charset="-122"/>
                <a:ea typeface="楷体_GB2312" pitchFamily="49" charset="-122"/>
              </a:rPr>
              <a:t>》</a:t>
            </a:r>
            <a:r>
              <a:rPr lang="zh-CN" altLang="en-US" sz="2400" b="1" dirty="0">
                <a:solidFill>
                  <a:srgbClr val="333399"/>
                </a:solidFill>
                <a:latin typeface="楷体_GB2312" pitchFamily="49" charset="-122"/>
                <a:ea typeface="楷体_GB2312" pitchFamily="49" charset="-122"/>
              </a:rPr>
              <a:t>，</a:t>
            </a:r>
            <a:r>
              <a:rPr lang="en-US" altLang="zh-CN" sz="2400" b="1" dirty="0">
                <a:solidFill>
                  <a:srgbClr val="333399"/>
                </a:solidFill>
                <a:latin typeface="楷体_GB2312" pitchFamily="49" charset="-122"/>
                <a:ea typeface="楷体_GB2312" pitchFamily="49" charset="-122"/>
              </a:rPr>
              <a:t>《</a:t>
            </a:r>
            <a:r>
              <a:rPr lang="zh-CN" altLang="en-US" sz="2400" b="1" dirty="0">
                <a:solidFill>
                  <a:srgbClr val="333399"/>
                </a:solidFill>
                <a:latin typeface="楷体_GB2312" pitchFamily="49" charset="-122"/>
                <a:ea typeface="楷体_GB2312" pitchFamily="49" charset="-122"/>
              </a:rPr>
              <a:t>毛泽东选集</a:t>
            </a:r>
            <a:r>
              <a:rPr lang="en-US" altLang="zh-CN" sz="2400" b="1" dirty="0">
                <a:solidFill>
                  <a:srgbClr val="333399"/>
                </a:solidFill>
                <a:latin typeface="楷体_GB2312" pitchFamily="49" charset="-122"/>
                <a:ea typeface="楷体_GB2312" pitchFamily="49" charset="-122"/>
              </a:rPr>
              <a:t>》</a:t>
            </a:r>
            <a:r>
              <a:rPr lang="zh-CN" altLang="en-US" sz="2400" b="1" dirty="0">
                <a:solidFill>
                  <a:srgbClr val="333399"/>
                </a:solidFill>
                <a:latin typeface="楷体_GB2312" pitchFamily="49" charset="-122"/>
                <a:ea typeface="楷体_GB2312" pitchFamily="49" charset="-122"/>
              </a:rPr>
              <a:t>第一卷，人民出版社</a:t>
            </a:r>
            <a:r>
              <a:rPr lang="en-US" altLang="zh-CN" sz="2400" b="1" dirty="0">
                <a:solidFill>
                  <a:srgbClr val="333399"/>
                </a:solidFill>
                <a:latin typeface="楷体_GB2312" pitchFamily="49" charset="-122"/>
                <a:ea typeface="楷体_GB2312" pitchFamily="49" charset="-122"/>
              </a:rPr>
              <a:t>1991</a:t>
            </a:r>
            <a:r>
              <a:rPr lang="zh-CN" altLang="en-US" sz="2400" b="1" dirty="0">
                <a:solidFill>
                  <a:srgbClr val="333399"/>
                </a:solidFill>
                <a:latin typeface="楷体_GB2312" pitchFamily="49" charset="-122"/>
                <a:ea typeface="楷体_GB2312" pitchFamily="49" charset="-122"/>
              </a:rPr>
              <a:t>年版。     </a:t>
            </a:r>
            <a:r>
              <a:rPr lang="zh-CN" altLang="en-US" sz="2400" b="1" dirty="0" smtClean="0">
                <a:solidFill>
                  <a:srgbClr val="333399"/>
                </a:solidFill>
                <a:latin typeface="楷体_GB2312" pitchFamily="49" charset="-122"/>
                <a:ea typeface="楷体_GB2312" pitchFamily="49" charset="-122"/>
              </a:rPr>
              <a:t>     </a:t>
            </a:r>
            <a:endParaRPr lang="en-US" altLang="zh-CN" sz="2400" b="1" dirty="0" smtClean="0">
              <a:solidFill>
                <a:srgbClr val="333399"/>
              </a:solidFill>
              <a:latin typeface="楷体_GB2312" pitchFamily="49" charset="-122"/>
              <a:ea typeface="楷体_GB2312" pitchFamily="49" charset="-122"/>
            </a:endParaRPr>
          </a:p>
          <a:p>
            <a:pPr indent="261938" fontAlgn="base">
              <a:lnSpc>
                <a:spcPct val="130000"/>
              </a:lnSpc>
              <a:spcBef>
                <a:spcPct val="0"/>
              </a:spcBef>
              <a:spcAft>
                <a:spcPct val="0"/>
              </a:spcAft>
            </a:pPr>
            <a:r>
              <a:rPr lang="en-US" altLang="zh-CN" sz="2400" b="1" dirty="0" smtClean="0">
                <a:solidFill>
                  <a:srgbClr val="333399"/>
                </a:solidFill>
                <a:latin typeface="楷体_GB2312" pitchFamily="49" charset="-122"/>
                <a:ea typeface="楷体_GB2312" pitchFamily="49" charset="-122"/>
              </a:rPr>
              <a:t>3</a:t>
            </a:r>
            <a:r>
              <a:rPr lang="en-US" altLang="zh-CN" sz="2400" b="1" dirty="0">
                <a:solidFill>
                  <a:srgbClr val="333399"/>
                </a:solidFill>
                <a:latin typeface="楷体_GB2312" pitchFamily="49" charset="-122"/>
                <a:ea typeface="楷体_GB2312" pitchFamily="49" charset="-122"/>
              </a:rPr>
              <a:t>.</a:t>
            </a:r>
            <a:r>
              <a:rPr lang="zh-CN" altLang="en-US" sz="2400" b="1" dirty="0">
                <a:solidFill>
                  <a:srgbClr val="333399"/>
                </a:solidFill>
                <a:latin typeface="楷体_GB2312" pitchFamily="49" charset="-122"/>
                <a:ea typeface="楷体_GB2312" pitchFamily="49" charset="-122"/>
              </a:rPr>
              <a:t>邓小平：</a:t>
            </a:r>
            <a:r>
              <a:rPr lang="en-US" altLang="zh-CN" sz="2400" b="1" dirty="0">
                <a:solidFill>
                  <a:srgbClr val="333399"/>
                </a:solidFill>
                <a:latin typeface="楷体_GB2312" pitchFamily="49" charset="-122"/>
                <a:ea typeface="楷体_GB2312" pitchFamily="49" charset="-122"/>
              </a:rPr>
              <a:t>《</a:t>
            </a:r>
            <a:r>
              <a:rPr lang="zh-CN" altLang="en-US" sz="2400" b="1" dirty="0">
                <a:solidFill>
                  <a:srgbClr val="333399"/>
                </a:solidFill>
                <a:latin typeface="楷体_GB2312" pitchFamily="49" charset="-122"/>
                <a:ea typeface="楷体_GB2312" pitchFamily="49" charset="-122"/>
              </a:rPr>
              <a:t>解放思想，实事求是，团结一致向前看</a:t>
            </a:r>
            <a:r>
              <a:rPr lang="en-US" altLang="zh-CN" sz="2400" b="1" dirty="0">
                <a:solidFill>
                  <a:srgbClr val="333399"/>
                </a:solidFill>
                <a:latin typeface="楷体_GB2312" pitchFamily="49" charset="-122"/>
                <a:ea typeface="楷体_GB2312" pitchFamily="49" charset="-122"/>
              </a:rPr>
              <a:t>》</a:t>
            </a:r>
            <a:r>
              <a:rPr lang="zh-CN" altLang="en-US" sz="2400" b="1" dirty="0">
                <a:solidFill>
                  <a:srgbClr val="333399"/>
                </a:solidFill>
                <a:latin typeface="楷体_GB2312" pitchFamily="49" charset="-122"/>
                <a:ea typeface="楷体_GB2312" pitchFamily="49" charset="-122"/>
              </a:rPr>
              <a:t>，</a:t>
            </a:r>
            <a:r>
              <a:rPr lang="en-US" altLang="zh-CN" sz="2400" b="1" dirty="0">
                <a:solidFill>
                  <a:srgbClr val="333399"/>
                </a:solidFill>
                <a:latin typeface="楷体_GB2312" pitchFamily="49" charset="-122"/>
                <a:ea typeface="楷体_GB2312" pitchFamily="49" charset="-122"/>
              </a:rPr>
              <a:t>《</a:t>
            </a:r>
            <a:r>
              <a:rPr lang="zh-CN" altLang="en-US" sz="2400" b="1" dirty="0">
                <a:solidFill>
                  <a:srgbClr val="333399"/>
                </a:solidFill>
                <a:latin typeface="楷体_GB2312" pitchFamily="49" charset="-122"/>
                <a:ea typeface="楷体_GB2312" pitchFamily="49" charset="-122"/>
              </a:rPr>
              <a:t>邓小平文选</a:t>
            </a:r>
            <a:r>
              <a:rPr lang="en-US" altLang="zh-CN" sz="2400" b="1" dirty="0">
                <a:solidFill>
                  <a:srgbClr val="333399"/>
                </a:solidFill>
                <a:latin typeface="楷体_GB2312" pitchFamily="49" charset="-122"/>
                <a:ea typeface="楷体_GB2312" pitchFamily="49" charset="-122"/>
              </a:rPr>
              <a:t>》</a:t>
            </a:r>
            <a:r>
              <a:rPr lang="zh-CN" altLang="en-US" sz="2400" b="1" dirty="0">
                <a:solidFill>
                  <a:srgbClr val="333399"/>
                </a:solidFill>
                <a:latin typeface="楷体_GB2312" pitchFamily="49" charset="-122"/>
                <a:ea typeface="楷体_GB2312" pitchFamily="49" charset="-122"/>
              </a:rPr>
              <a:t>第二卷，人民出版社</a:t>
            </a:r>
            <a:r>
              <a:rPr lang="en-US" altLang="zh-CN" sz="2400" b="1" dirty="0">
                <a:solidFill>
                  <a:srgbClr val="333399"/>
                </a:solidFill>
                <a:latin typeface="楷体_GB2312" pitchFamily="49" charset="-122"/>
                <a:ea typeface="楷体_GB2312" pitchFamily="49" charset="-122"/>
              </a:rPr>
              <a:t>1994</a:t>
            </a:r>
            <a:r>
              <a:rPr lang="zh-CN" altLang="en-US" sz="2400" b="1" dirty="0">
                <a:solidFill>
                  <a:srgbClr val="333399"/>
                </a:solidFill>
                <a:latin typeface="楷体_GB2312" pitchFamily="49" charset="-122"/>
                <a:ea typeface="楷体_GB2312" pitchFamily="49" charset="-122"/>
              </a:rPr>
              <a:t>年版。</a:t>
            </a:r>
          </a:p>
        </p:txBody>
      </p:sp>
      <p:sp>
        <p:nvSpPr>
          <p:cNvPr id="114693" name="Rectangle 5"/>
          <p:cNvSpPr>
            <a:spLocks noChangeArrowheads="1"/>
          </p:cNvSpPr>
          <p:nvPr/>
        </p:nvSpPr>
        <p:spPr bwMode="auto">
          <a:xfrm>
            <a:off x="3410947" y="864878"/>
            <a:ext cx="3892412" cy="584775"/>
          </a:xfrm>
          <a:prstGeom prst="rect">
            <a:avLst/>
          </a:prstGeom>
          <a:noFill/>
          <a:ln w="9525">
            <a:noFill/>
            <a:miter lim="800000"/>
            <a:headEnd/>
            <a:tailEnd/>
          </a:ln>
        </p:spPr>
        <p:txBody>
          <a:bodyPr wrap="none">
            <a:spAutoFit/>
          </a:bodyPr>
          <a:lstStyle/>
          <a:p>
            <a:pPr algn="ctr" fontAlgn="base">
              <a:spcBef>
                <a:spcPct val="0"/>
              </a:spcBef>
              <a:spcAft>
                <a:spcPct val="0"/>
              </a:spcAft>
            </a:pPr>
            <a:r>
              <a:rPr lang="zh-CN" altLang="en-US" sz="3200" b="1" dirty="0" smtClean="0">
                <a:solidFill>
                  <a:srgbClr val="FF0000"/>
                </a:solidFill>
                <a:ea typeface="黑体" pitchFamily="49" charset="-122"/>
              </a:rPr>
              <a:t>课后阅读文献和资料</a:t>
            </a:r>
          </a:p>
        </p:txBody>
      </p:sp>
    </p:spTree>
  </p:cSld>
  <p:clrMapOvr>
    <a:masterClrMapping/>
  </p:clrMapOvr>
  <p:transition>
    <p:pull dir="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7" name="Text Box 3"/>
          <p:cNvSpPr txBox="1">
            <a:spLocks noGrp="1" noChangeArrowheads="1"/>
          </p:cNvSpPr>
          <p:nvPr>
            <p:ph type="body" idx="4294967295"/>
          </p:nvPr>
        </p:nvSpPr>
        <p:spPr bwMode="auto">
          <a:xfrm>
            <a:off x="434426" y="1524000"/>
            <a:ext cx="10972800" cy="4525963"/>
          </a:xfrm>
          <a:noFill/>
          <a:ln>
            <a:miter lim="800000"/>
            <a:headEnd/>
            <a:tailEnd/>
          </a:ln>
        </p:spPr>
        <p:txBody>
          <a:bodyPr vert="horz" wrap="square" lIns="91440" tIns="45720" rIns="91440" bIns="45720" numCol="1" anchor="t" anchorCtr="0" compatLnSpc="1">
            <a:prstTxWarp prst="textNoShape">
              <a:avLst/>
            </a:prstTxWarp>
          </a:bodyPr>
          <a:lstStyle/>
          <a:p>
            <a:pPr marL="0" indent="0" eaLnBrk="1" hangingPunct="1">
              <a:spcBef>
                <a:spcPct val="50000"/>
              </a:spcBef>
              <a:buFontTx/>
              <a:buNone/>
            </a:pPr>
            <a:endParaRPr lang="en-US" altLang="zh-CN" sz="1800" dirty="0" smtClean="0"/>
          </a:p>
          <a:p>
            <a:pPr marL="0" indent="0" eaLnBrk="1" hangingPunct="1">
              <a:spcBef>
                <a:spcPct val="50000"/>
              </a:spcBef>
              <a:buFontTx/>
              <a:buNone/>
            </a:pPr>
            <a:endParaRPr lang="en-US" altLang="zh-CN" sz="1800" dirty="0" smtClean="0">
              <a:ea typeface="黑体" pitchFamily="49" charset="-122"/>
            </a:endParaRPr>
          </a:p>
        </p:txBody>
      </p:sp>
      <p:sp>
        <p:nvSpPr>
          <p:cNvPr id="596996" name="Rectangle 2"/>
          <p:cNvSpPr>
            <a:spLocks noChangeArrowheads="1"/>
          </p:cNvSpPr>
          <p:nvPr/>
        </p:nvSpPr>
        <p:spPr bwMode="auto">
          <a:xfrm>
            <a:off x="3736426" y="572814"/>
            <a:ext cx="4368800" cy="838200"/>
          </a:xfrm>
          <a:prstGeom prst="rect">
            <a:avLst/>
          </a:prstGeom>
          <a:noFill/>
          <a:ln w="9525">
            <a:noFill/>
            <a:miter lim="800000"/>
            <a:headEnd/>
            <a:tailEnd/>
          </a:ln>
        </p:spPr>
        <p:txBody>
          <a:bodyPr anchor="ctr"/>
          <a:lstStyle/>
          <a:p>
            <a:pPr algn="ctr" fontAlgn="base">
              <a:spcBef>
                <a:spcPct val="0"/>
              </a:spcBef>
              <a:spcAft>
                <a:spcPct val="0"/>
              </a:spcAft>
            </a:pPr>
            <a:r>
              <a:rPr lang="zh-CN" altLang="en-US" sz="4000" b="1" dirty="0" smtClean="0">
                <a:solidFill>
                  <a:srgbClr val="FF0000"/>
                </a:solidFill>
                <a:latin typeface="黑体" pitchFamily="49" charset="-122"/>
                <a:ea typeface="黑体" pitchFamily="49" charset="-122"/>
              </a:rPr>
              <a:t>课后思考题</a:t>
            </a:r>
          </a:p>
        </p:txBody>
      </p:sp>
      <p:sp>
        <p:nvSpPr>
          <p:cNvPr id="596997" name="Rectangle 5"/>
          <p:cNvSpPr>
            <a:spLocks noChangeArrowheads="1"/>
          </p:cNvSpPr>
          <p:nvPr/>
        </p:nvSpPr>
        <p:spPr bwMode="auto">
          <a:xfrm>
            <a:off x="2575033" y="1387368"/>
            <a:ext cx="8602717" cy="4031873"/>
          </a:xfrm>
          <a:prstGeom prst="rect">
            <a:avLst/>
          </a:prstGeom>
          <a:noFill/>
          <a:ln w="9525">
            <a:solidFill>
              <a:schemeClr val="accent1"/>
            </a:solidFill>
            <a:miter lim="800000"/>
            <a:headEnd/>
            <a:tailEnd/>
          </a:ln>
        </p:spPr>
        <p:txBody>
          <a:bodyPr wrap="square">
            <a:spAutoFit/>
          </a:bodyPr>
          <a:lstStyle/>
          <a:p>
            <a:pPr fontAlgn="base">
              <a:lnSpc>
                <a:spcPct val="150000"/>
              </a:lnSpc>
              <a:spcBef>
                <a:spcPct val="50000"/>
              </a:spcBef>
              <a:spcAft>
                <a:spcPct val="0"/>
              </a:spcAft>
            </a:pPr>
            <a:r>
              <a:rPr lang="en-US" altLang="zh-CN" sz="3200" b="1" dirty="0" smtClean="0">
                <a:solidFill>
                  <a:srgbClr val="333399"/>
                </a:solidFill>
                <a:latin typeface="楷体_GB2312" pitchFamily="49" charset="-122"/>
                <a:ea typeface="楷体_GB2312" pitchFamily="49" charset="-122"/>
              </a:rPr>
              <a:t>1</a:t>
            </a:r>
            <a:r>
              <a:rPr lang="zh-CN" altLang="en-US" sz="3200" b="1" dirty="0">
                <a:solidFill>
                  <a:srgbClr val="333399"/>
                </a:solidFill>
                <a:latin typeface="楷体_GB2312" pitchFamily="49" charset="-122"/>
                <a:ea typeface="楷体_GB2312" pitchFamily="49" charset="-122"/>
              </a:rPr>
              <a:t>．习近平总书记的“当今世界正经历百年未有之大变局”这一认识是如何得出的？</a:t>
            </a:r>
            <a:endParaRPr lang="en-US" altLang="zh-CN" sz="3200" b="1" dirty="0" smtClean="0">
              <a:solidFill>
                <a:srgbClr val="333399"/>
              </a:solidFill>
              <a:latin typeface="楷体_GB2312" pitchFamily="49" charset="-122"/>
              <a:ea typeface="楷体_GB2312" pitchFamily="49" charset="-122"/>
            </a:endParaRPr>
          </a:p>
          <a:p>
            <a:pPr fontAlgn="base">
              <a:lnSpc>
                <a:spcPct val="150000"/>
              </a:lnSpc>
              <a:spcBef>
                <a:spcPct val="50000"/>
              </a:spcBef>
              <a:spcAft>
                <a:spcPct val="0"/>
              </a:spcAft>
            </a:pPr>
            <a:r>
              <a:rPr lang="en-US" altLang="zh-CN" sz="3200" b="1" dirty="0" smtClean="0">
                <a:solidFill>
                  <a:srgbClr val="333399"/>
                </a:solidFill>
                <a:latin typeface="楷体_GB2312" pitchFamily="49" charset="-122"/>
                <a:ea typeface="楷体_GB2312" pitchFamily="49" charset="-122"/>
              </a:rPr>
              <a:t>2</a:t>
            </a:r>
            <a:r>
              <a:rPr lang="en-US" altLang="zh-CN" sz="3200" b="1" dirty="0">
                <a:solidFill>
                  <a:srgbClr val="333399"/>
                </a:solidFill>
                <a:latin typeface="楷体_GB2312" pitchFamily="49" charset="-122"/>
                <a:ea typeface="楷体_GB2312" pitchFamily="49" charset="-122"/>
              </a:rPr>
              <a:t>.</a:t>
            </a:r>
            <a:r>
              <a:rPr lang="zh-CN" altLang="en-US" sz="3200" b="1" dirty="0">
                <a:solidFill>
                  <a:srgbClr val="333399"/>
                </a:solidFill>
                <a:latin typeface="楷体_GB2312" pitchFamily="49" charset="-122"/>
                <a:ea typeface="楷体_GB2312" pitchFamily="49" charset="-122"/>
              </a:rPr>
              <a:t>中国共产党为什么能，中国特色社会主义为什么好，归根到底是因为马克思主义行，这个认识是如何得出的？</a:t>
            </a:r>
          </a:p>
        </p:txBody>
      </p:sp>
      <p:pic>
        <p:nvPicPr>
          <p:cNvPr id="113670" name="Picture 3" descr="j0297455"/>
          <p:cNvPicPr>
            <a:picLocks noChangeAspect="1" noChangeArrowheads="1"/>
          </p:cNvPicPr>
          <p:nvPr/>
        </p:nvPicPr>
        <p:blipFill>
          <a:blip r:embed="rId3" cstate="print"/>
          <a:srcRect/>
          <a:stretch>
            <a:fillRect/>
          </a:stretch>
        </p:blipFill>
        <p:spPr bwMode="auto">
          <a:xfrm>
            <a:off x="609600" y="3962400"/>
            <a:ext cx="2861733" cy="2305050"/>
          </a:xfrm>
          <a:prstGeom prst="rect">
            <a:avLst/>
          </a:prstGeom>
          <a:noFill/>
          <a:ln w="9525">
            <a:noFill/>
            <a:miter lim="800000"/>
            <a:headEnd/>
            <a:tailEnd/>
          </a:ln>
        </p:spPr>
      </p:pic>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96996"/>
                                        </p:tgtEl>
                                        <p:attrNameLst>
                                          <p:attrName>style.visibility</p:attrName>
                                        </p:attrNameLst>
                                      </p:cBhvr>
                                      <p:to>
                                        <p:strVal val="visible"/>
                                      </p:to>
                                    </p:set>
                                    <p:animEffect transition="in" filter="blinds(horizontal)">
                                      <p:cBhvr>
                                        <p:cTn id="7" dur="500"/>
                                        <p:tgtEl>
                                          <p:spTgt spid="59699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96997"/>
                                        </p:tgtEl>
                                        <p:attrNameLst>
                                          <p:attrName>style.visibility</p:attrName>
                                        </p:attrNameLst>
                                      </p:cBhvr>
                                      <p:to>
                                        <p:strVal val="visible"/>
                                      </p:to>
                                    </p:set>
                                    <p:animEffect transition="in" filter="blinds(horizontal)">
                                      <p:cBhvr>
                                        <p:cTn id="12" dur="500"/>
                                        <p:tgtEl>
                                          <p:spTgt spid="5969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6996" grpId="0"/>
      <p:bldP spid="59699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p:cNvSpPr txBox="1">
            <a:spLocks noChangeArrowheads="1"/>
          </p:cNvSpPr>
          <p:nvPr/>
        </p:nvSpPr>
        <p:spPr bwMode="auto">
          <a:xfrm>
            <a:off x="504825" y="2270125"/>
            <a:ext cx="10863263" cy="208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30000"/>
              </a:lnSpc>
              <a:buFont typeface="Arial" pitchFamily="34" charset="0"/>
              <a:buNone/>
            </a:pPr>
            <a:r>
              <a:rPr lang="zh-CN" altLang="en-US" sz="8000" b="1" dirty="0">
                <a:solidFill>
                  <a:srgbClr val="030405"/>
                </a:solidFill>
                <a:latin typeface="楷体_GB2312"/>
                <a:ea typeface="华文新魏" pitchFamily="2" charset="-122"/>
              </a:rPr>
              <a:t>谢谢</a:t>
            </a:r>
            <a:r>
              <a:rPr lang="zh-CN" altLang="en-US" sz="8000" b="1" dirty="0" smtClean="0">
                <a:solidFill>
                  <a:srgbClr val="030405"/>
                </a:solidFill>
                <a:latin typeface="楷体_GB2312"/>
                <a:ea typeface="华文新魏" pitchFamily="2" charset="-122"/>
              </a:rPr>
              <a:t>大家聆听！</a:t>
            </a:r>
            <a:endParaRPr lang="en-US" altLang="zh-CN" sz="8000" b="1" dirty="0">
              <a:solidFill>
                <a:srgbClr val="030405"/>
              </a:solidFill>
              <a:latin typeface="黑体" pitchFamily="49" charset="-122"/>
              <a:ea typeface="华文新魏" pitchFamily="2" charset="-122"/>
            </a:endParaRPr>
          </a:p>
        </p:txBody>
      </p:sp>
    </p:spTree>
    <p:extLst>
      <p:ext uri="{BB962C8B-B14F-4D97-AF65-F5344CB8AC3E}">
        <p14:creationId xmlns:p14="http://schemas.microsoft.com/office/powerpoint/2010/main" val="191025956"/>
      </p:ext>
    </p:extLst>
  </p:cSld>
  <p:clrMapOvr>
    <a:masterClrMapping/>
  </p:clrMapOvr>
  <p:transition>
    <p:pull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655321" y="4378405"/>
            <a:ext cx="3840479" cy="1625737"/>
          </a:xfrm>
          <a:ln>
            <a:solidFill>
              <a:schemeClr val="accent1"/>
            </a:solidFill>
          </a:ln>
        </p:spPr>
        <p:txBody>
          <a:bodyPr>
            <a:noAutofit/>
          </a:bodyPr>
          <a:lstStyle/>
          <a:p>
            <a:pPr algn="just"/>
            <a:r>
              <a:rPr lang="zh-CN" altLang="en-US" sz="2400" dirty="0" smtClean="0">
                <a:solidFill>
                  <a:schemeClr val="tx1">
                    <a:lumMod val="95000"/>
                    <a:lumOff val="5000"/>
                  </a:schemeClr>
                </a:solidFill>
                <a:latin typeface="黑体" pitchFamily="49" charset="-122"/>
                <a:ea typeface="黑体" pitchFamily="49" charset="-122"/>
              </a:rPr>
              <a:t>：“</a:t>
            </a:r>
            <a:r>
              <a:rPr lang="zh-CN" altLang="en-US" sz="2400" dirty="0">
                <a:solidFill>
                  <a:schemeClr val="tx1">
                    <a:lumMod val="95000"/>
                    <a:lumOff val="5000"/>
                  </a:schemeClr>
                </a:solidFill>
                <a:latin typeface="黑体" pitchFamily="49" charset="-122"/>
                <a:ea typeface="黑体" pitchFamily="49" charset="-122"/>
              </a:rPr>
              <a:t>至人之用心若镜，不将不迎，应而不藏，故能胜物而不伤”</a:t>
            </a:r>
            <a:r>
              <a:rPr lang="zh-CN" altLang="en-US" sz="2400" dirty="0" smtClean="0">
                <a:solidFill>
                  <a:schemeClr val="tx1">
                    <a:lumMod val="95000"/>
                    <a:lumOff val="5000"/>
                  </a:schemeClr>
                </a:solidFill>
                <a:latin typeface="黑体" pitchFamily="49" charset="-122"/>
                <a:ea typeface="黑体" pitchFamily="49" charset="-122"/>
              </a:rPr>
              <a:t>。</a:t>
            </a:r>
            <a:r>
              <a:rPr lang="en-US" altLang="zh-CN" sz="2400" dirty="0" smtClean="0">
                <a:solidFill>
                  <a:schemeClr val="tx1">
                    <a:lumMod val="95000"/>
                    <a:lumOff val="5000"/>
                  </a:schemeClr>
                </a:solidFill>
                <a:latin typeface="黑体" pitchFamily="49" charset="-122"/>
                <a:ea typeface="黑体" pitchFamily="49" charset="-122"/>
              </a:rPr>
              <a:t>---《</a:t>
            </a:r>
            <a:r>
              <a:rPr lang="zh-CN" altLang="en-US" sz="2400" dirty="0">
                <a:solidFill>
                  <a:schemeClr val="tx1">
                    <a:lumMod val="95000"/>
                    <a:lumOff val="5000"/>
                  </a:schemeClr>
                </a:solidFill>
                <a:latin typeface="黑体" pitchFamily="49" charset="-122"/>
                <a:ea typeface="黑体" pitchFamily="49" charset="-122"/>
              </a:rPr>
              <a:t>庄子</a:t>
            </a:r>
            <a:r>
              <a:rPr lang="en-US" altLang="zh-CN" sz="2400" dirty="0">
                <a:solidFill>
                  <a:schemeClr val="tx1">
                    <a:lumMod val="95000"/>
                    <a:lumOff val="5000"/>
                  </a:schemeClr>
                </a:solidFill>
                <a:latin typeface="黑体" pitchFamily="49" charset="-122"/>
                <a:ea typeface="黑体" pitchFamily="49" charset="-122"/>
              </a:rPr>
              <a:t>•</a:t>
            </a:r>
            <a:r>
              <a:rPr lang="zh-CN" altLang="en-US" sz="2400" dirty="0">
                <a:solidFill>
                  <a:schemeClr val="tx1">
                    <a:lumMod val="95000"/>
                    <a:lumOff val="5000"/>
                  </a:schemeClr>
                </a:solidFill>
                <a:latin typeface="黑体" pitchFamily="49" charset="-122"/>
                <a:ea typeface="黑体" pitchFamily="49" charset="-122"/>
              </a:rPr>
              <a:t>内篇</a:t>
            </a:r>
            <a:r>
              <a:rPr lang="en-US" altLang="zh-CN" sz="2400" dirty="0">
                <a:solidFill>
                  <a:schemeClr val="tx1">
                    <a:lumMod val="95000"/>
                    <a:lumOff val="5000"/>
                  </a:schemeClr>
                </a:solidFill>
                <a:latin typeface="黑体" pitchFamily="49" charset="-122"/>
                <a:ea typeface="黑体" pitchFamily="49" charset="-122"/>
              </a:rPr>
              <a:t>•</a:t>
            </a:r>
            <a:r>
              <a:rPr lang="zh-CN" altLang="en-US" sz="2400" dirty="0">
                <a:solidFill>
                  <a:schemeClr val="tx1">
                    <a:lumMod val="95000"/>
                    <a:lumOff val="5000"/>
                  </a:schemeClr>
                </a:solidFill>
                <a:latin typeface="黑体" pitchFamily="49" charset="-122"/>
                <a:ea typeface="黑体" pitchFamily="49" charset="-122"/>
              </a:rPr>
              <a:t>应帝王</a:t>
            </a:r>
            <a:r>
              <a:rPr lang="en-US" altLang="zh-CN" sz="2400" dirty="0">
                <a:solidFill>
                  <a:schemeClr val="tx1">
                    <a:lumMod val="95000"/>
                    <a:lumOff val="5000"/>
                  </a:schemeClr>
                </a:solidFill>
                <a:latin typeface="黑体" pitchFamily="49" charset="-122"/>
                <a:ea typeface="黑体" pitchFamily="49" charset="-122"/>
              </a:rPr>
              <a:t>》</a:t>
            </a:r>
            <a:endParaRPr lang="zh-CN" altLang="en-US" sz="2400" dirty="0">
              <a:solidFill>
                <a:schemeClr val="tx1">
                  <a:lumMod val="95000"/>
                  <a:lumOff val="5000"/>
                </a:schemeClr>
              </a:solidFill>
              <a:latin typeface="黑体" pitchFamily="49" charset="-122"/>
              <a:ea typeface="黑体" pitchFamily="49" charset="-122"/>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3139" y="1054066"/>
            <a:ext cx="1822910" cy="2665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594360" y="3904119"/>
            <a:ext cx="3355395" cy="369332"/>
          </a:xfrm>
          <a:prstGeom prst="rect">
            <a:avLst/>
          </a:prstGeom>
        </p:spPr>
        <p:txBody>
          <a:bodyPr wrap="square">
            <a:spAutoFit/>
          </a:bodyPr>
          <a:lstStyle/>
          <a:p>
            <a:r>
              <a:rPr lang="zh-CN" altLang="en-US" dirty="0" smtClean="0"/>
              <a:t>庄子</a:t>
            </a:r>
            <a:r>
              <a:rPr lang="zh-CN" altLang="en-US" dirty="0"/>
              <a:t>（</a:t>
            </a:r>
            <a:r>
              <a:rPr lang="zh-CN" altLang="en-US" dirty="0" smtClean="0"/>
              <a:t>约前</a:t>
            </a:r>
            <a:r>
              <a:rPr lang="en-US" altLang="zh-CN" dirty="0"/>
              <a:t>369</a:t>
            </a:r>
            <a:r>
              <a:rPr lang="zh-CN" altLang="en-US" dirty="0"/>
              <a:t>年</a:t>
            </a:r>
            <a:r>
              <a:rPr lang="en-US" altLang="zh-CN" dirty="0"/>
              <a:t>—</a:t>
            </a:r>
            <a:r>
              <a:rPr lang="zh-CN" altLang="en-US" dirty="0" smtClean="0"/>
              <a:t>约前</a:t>
            </a:r>
            <a:r>
              <a:rPr lang="en-US" altLang="zh-CN" dirty="0"/>
              <a:t>286</a:t>
            </a:r>
            <a:r>
              <a:rPr lang="zh-CN" altLang="en-US" dirty="0"/>
              <a:t>年</a:t>
            </a:r>
            <a:r>
              <a:rPr lang="zh-CN" altLang="en-US" dirty="0" smtClean="0"/>
              <a:t>）</a:t>
            </a:r>
            <a:endParaRPr lang="zh-CN" altLang="en-US" dirty="0"/>
          </a:p>
        </p:txBody>
      </p:sp>
      <p:cxnSp>
        <p:nvCxnSpPr>
          <p:cNvPr id="7" name="直接连接符 6"/>
          <p:cNvCxnSpPr/>
          <p:nvPr/>
        </p:nvCxnSpPr>
        <p:spPr>
          <a:xfrm>
            <a:off x="5410200" y="425280"/>
            <a:ext cx="0" cy="3293881"/>
          </a:xfrm>
          <a:prstGeom prst="line">
            <a:avLst/>
          </a:prstGeom>
          <a:noFill/>
          <a:ln w="12700" cap="flat" cmpd="sng" algn="ctr">
            <a:gradFill flip="none" rotWithShape="1">
              <a:gsLst>
                <a:gs pos="51700">
                  <a:srgbClr val="EB9769"/>
                </a:gs>
                <a:gs pos="100000">
                  <a:sysClr val="window" lastClr="FFFFFF"/>
                </a:gs>
                <a:gs pos="86000">
                  <a:srgbClr val="FED79B"/>
                </a:gs>
                <a:gs pos="0">
                  <a:sysClr val="window" lastClr="FFFFFF"/>
                </a:gs>
                <a:gs pos="18000">
                  <a:srgbClr val="FED79B"/>
                </a:gs>
              </a:gsLst>
              <a:lin ang="5400000" scaled="0"/>
              <a:tileRect/>
            </a:gradFill>
            <a:prstDash val="solid"/>
            <a:miter lim="800000"/>
          </a:ln>
          <a:effectLst/>
        </p:spPr>
      </p:cxnSp>
      <p:sp>
        <p:nvSpPr>
          <p:cNvPr id="5" name="矩形 4"/>
          <p:cNvSpPr/>
          <p:nvPr/>
        </p:nvSpPr>
        <p:spPr>
          <a:xfrm>
            <a:off x="6210300" y="4591765"/>
            <a:ext cx="4145280" cy="1200329"/>
          </a:xfrm>
          <a:prstGeom prst="rect">
            <a:avLst/>
          </a:prstGeom>
          <a:ln>
            <a:solidFill>
              <a:schemeClr val="accent1"/>
            </a:solidFill>
          </a:ln>
        </p:spPr>
        <p:txBody>
          <a:bodyPr wrap="square">
            <a:spAutoFit/>
          </a:bodyPr>
          <a:lstStyle/>
          <a:p>
            <a:pPr algn="just"/>
            <a:r>
              <a:rPr lang="zh-CN" altLang="en-US" sz="2400" dirty="0" smtClean="0">
                <a:latin typeface="黑体" pitchFamily="49" charset="-122"/>
                <a:ea typeface="黑体" pitchFamily="49" charset="-122"/>
              </a:rPr>
              <a:t>“</a:t>
            </a:r>
            <a:r>
              <a:rPr lang="zh-CN" altLang="en-US" sz="2400" dirty="0">
                <a:latin typeface="黑体" pitchFamily="49" charset="-122"/>
                <a:ea typeface="黑体" pitchFamily="49" charset="-122"/>
              </a:rPr>
              <a:t>圣人之心如明镜，只是一个明，则随感而应，无物不照</a:t>
            </a:r>
            <a:r>
              <a:rPr lang="zh-CN" altLang="en-US" sz="2400" dirty="0" smtClean="0">
                <a:latin typeface="黑体" pitchFamily="49" charset="-122"/>
                <a:ea typeface="黑体" pitchFamily="49" charset="-122"/>
              </a:rPr>
              <a:t>”。</a:t>
            </a:r>
            <a:r>
              <a:rPr lang="en-US" altLang="zh-CN" sz="2400" dirty="0" smtClean="0">
                <a:latin typeface="黑体" pitchFamily="49" charset="-122"/>
                <a:ea typeface="黑体" pitchFamily="49" charset="-122"/>
              </a:rPr>
              <a:t>——</a:t>
            </a:r>
            <a:r>
              <a:rPr lang="zh-CN" altLang="en-US" sz="2400" dirty="0" smtClean="0">
                <a:latin typeface="黑体" pitchFamily="49" charset="-122"/>
                <a:ea typeface="黑体" pitchFamily="49" charset="-122"/>
              </a:rPr>
              <a:t>王</a:t>
            </a:r>
            <a:r>
              <a:rPr lang="zh-CN" altLang="en-US" sz="2400" dirty="0">
                <a:latin typeface="黑体" pitchFamily="49" charset="-122"/>
                <a:ea typeface="黑体" pitchFamily="49" charset="-122"/>
              </a:rPr>
              <a:t>阳</a:t>
            </a:r>
            <a:r>
              <a:rPr lang="zh-CN" altLang="en-US" sz="2400" dirty="0" smtClean="0">
                <a:latin typeface="黑体" pitchFamily="49" charset="-122"/>
                <a:ea typeface="黑体" pitchFamily="49" charset="-122"/>
              </a:rPr>
              <a:t>明</a:t>
            </a:r>
            <a:r>
              <a:rPr lang="en-US" altLang="zh-CN" sz="2400" dirty="0" smtClean="0">
                <a:latin typeface="黑体" pitchFamily="49" charset="-122"/>
                <a:ea typeface="黑体" pitchFamily="49" charset="-122"/>
              </a:rPr>
              <a:t>《</a:t>
            </a:r>
            <a:r>
              <a:rPr lang="zh-CN" altLang="en-US" sz="2400" dirty="0">
                <a:latin typeface="黑体" pitchFamily="49" charset="-122"/>
                <a:ea typeface="黑体" pitchFamily="49" charset="-122"/>
              </a:rPr>
              <a:t>传习录</a:t>
            </a:r>
            <a:r>
              <a:rPr lang="en-US" altLang="zh-CN" sz="2400" dirty="0" smtClean="0">
                <a:latin typeface="黑体" pitchFamily="49" charset="-122"/>
                <a:ea typeface="黑体" pitchFamily="49" charset="-122"/>
              </a:rPr>
              <a:t>》</a:t>
            </a:r>
            <a:endParaRPr lang="zh-CN" altLang="en-US" sz="2400" dirty="0">
              <a:latin typeface="黑体" pitchFamily="49" charset="-122"/>
              <a:ea typeface="黑体" pitchFamily="49" charset="-122"/>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3220" y="1054066"/>
            <a:ext cx="3642360" cy="252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矩形 5"/>
          <p:cNvSpPr/>
          <p:nvPr/>
        </p:nvSpPr>
        <p:spPr>
          <a:xfrm>
            <a:off x="1473139" y="317850"/>
            <a:ext cx="2236510" cy="584775"/>
          </a:xfrm>
          <a:prstGeom prst="rect">
            <a:avLst/>
          </a:prstGeom>
          <a:solidFill>
            <a:srgbClr val="00B0F0"/>
          </a:solidFill>
          <a:ln>
            <a:solidFill>
              <a:schemeClr val="accent1"/>
            </a:solidFill>
          </a:ln>
        </p:spPr>
        <p:txBody>
          <a:bodyPr wrap="none">
            <a:spAutoFit/>
          </a:bodyPr>
          <a:lstStyle/>
          <a:p>
            <a:r>
              <a:rPr lang="zh-CN" altLang="en-US" sz="3200" dirty="0"/>
              <a:t>中国哲学家</a:t>
            </a:r>
          </a:p>
        </p:txBody>
      </p:sp>
      <p:sp>
        <p:nvSpPr>
          <p:cNvPr id="8" name="矩形 7"/>
          <p:cNvSpPr/>
          <p:nvPr/>
        </p:nvSpPr>
        <p:spPr>
          <a:xfrm>
            <a:off x="6384621" y="4088785"/>
            <a:ext cx="4432624" cy="369332"/>
          </a:xfrm>
          <a:prstGeom prst="rect">
            <a:avLst/>
          </a:prstGeom>
        </p:spPr>
        <p:txBody>
          <a:bodyPr wrap="none">
            <a:spAutoFit/>
          </a:bodyPr>
          <a:lstStyle/>
          <a:p>
            <a:r>
              <a:rPr lang="zh-CN" altLang="en-US" dirty="0"/>
              <a:t>王阳</a:t>
            </a:r>
            <a:r>
              <a:rPr lang="zh-CN" altLang="en-US" dirty="0" smtClean="0"/>
              <a:t>明（</a:t>
            </a:r>
            <a:r>
              <a:rPr lang="en-US" altLang="zh-CN" dirty="0" smtClean="0"/>
              <a:t>1472</a:t>
            </a:r>
            <a:r>
              <a:rPr lang="zh-CN" altLang="en-US" dirty="0"/>
              <a:t>年</a:t>
            </a:r>
            <a:r>
              <a:rPr lang="en-US" altLang="zh-CN" dirty="0"/>
              <a:t>10</a:t>
            </a:r>
            <a:r>
              <a:rPr lang="zh-CN" altLang="en-US" dirty="0"/>
              <a:t>月</a:t>
            </a:r>
            <a:r>
              <a:rPr lang="en-US" altLang="zh-CN" dirty="0"/>
              <a:t>31</a:t>
            </a:r>
            <a:r>
              <a:rPr lang="zh-CN" altLang="en-US" dirty="0"/>
              <a:t>日</a:t>
            </a:r>
            <a:r>
              <a:rPr lang="en-US" altLang="zh-CN" dirty="0"/>
              <a:t>-1529</a:t>
            </a:r>
            <a:r>
              <a:rPr lang="zh-CN" altLang="en-US" dirty="0"/>
              <a:t>年</a:t>
            </a:r>
            <a:r>
              <a:rPr lang="en-US" altLang="zh-CN" dirty="0"/>
              <a:t>1</a:t>
            </a:r>
            <a:r>
              <a:rPr lang="zh-CN" altLang="en-US" dirty="0"/>
              <a:t>月</a:t>
            </a:r>
            <a:r>
              <a:rPr lang="en-US" altLang="zh-CN" dirty="0"/>
              <a:t>9</a:t>
            </a:r>
            <a:r>
              <a:rPr lang="zh-CN" altLang="en-US" dirty="0" smtClean="0"/>
              <a:t>日）</a:t>
            </a:r>
            <a:endParaRPr lang="zh-CN" altLang="en-US" dirty="0"/>
          </a:p>
        </p:txBody>
      </p:sp>
    </p:spTree>
  </p:cSld>
  <p:clrMapOvr>
    <a:masterClrMapping/>
  </p:clrMapOvr>
  <p:transition>
    <p:pull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副标题 1"/>
          <p:cNvSpPr txBox="1">
            <a:spLocks/>
          </p:cNvSpPr>
          <p:nvPr/>
        </p:nvSpPr>
        <p:spPr bwMode="auto">
          <a:xfrm>
            <a:off x="401735" y="4495542"/>
            <a:ext cx="4566505" cy="1996698"/>
          </a:xfrm>
          <a:prstGeom prst="rect">
            <a:avLst/>
          </a:prstGeom>
          <a:noFill/>
          <a:ln w="9525">
            <a:solidFill>
              <a:schemeClr val="accent1"/>
            </a:solidFill>
            <a:miter lim="800000"/>
          </a:ln>
        </p:spPr>
        <p:txBody>
          <a:bodyPr vert="horz" wrap="square" lIns="91440" tIns="45720" rIns="91440" bIns="45720" numCol="1" anchor="t" anchorCtr="0" compatLnSpc="1"/>
          <a:lstStyle>
            <a:lvl1pPr marL="0" indent="0" algn="l" defTabSz="0" rtl="0" eaLnBrk="1" fontAlgn="base" hangingPunct="1">
              <a:spcBef>
                <a:spcPct val="20000"/>
              </a:spcBef>
              <a:spcAft>
                <a:spcPct val="0"/>
              </a:spcAft>
              <a:buFont typeface="Arial" panose="020B0604020202020204" pitchFamily="34" charset="0"/>
              <a:buNone/>
              <a:defRPr sz="2400">
                <a:solidFill>
                  <a:schemeClr val="tx1">
                    <a:lumMod val="65000"/>
                    <a:lumOff val="35000"/>
                  </a:schemeClr>
                </a:solidFill>
                <a:latin typeface="+mn-lt"/>
                <a:ea typeface="+mn-ea"/>
                <a:cs typeface="+mn-cs"/>
                <a:sym typeface="MS PGothic" panose="020B0600070205080204" pitchFamily="34" charset="-128"/>
              </a:defRPr>
            </a:lvl1pPr>
            <a:lvl2pPr marL="457200" indent="0" algn="ctr" defTabSz="0" rtl="0" eaLnBrk="1" fontAlgn="base" hangingPunct="1">
              <a:spcBef>
                <a:spcPct val="20000"/>
              </a:spcBef>
              <a:spcAft>
                <a:spcPct val="0"/>
              </a:spcAft>
              <a:buFont typeface="Arial" panose="020B0604020202020204" pitchFamily="34" charset="0"/>
              <a:buNone/>
              <a:defRPr sz="2000">
                <a:solidFill>
                  <a:schemeClr val="tx1">
                    <a:tint val="75000"/>
                  </a:schemeClr>
                </a:solidFill>
                <a:latin typeface="+mn-lt"/>
                <a:ea typeface="+mn-ea"/>
                <a:sym typeface="MS PGothic" panose="020B0600070205080204" pitchFamily="34" charset="-128"/>
              </a:defRPr>
            </a:lvl2pPr>
            <a:lvl3pPr marL="914400" indent="0" algn="ctr" defTabSz="0" rtl="0" eaLnBrk="1" fontAlgn="base" hangingPunct="1">
              <a:spcBef>
                <a:spcPct val="20000"/>
              </a:spcBef>
              <a:spcAft>
                <a:spcPct val="0"/>
              </a:spcAft>
              <a:buFont typeface="Arial" panose="020B0604020202020204" pitchFamily="34" charset="0"/>
              <a:buNone/>
              <a:defRPr sz="2400">
                <a:solidFill>
                  <a:schemeClr val="tx1">
                    <a:tint val="75000"/>
                  </a:schemeClr>
                </a:solidFill>
                <a:latin typeface="+mn-lt"/>
                <a:ea typeface="+mn-ea"/>
                <a:sym typeface="MS PGothic" panose="020B0600070205080204" pitchFamily="34" charset="-128"/>
              </a:defRPr>
            </a:lvl3pPr>
            <a:lvl4pPr marL="1371600" indent="0" algn="ctr" defTabSz="0" rtl="0" eaLnBrk="1" fontAlgn="base" hangingPunct="1">
              <a:spcBef>
                <a:spcPct val="20000"/>
              </a:spcBef>
              <a:spcAft>
                <a:spcPct val="0"/>
              </a:spcAft>
              <a:buFont typeface="Arial" panose="020B0604020202020204" pitchFamily="34" charset="0"/>
              <a:buNone/>
              <a:defRPr sz="1600">
                <a:solidFill>
                  <a:schemeClr val="tx1">
                    <a:tint val="75000"/>
                  </a:schemeClr>
                </a:solidFill>
                <a:latin typeface="+mn-lt"/>
                <a:ea typeface="+mn-ea"/>
                <a:sym typeface="MS PGothic" panose="020B0600070205080204" pitchFamily="34" charset="-128"/>
              </a:defRPr>
            </a:lvl4pPr>
            <a:lvl5pPr marL="1828800" indent="0" algn="ctr" defTabSz="0" rtl="0" eaLnBrk="1" fontAlgn="base" hangingPunct="1">
              <a:spcBef>
                <a:spcPct val="20000"/>
              </a:spcBef>
              <a:spcAft>
                <a:spcPct val="0"/>
              </a:spcAft>
              <a:buFont typeface="Arial" panose="020B0604020202020204" pitchFamily="34" charset="0"/>
              <a:buNone/>
              <a:defRPr sz="1600">
                <a:solidFill>
                  <a:schemeClr val="tx1">
                    <a:tint val="75000"/>
                  </a:schemeClr>
                </a:solidFill>
                <a:latin typeface="+mn-lt"/>
                <a:ea typeface="+mn-ea"/>
                <a:sym typeface="MS PGothic" panose="020B0600070205080204" pitchFamily="34" charset="-128"/>
              </a:defRPr>
            </a:lvl5pPr>
            <a:lvl6pPr marL="2286000" indent="0" algn="ctr" defTabSz="0" rtl="0" eaLnBrk="1" fontAlgn="base" hangingPunct="1">
              <a:spcBef>
                <a:spcPct val="20000"/>
              </a:spcBef>
              <a:spcAft>
                <a:spcPct val="0"/>
              </a:spcAft>
              <a:buFont typeface="Arial" panose="020B0604020202020204" pitchFamily="34" charset="0"/>
              <a:buNone/>
              <a:defRPr sz="1600">
                <a:solidFill>
                  <a:schemeClr val="tx1">
                    <a:tint val="75000"/>
                  </a:schemeClr>
                </a:solidFill>
                <a:latin typeface="+mn-lt"/>
                <a:ea typeface="+mn-ea"/>
                <a:sym typeface="MS PGothic" panose="020B0600070205080204" pitchFamily="34" charset="-128"/>
              </a:defRPr>
            </a:lvl6pPr>
            <a:lvl7pPr marL="2743200" indent="0" algn="ctr" defTabSz="0" rtl="0" eaLnBrk="1" fontAlgn="base" hangingPunct="1">
              <a:spcBef>
                <a:spcPct val="20000"/>
              </a:spcBef>
              <a:spcAft>
                <a:spcPct val="0"/>
              </a:spcAft>
              <a:buFont typeface="Arial" panose="020B0604020202020204" pitchFamily="34" charset="0"/>
              <a:buNone/>
              <a:defRPr sz="1600">
                <a:solidFill>
                  <a:schemeClr val="tx1">
                    <a:tint val="75000"/>
                  </a:schemeClr>
                </a:solidFill>
                <a:latin typeface="+mn-lt"/>
                <a:ea typeface="+mn-ea"/>
                <a:sym typeface="MS PGothic" panose="020B0600070205080204" pitchFamily="34" charset="-128"/>
              </a:defRPr>
            </a:lvl7pPr>
            <a:lvl8pPr marL="3200400" indent="0" algn="ctr" defTabSz="0" rtl="0" eaLnBrk="1" fontAlgn="base" hangingPunct="1">
              <a:spcBef>
                <a:spcPct val="20000"/>
              </a:spcBef>
              <a:spcAft>
                <a:spcPct val="0"/>
              </a:spcAft>
              <a:buFont typeface="Arial" panose="020B0604020202020204" pitchFamily="34" charset="0"/>
              <a:buNone/>
              <a:defRPr sz="1600">
                <a:solidFill>
                  <a:schemeClr val="tx1">
                    <a:tint val="75000"/>
                  </a:schemeClr>
                </a:solidFill>
                <a:latin typeface="+mn-lt"/>
                <a:ea typeface="+mn-ea"/>
                <a:sym typeface="MS PGothic" panose="020B0600070205080204" pitchFamily="34" charset="-128"/>
              </a:defRPr>
            </a:lvl8pPr>
            <a:lvl9pPr marL="3657600" indent="0" algn="ctr" defTabSz="0" rtl="0" eaLnBrk="1" fontAlgn="base" hangingPunct="1">
              <a:spcBef>
                <a:spcPct val="20000"/>
              </a:spcBef>
              <a:spcAft>
                <a:spcPct val="0"/>
              </a:spcAft>
              <a:buFont typeface="Arial" panose="020B0604020202020204" pitchFamily="34" charset="0"/>
              <a:buNone/>
              <a:defRPr sz="1600">
                <a:solidFill>
                  <a:schemeClr val="tx1">
                    <a:tint val="75000"/>
                  </a:schemeClr>
                </a:solidFill>
                <a:latin typeface="+mn-lt"/>
                <a:ea typeface="+mn-ea"/>
                <a:sym typeface="MS PGothic" panose="020B0600070205080204" pitchFamily="34" charset="-128"/>
              </a:defRPr>
            </a:lvl9pPr>
          </a:lstStyle>
          <a:p>
            <a:pPr algn="just" defTabSz="914400" fontAlgn="auto">
              <a:spcBef>
                <a:spcPts val="0"/>
              </a:spcBef>
              <a:spcAft>
                <a:spcPts val="0"/>
              </a:spcAft>
            </a:pPr>
            <a:r>
              <a:rPr lang="zh-CN" altLang="en-US" b="1" dirty="0" smtClean="0">
                <a:solidFill>
                  <a:srgbClr val="595959"/>
                </a:solidFill>
                <a:latin typeface="黑体" pitchFamily="49" charset="-122"/>
                <a:ea typeface="黑体" pitchFamily="49" charset="-122"/>
              </a:rPr>
              <a:t>“</a:t>
            </a:r>
            <a:r>
              <a:rPr lang="zh-CN" altLang="en-US" b="1" dirty="0">
                <a:solidFill>
                  <a:srgbClr val="595959"/>
                </a:solidFill>
                <a:latin typeface="黑体" pitchFamily="49" charset="-122"/>
                <a:ea typeface="黑体" pitchFamily="49" charset="-122"/>
              </a:rPr>
              <a:t>人的智慧就像一面凹凸不平的镜子</a:t>
            </a:r>
            <a:r>
              <a:rPr lang="en-US" altLang="zh-CN" b="1" dirty="0">
                <a:solidFill>
                  <a:srgbClr val="595959"/>
                </a:solidFill>
                <a:latin typeface="黑体" pitchFamily="49" charset="-122"/>
                <a:ea typeface="黑体" pitchFamily="49" charset="-122"/>
              </a:rPr>
              <a:t>,</a:t>
            </a:r>
            <a:r>
              <a:rPr lang="zh-CN" altLang="en-US" b="1" dirty="0">
                <a:solidFill>
                  <a:srgbClr val="595959"/>
                </a:solidFill>
                <a:latin typeface="黑体" pitchFamily="49" charset="-122"/>
                <a:ea typeface="黑体" pitchFamily="49" charset="-122"/>
              </a:rPr>
              <a:t>它把自己的本性掺杂在事物的本性中</a:t>
            </a:r>
            <a:r>
              <a:rPr lang="en-US" altLang="zh-CN" b="1" dirty="0">
                <a:solidFill>
                  <a:srgbClr val="595959"/>
                </a:solidFill>
                <a:latin typeface="黑体" pitchFamily="49" charset="-122"/>
                <a:ea typeface="黑体" pitchFamily="49" charset="-122"/>
              </a:rPr>
              <a:t>,</a:t>
            </a:r>
            <a:r>
              <a:rPr lang="zh-CN" altLang="en-US" b="1" dirty="0">
                <a:solidFill>
                  <a:srgbClr val="595959"/>
                </a:solidFill>
                <a:latin typeface="黑体" pitchFamily="49" charset="-122"/>
                <a:ea typeface="黑体" pitchFamily="49" charset="-122"/>
              </a:rPr>
              <a:t>所以它反映的事物是歪曲的畸形的</a:t>
            </a:r>
            <a:r>
              <a:rPr lang="zh-CN" altLang="en-US" b="1" dirty="0" smtClean="0">
                <a:solidFill>
                  <a:srgbClr val="595959"/>
                </a:solidFill>
                <a:latin typeface="黑体" pitchFamily="49" charset="-122"/>
                <a:ea typeface="黑体" pitchFamily="49" charset="-122"/>
              </a:rPr>
              <a:t>”</a:t>
            </a:r>
            <a:endParaRPr lang="en-US" altLang="zh-CN" b="1" dirty="0" smtClean="0">
              <a:solidFill>
                <a:srgbClr val="595959"/>
              </a:solidFill>
              <a:latin typeface="黑体" pitchFamily="49" charset="-122"/>
              <a:ea typeface="黑体" pitchFamily="49" charset="-122"/>
            </a:endParaRPr>
          </a:p>
          <a:p>
            <a:pPr algn="just" defTabSz="914400" fontAlgn="auto">
              <a:spcBef>
                <a:spcPts val="0"/>
              </a:spcBef>
              <a:spcAft>
                <a:spcPts val="0"/>
              </a:spcAft>
            </a:pPr>
            <a:r>
              <a:rPr lang="en-US" altLang="zh-CN" b="1" dirty="0">
                <a:solidFill>
                  <a:srgbClr val="595959"/>
                </a:solidFill>
                <a:latin typeface="黑体" pitchFamily="49" charset="-122"/>
                <a:ea typeface="黑体" pitchFamily="49" charset="-122"/>
              </a:rPr>
              <a:t> </a:t>
            </a:r>
            <a:r>
              <a:rPr lang="en-US" altLang="zh-CN" b="1" dirty="0" smtClean="0">
                <a:solidFill>
                  <a:srgbClr val="595959"/>
                </a:solidFill>
                <a:latin typeface="黑体" pitchFamily="49" charset="-122"/>
                <a:ea typeface="黑体" pitchFamily="49" charset="-122"/>
              </a:rPr>
              <a:t>        ——</a:t>
            </a:r>
            <a:r>
              <a:rPr lang="zh-CN" altLang="en-US" b="1" dirty="0" smtClean="0">
                <a:solidFill>
                  <a:srgbClr val="595959"/>
                </a:solidFill>
                <a:latin typeface="黑体" pitchFamily="49" charset="-122"/>
                <a:ea typeface="黑体" pitchFamily="49" charset="-122"/>
              </a:rPr>
              <a:t>弗朗西斯</a:t>
            </a:r>
            <a:r>
              <a:rPr lang="en-US" altLang="zh-CN" b="1" dirty="0">
                <a:solidFill>
                  <a:srgbClr val="595959"/>
                </a:solidFill>
                <a:latin typeface="黑体" pitchFamily="49" charset="-122"/>
                <a:ea typeface="黑体" pitchFamily="49" charset="-122"/>
              </a:rPr>
              <a:t>•</a:t>
            </a:r>
            <a:r>
              <a:rPr lang="zh-CN" altLang="en-US" b="1" dirty="0" smtClean="0">
                <a:solidFill>
                  <a:srgbClr val="595959"/>
                </a:solidFill>
                <a:latin typeface="黑体" pitchFamily="49" charset="-122"/>
                <a:ea typeface="黑体" pitchFamily="49" charset="-122"/>
              </a:rPr>
              <a:t>培根</a:t>
            </a:r>
            <a:endParaRPr lang="zh-CN" altLang="en-US" b="1" kern="1200" dirty="0">
              <a:solidFill>
                <a:srgbClr val="595959"/>
              </a:solidFill>
              <a:latin typeface="黑体" pitchFamily="49" charset="-122"/>
              <a:ea typeface="黑体" pitchFamily="49" charset="-122"/>
            </a:endParaRPr>
          </a:p>
        </p:txBody>
      </p:sp>
      <p:sp>
        <p:nvSpPr>
          <p:cNvPr id="3" name="矩形 2"/>
          <p:cNvSpPr/>
          <p:nvPr/>
        </p:nvSpPr>
        <p:spPr>
          <a:xfrm>
            <a:off x="1473139" y="317850"/>
            <a:ext cx="2236510" cy="584775"/>
          </a:xfrm>
          <a:prstGeom prst="rect">
            <a:avLst/>
          </a:prstGeom>
          <a:solidFill>
            <a:srgbClr val="00B0F0"/>
          </a:solidFill>
          <a:ln>
            <a:solidFill>
              <a:schemeClr val="accent1"/>
            </a:solidFill>
          </a:ln>
        </p:spPr>
        <p:txBody>
          <a:bodyPr wrap="none">
            <a:spAutoFit/>
          </a:bodyPr>
          <a:lstStyle/>
          <a:p>
            <a:r>
              <a:rPr lang="zh-CN" altLang="en-US" sz="3200" dirty="0" smtClean="0"/>
              <a:t>西方哲学家</a:t>
            </a:r>
            <a:endParaRPr lang="zh-CN" altLang="en-US" sz="3200" dirty="0"/>
          </a:p>
        </p:txBody>
      </p:sp>
      <p:cxnSp>
        <p:nvCxnSpPr>
          <p:cNvPr id="5" name="直接连接符 4"/>
          <p:cNvCxnSpPr/>
          <p:nvPr/>
        </p:nvCxnSpPr>
        <p:spPr>
          <a:xfrm>
            <a:off x="5577840" y="902625"/>
            <a:ext cx="0" cy="3293881"/>
          </a:xfrm>
          <a:prstGeom prst="line">
            <a:avLst/>
          </a:prstGeom>
          <a:noFill/>
          <a:ln w="12700" cap="flat" cmpd="sng" algn="ctr">
            <a:gradFill flip="none" rotWithShape="1">
              <a:gsLst>
                <a:gs pos="51700">
                  <a:srgbClr val="EB9769"/>
                </a:gs>
                <a:gs pos="100000">
                  <a:sysClr val="window" lastClr="FFFFFF"/>
                </a:gs>
                <a:gs pos="86000">
                  <a:srgbClr val="FED79B"/>
                </a:gs>
                <a:gs pos="0">
                  <a:sysClr val="window" lastClr="FFFFFF"/>
                </a:gs>
                <a:gs pos="18000">
                  <a:srgbClr val="FED79B"/>
                </a:gs>
              </a:gsLst>
              <a:lin ang="5400000" scaled="0"/>
              <a:tileRect/>
            </a:gradFill>
            <a:prstDash val="solid"/>
            <a:miter lim="800000"/>
          </a:ln>
          <a:effectLst/>
        </p:spPr>
      </p:cxnSp>
      <p:pic>
        <p:nvPicPr>
          <p:cNvPr id="2050" name="Picture 2" descr="https://gimg2.baidu.com/image_search/src=http%3A%2F%2Fp1.ssl.qhimg.com%2Fdr%2F270_500_%2Ft011def3f109096ea70.jpg%3Fsize%3D369x408&amp;refer=http%3A%2F%2Fp1.ssl.qhimg.com&amp;app=2002&amp;size=f9999,10000&amp;q=a80&amp;n=0&amp;g=0n&amp;fmt=auto?sec=1668954804&amp;t=57bb8bf4152803aaacc996ff405305b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4255" y="1001235"/>
            <a:ext cx="2571750" cy="2847976"/>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401735" y="4042608"/>
            <a:ext cx="4810345" cy="369332"/>
          </a:xfrm>
          <a:prstGeom prst="rect">
            <a:avLst/>
          </a:prstGeom>
        </p:spPr>
        <p:txBody>
          <a:bodyPr wrap="square">
            <a:spAutoFit/>
          </a:bodyPr>
          <a:lstStyle/>
          <a:p>
            <a:r>
              <a:rPr lang="zh-CN" altLang="en-US" dirty="0">
                <a:latin typeface="黑体" pitchFamily="49" charset="-122"/>
                <a:ea typeface="黑体" pitchFamily="49" charset="-122"/>
              </a:rPr>
              <a:t>弗朗西斯</a:t>
            </a:r>
            <a:r>
              <a:rPr lang="en-US" altLang="zh-CN" dirty="0">
                <a:latin typeface="黑体" pitchFamily="49" charset="-122"/>
                <a:ea typeface="黑体" pitchFamily="49" charset="-122"/>
              </a:rPr>
              <a:t>·</a:t>
            </a:r>
            <a:r>
              <a:rPr lang="zh-CN" altLang="en-US" dirty="0">
                <a:latin typeface="黑体" pitchFamily="49" charset="-122"/>
                <a:ea typeface="黑体" pitchFamily="49" charset="-122"/>
              </a:rPr>
              <a:t>培根</a:t>
            </a:r>
            <a:r>
              <a:rPr lang="en-US" altLang="zh-CN" dirty="0">
                <a:latin typeface="黑体" pitchFamily="49" charset="-122"/>
                <a:ea typeface="黑体" pitchFamily="49" charset="-122"/>
              </a:rPr>
              <a:t>(Francis Bacon</a:t>
            </a:r>
            <a:r>
              <a:rPr lang="zh-CN" altLang="en-US" dirty="0">
                <a:latin typeface="黑体" pitchFamily="49" charset="-122"/>
                <a:ea typeface="黑体" pitchFamily="49" charset="-122"/>
              </a:rPr>
              <a:t>，</a:t>
            </a:r>
            <a:r>
              <a:rPr lang="en-US" altLang="zh-CN" dirty="0" smtClean="0">
                <a:latin typeface="黑体" pitchFamily="49" charset="-122"/>
                <a:ea typeface="黑体" pitchFamily="49" charset="-122"/>
              </a:rPr>
              <a:t>1561-1626)</a:t>
            </a:r>
            <a:endParaRPr lang="zh-CN" altLang="en-US" dirty="0">
              <a:latin typeface="黑体" pitchFamily="49" charset="-122"/>
              <a:ea typeface="黑体" pitchFamily="49" charset="-122"/>
            </a:endParaRPr>
          </a:p>
        </p:txBody>
      </p:sp>
      <p:pic>
        <p:nvPicPr>
          <p:cNvPr id="2052" name="Picture 4" descr="https://img0.baidu.com/it/u=1800981922,2591122264&amp;fm=253&amp;fmt=auto&amp;app=138&amp;f=JPEG?w=258&amp;h=4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7715" y="902625"/>
            <a:ext cx="2163445" cy="2946586"/>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6096000" y="4042608"/>
            <a:ext cx="6096000" cy="369332"/>
          </a:xfrm>
          <a:prstGeom prst="rect">
            <a:avLst/>
          </a:prstGeom>
        </p:spPr>
        <p:txBody>
          <a:bodyPr>
            <a:spAutoFit/>
          </a:bodyPr>
          <a:lstStyle/>
          <a:p>
            <a:r>
              <a:rPr lang="zh-CN" altLang="en-US" dirty="0">
                <a:solidFill>
                  <a:srgbClr val="333333"/>
                </a:solidFill>
                <a:latin typeface="arial"/>
              </a:rPr>
              <a:t>理查德</a:t>
            </a:r>
            <a:r>
              <a:rPr lang="en-US" altLang="zh-CN" dirty="0">
                <a:solidFill>
                  <a:srgbClr val="333333"/>
                </a:solidFill>
                <a:latin typeface="arial"/>
              </a:rPr>
              <a:t>·</a:t>
            </a:r>
            <a:r>
              <a:rPr lang="zh-CN" altLang="en-US" dirty="0">
                <a:solidFill>
                  <a:srgbClr val="333333"/>
                </a:solidFill>
                <a:latin typeface="arial"/>
              </a:rPr>
              <a:t>罗蒂</a:t>
            </a:r>
            <a:r>
              <a:rPr lang="en-US" altLang="zh-CN" dirty="0">
                <a:solidFill>
                  <a:srgbClr val="333333"/>
                </a:solidFill>
                <a:latin typeface="arial"/>
              </a:rPr>
              <a:t>(Richard </a:t>
            </a:r>
            <a:r>
              <a:rPr lang="en-US" altLang="zh-CN" dirty="0" err="1">
                <a:solidFill>
                  <a:srgbClr val="333333"/>
                </a:solidFill>
                <a:latin typeface="arial"/>
              </a:rPr>
              <a:t>Rorty</a:t>
            </a:r>
            <a:r>
              <a:rPr lang="zh-CN" altLang="en-US" dirty="0">
                <a:solidFill>
                  <a:srgbClr val="333333"/>
                </a:solidFill>
                <a:latin typeface="arial"/>
              </a:rPr>
              <a:t>，</a:t>
            </a:r>
            <a:r>
              <a:rPr lang="en-US" altLang="zh-CN" dirty="0" smtClean="0">
                <a:solidFill>
                  <a:srgbClr val="333333"/>
                </a:solidFill>
                <a:latin typeface="arial"/>
              </a:rPr>
              <a:t>1931—2007</a:t>
            </a:r>
            <a:r>
              <a:rPr lang="zh-CN" altLang="en-US" dirty="0">
                <a:solidFill>
                  <a:srgbClr val="333333"/>
                </a:solidFill>
                <a:latin typeface="arial"/>
              </a:rPr>
              <a:t>）</a:t>
            </a:r>
            <a:endParaRPr lang="zh-CN" altLang="en-US" dirty="0"/>
          </a:p>
        </p:txBody>
      </p:sp>
      <p:sp>
        <p:nvSpPr>
          <p:cNvPr id="7" name="矩形 6"/>
          <p:cNvSpPr/>
          <p:nvPr/>
        </p:nvSpPr>
        <p:spPr>
          <a:xfrm>
            <a:off x="5806916" y="4514776"/>
            <a:ext cx="4358164" cy="1827423"/>
          </a:xfrm>
          <a:prstGeom prst="rect">
            <a:avLst/>
          </a:prstGeom>
          <a:ln>
            <a:solidFill>
              <a:schemeClr val="accent1"/>
            </a:solidFill>
          </a:ln>
        </p:spPr>
        <p:txBody>
          <a:bodyPr wrap="square">
            <a:spAutoFit/>
          </a:bodyPr>
          <a:lstStyle/>
          <a:p>
            <a:pPr indent="304800" algn="just">
              <a:lnSpc>
                <a:spcPts val="3500"/>
              </a:lnSpc>
              <a:spcAft>
                <a:spcPts val="0"/>
              </a:spcAft>
            </a:pPr>
            <a:r>
              <a:rPr lang="zh-CN" altLang="zh-CN" sz="2400" kern="100" dirty="0" smtClean="0">
                <a:latin typeface="黑体" pitchFamily="49" charset="-122"/>
                <a:ea typeface="黑体" pitchFamily="49" charset="-122"/>
                <a:cs typeface="Times New Roman"/>
              </a:rPr>
              <a:t>俘获</a:t>
            </a:r>
            <a:r>
              <a:rPr lang="zh-CN" altLang="zh-CN" sz="2400" kern="100" dirty="0">
                <a:latin typeface="黑体" pitchFamily="49" charset="-122"/>
                <a:ea typeface="黑体" pitchFamily="49" charset="-122"/>
                <a:cs typeface="Times New Roman"/>
              </a:rPr>
              <a:t>住传统哲学的图画是作为一面巨镜的心的图画，它包含着各种各样的表象</a:t>
            </a:r>
            <a:r>
              <a:rPr lang="zh-CN" altLang="zh-CN" sz="2400" kern="100" dirty="0" smtClean="0">
                <a:latin typeface="黑体" pitchFamily="49" charset="-122"/>
                <a:ea typeface="黑体" pitchFamily="49" charset="-122"/>
                <a:cs typeface="Times New Roman"/>
              </a:rPr>
              <a:t>。</a:t>
            </a:r>
            <a:r>
              <a:rPr lang="en-US" altLang="zh-CN" sz="2400" kern="100" dirty="0" smtClean="0">
                <a:latin typeface="黑体" pitchFamily="49" charset="-122"/>
                <a:ea typeface="黑体" pitchFamily="49" charset="-122"/>
                <a:cs typeface="Times New Roman"/>
              </a:rPr>
              <a:t>——</a:t>
            </a:r>
            <a:r>
              <a:rPr lang="zh-CN" altLang="zh-CN" sz="2400" kern="100" dirty="0" smtClean="0">
                <a:latin typeface="黑体" pitchFamily="49" charset="-122"/>
                <a:ea typeface="黑体" pitchFamily="49" charset="-122"/>
                <a:cs typeface="Times New Roman"/>
              </a:rPr>
              <a:t>理查德·罗蒂《哲学和自然之镜》</a:t>
            </a:r>
            <a:endParaRPr lang="zh-CN" altLang="zh-CN" sz="2400" kern="100" dirty="0">
              <a:latin typeface="黑体" pitchFamily="49" charset="-122"/>
              <a:ea typeface="黑体" pitchFamily="49" charset="-122"/>
              <a:cs typeface="Times New Roman"/>
            </a:endParaRPr>
          </a:p>
        </p:txBody>
      </p:sp>
    </p:spTree>
    <p:extLst>
      <p:ext uri="{BB962C8B-B14F-4D97-AF65-F5344CB8AC3E}">
        <p14:creationId xmlns:p14="http://schemas.microsoft.com/office/powerpoint/2010/main" val="2129194813"/>
      </p:ext>
    </p:extLst>
  </p:cSld>
  <p:clrMapOvr>
    <a:masterClrMapping/>
  </p:clrMapOvr>
  <p:transition>
    <p:pull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79320" y="2301240"/>
            <a:ext cx="6964680" cy="2246769"/>
          </a:xfrm>
          <a:prstGeom prst="rect">
            <a:avLst/>
          </a:prstGeom>
          <a:ln>
            <a:solidFill>
              <a:schemeClr val="accent1"/>
            </a:solidFill>
          </a:ln>
        </p:spPr>
        <p:txBody>
          <a:bodyPr wrap="square">
            <a:spAutoFit/>
          </a:bodyPr>
          <a:lstStyle/>
          <a:p>
            <a:pPr indent="304800" algn="just">
              <a:lnSpc>
                <a:spcPts val="4200"/>
              </a:lnSpc>
              <a:spcAft>
                <a:spcPts val="0"/>
              </a:spcAft>
            </a:pPr>
            <a:r>
              <a:rPr lang="zh-CN" altLang="zh-CN" sz="3200" kern="100" dirty="0">
                <a:latin typeface="黑体" pitchFamily="49" charset="-122"/>
                <a:ea typeface="黑体" pitchFamily="49" charset="-122"/>
                <a:cs typeface="Times New Roman"/>
              </a:rPr>
              <a:t>思考：心灵真的是一面映照万物的镜子吗？这个比喻对吗？它对在何处，抑或它错在何处</a:t>
            </a:r>
            <a:r>
              <a:rPr lang="zh-CN" altLang="zh-CN" sz="3200" kern="100" dirty="0" smtClean="0">
                <a:latin typeface="黑体" pitchFamily="49" charset="-122"/>
                <a:ea typeface="黑体" pitchFamily="49" charset="-122"/>
                <a:cs typeface="Times New Roman"/>
              </a:rPr>
              <a:t>？</a:t>
            </a:r>
            <a:r>
              <a:rPr lang="zh-CN" altLang="en-US" sz="3200" kern="100" dirty="0" smtClean="0">
                <a:latin typeface="黑体" pitchFamily="49" charset="-122"/>
                <a:ea typeface="黑体" pitchFamily="49" charset="-122"/>
                <a:cs typeface="Times New Roman"/>
              </a:rPr>
              <a:t>认识的本质到底是什么？</a:t>
            </a:r>
            <a:endParaRPr lang="zh-CN" altLang="zh-CN" sz="3200" kern="100" dirty="0">
              <a:latin typeface="黑体" pitchFamily="49" charset="-122"/>
              <a:ea typeface="黑体" pitchFamily="49" charset="-122"/>
              <a:cs typeface="Times New Roman"/>
            </a:endParaRPr>
          </a:p>
        </p:txBody>
      </p:sp>
    </p:spTree>
  </p:cSld>
  <p:clrMapOvr>
    <a:masterClrMapping/>
  </p:clrMapOvr>
  <p:transition>
    <p:pull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55321" y="2362201"/>
            <a:ext cx="11262360" cy="2057400"/>
          </a:xfrm>
          <a:ln>
            <a:solidFill>
              <a:schemeClr val="accent1"/>
            </a:solidFill>
          </a:ln>
        </p:spPr>
        <p:txBody>
          <a:bodyPr>
            <a:normAutofit fontScale="90000"/>
          </a:bodyPr>
          <a:lstStyle/>
          <a:p>
            <a:pPr>
              <a:lnSpc>
                <a:spcPct val="200000"/>
              </a:lnSpc>
            </a:pPr>
            <a:r>
              <a:rPr lang="zh-CN" altLang="en-US" dirty="0"/>
              <a:t/>
            </a:r>
            <a:br>
              <a:rPr lang="zh-CN" altLang="en-US" dirty="0"/>
            </a:br>
            <a:r>
              <a:rPr lang="zh-CN" altLang="en-US" sz="4000" dirty="0">
                <a:solidFill>
                  <a:schemeClr val="tx1">
                    <a:lumMod val="95000"/>
                    <a:lumOff val="5000"/>
                  </a:schemeClr>
                </a:solidFill>
                <a:latin typeface="黑体" pitchFamily="49" charset="-122"/>
                <a:ea typeface="黑体" pitchFamily="49" charset="-122"/>
              </a:rPr>
              <a:t>     一、唯物主义和唯心主义如何回答认识的本质？</a:t>
            </a:r>
            <a:br>
              <a:rPr lang="zh-CN" altLang="en-US" sz="4000" dirty="0">
                <a:solidFill>
                  <a:schemeClr val="tx1">
                    <a:lumMod val="95000"/>
                    <a:lumOff val="5000"/>
                  </a:schemeClr>
                </a:solidFill>
                <a:latin typeface="黑体" pitchFamily="49" charset="-122"/>
                <a:ea typeface="黑体" pitchFamily="49" charset="-122"/>
              </a:rPr>
            </a:br>
            <a:r>
              <a:rPr lang="zh-CN" altLang="en-US" sz="4000" dirty="0">
                <a:solidFill>
                  <a:schemeClr val="tx1">
                    <a:lumMod val="95000"/>
                    <a:lumOff val="5000"/>
                  </a:schemeClr>
                </a:solidFill>
                <a:latin typeface="黑体" pitchFamily="49" charset="-122"/>
                <a:ea typeface="黑体" pitchFamily="49" charset="-122"/>
              </a:rPr>
              <a:t>     二、辩证唯物主义如何回答认识的本质</a:t>
            </a:r>
            <a:r>
              <a:rPr lang="zh-CN" altLang="en-US" sz="4000" dirty="0" smtClean="0">
                <a:solidFill>
                  <a:schemeClr val="tx1">
                    <a:lumMod val="95000"/>
                    <a:lumOff val="5000"/>
                  </a:schemeClr>
                </a:solidFill>
                <a:latin typeface="黑体" pitchFamily="49" charset="-122"/>
                <a:ea typeface="黑体" pitchFamily="49" charset="-122"/>
              </a:rPr>
              <a:t>？</a:t>
            </a:r>
            <a:endParaRPr lang="zh-CN" altLang="en-US" dirty="0">
              <a:solidFill>
                <a:schemeClr val="tx1">
                  <a:lumMod val="95000"/>
                  <a:lumOff val="5000"/>
                </a:schemeClr>
              </a:solidFill>
              <a:latin typeface="黑体" pitchFamily="49" charset="-122"/>
              <a:ea typeface="黑体" pitchFamily="49" charset="-122"/>
            </a:endParaRPr>
          </a:p>
        </p:txBody>
      </p:sp>
      <p:sp>
        <p:nvSpPr>
          <p:cNvPr id="3" name="副标题 2"/>
          <p:cNvSpPr>
            <a:spLocks noGrp="1"/>
          </p:cNvSpPr>
          <p:nvPr>
            <p:ph type="subTitle" idx="1"/>
          </p:nvPr>
        </p:nvSpPr>
        <p:spPr>
          <a:xfrm>
            <a:off x="1446213" y="936899"/>
            <a:ext cx="8915399" cy="952861"/>
          </a:xfrm>
          <a:ln>
            <a:solidFill>
              <a:schemeClr val="accent1"/>
            </a:solidFill>
          </a:ln>
        </p:spPr>
        <p:txBody>
          <a:bodyPr/>
          <a:lstStyle/>
          <a:p>
            <a:r>
              <a:rPr lang="zh-CN" altLang="en-US" sz="4000" dirty="0" smtClean="0">
                <a:latin typeface="黑体" pitchFamily="49" charset="-122"/>
                <a:ea typeface="黑体" pitchFamily="49" charset="-122"/>
              </a:rPr>
              <a:t>目录：</a:t>
            </a:r>
            <a:endParaRPr lang="zh-CN" altLang="en-US" sz="4000" dirty="0">
              <a:latin typeface="黑体" pitchFamily="49" charset="-122"/>
              <a:ea typeface="黑体" pitchFamily="49" charset="-122"/>
            </a:endParaRPr>
          </a:p>
        </p:txBody>
      </p:sp>
    </p:spTree>
    <p:extLst>
      <p:ext uri="{BB962C8B-B14F-4D97-AF65-F5344CB8AC3E}">
        <p14:creationId xmlns:p14="http://schemas.microsoft.com/office/powerpoint/2010/main" val="3953210945"/>
      </p:ext>
    </p:extLst>
  </p:cSld>
  <p:clrMapOvr>
    <a:masterClrMapping/>
  </p:clrMapOvr>
  <p:transition>
    <p:pull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72869" y="631745"/>
            <a:ext cx="8499475" cy="76944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
                <a:srgbClr val="C00000"/>
              </a:buClr>
              <a:buSzPct val="80000"/>
              <a:defRPr/>
            </a:pPr>
            <a:r>
              <a:rPr lang="zh-CN" altLang="en-US" sz="2200" b="1" dirty="0" smtClean="0">
                <a:solidFill>
                  <a:prstClr val="black">
                    <a:lumMod val="95000"/>
                    <a:lumOff val="5000"/>
                  </a:prstClr>
                </a:solidFill>
                <a:latin typeface="微软雅黑" pitchFamily="34" charset="-122"/>
                <a:ea typeface="微软雅黑" pitchFamily="34" charset="-122"/>
                <a:sym typeface="+mn-lt"/>
              </a:rPr>
              <a:t>一、唯物主义</a:t>
            </a:r>
            <a:r>
              <a:rPr lang="zh-CN" altLang="en-US" sz="2200" b="1" dirty="0">
                <a:solidFill>
                  <a:prstClr val="black">
                    <a:lumMod val="95000"/>
                    <a:lumOff val="5000"/>
                  </a:prstClr>
                </a:solidFill>
                <a:latin typeface="微软雅黑" pitchFamily="34" charset="-122"/>
                <a:ea typeface="微软雅黑" pitchFamily="34" charset="-122"/>
                <a:sym typeface="+mn-lt"/>
              </a:rPr>
              <a:t>和唯心主义如何回答认识的本质？</a:t>
            </a:r>
            <a:br>
              <a:rPr lang="zh-CN" altLang="en-US" sz="2200" b="1" dirty="0">
                <a:solidFill>
                  <a:prstClr val="black">
                    <a:lumMod val="95000"/>
                    <a:lumOff val="5000"/>
                  </a:prstClr>
                </a:solidFill>
                <a:latin typeface="微软雅黑" pitchFamily="34" charset="-122"/>
                <a:ea typeface="微软雅黑" pitchFamily="34" charset="-122"/>
                <a:sym typeface="+mn-lt"/>
              </a:rPr>
            </a:br>
            <a:endParaRPr kumimoji="0" lang="zh-CN" altLang="en-US" sz="2200" b="1"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sym typeface="+mn-lt"/>
            </a:endParaRPr>
          </a:p>
        </p:txBody>
      </p:sp>
      <p:sp>
        <p:nvSpPr>
          <p:cNvPr id="5" name="Oval 5"/>
          <p:cNvSpPr>
            <a:spLocks noChangeArrowheads="1"/>
          </p:cNvSpPr>
          <p:nvPr/>
        </p:nvSpPr>
        <p:spPr bwMode="auto">
          <a:xfrm>
            <a:off x="1572870" y="2316957"/>
            <a:ext cx="3060700" cy="1427162"/>
          </a:xfrm>
          <a:prstGeom prst="ellipse">
            <a:avLst/>
          </a:prstGeom>
          <a:gradFill rotWithShape="1">
            <a:gsLst>
              <a:gs pos="0">
                <a:srgbClr val="F7BDA4"/>
              </a:gs>
              <a:gs pos="50000">
                <a:srgbClr val="F5B195"/>
              </a:gs>
              <a:gs pos="100000">
                <a:srgbClr val="F8A581"/>
              </a:gs>
              <a:gs pos="100000">
                <a:srgbClr val="F8A581"/>
              </a:gs>
              <a:gs pos="100000">
                <a:srgbClr val="F8A581"/>
              </a:gs>
              <a:gs pos="100000">
                <a:srgbClr val="F8A581"/>
              </a:gs>
              <a:gs pos="100000">
                <a:srgbClr val="F8A581"/>
              </a:gs>
              <a:gs pos="100000">
                <a:srgbClr val="F8A581"/>
              </a:gs>
              <a:gs pos="100000">
                <a:srgbClr val="F8A581"/>
              </a:gs>
              <a:gs pos="100000">
                <a:srgbClr val="F8A581"/>
              </a:gs>
            </a:gsLst>
            <a:lin ang="5400000"/>
          </a:gradFill>
          <a:ln w="6350">
            <a:solidFill>
              <a:srgbClr val="ED7D31"/>
            </a:solidFill>
            <a:miter lim="800000"/>
            <a:headEnd/>
            <a:tailEnd/>
          </a:ln>
        </p:spPr>
        <p:txBody>
          <a:bodyPr wrap="none" anchor="ctr"/>
          <a:lstStyle/>
          <a:p>
            <a:pPr algn="ctr">
              <a:buFont typeface="Arial" pitchFamily="34" charset="0"/>
              <a:buNone/>
            </a:pPr>
            <a:r>
              <a:rPr lang="zh-CN" altLang="en-US" sz="2800" b="1" dirty="0">
                <a:solidFill>
                  <a:srgbClr val="002060"/>
                </a:solidFill>
                <a:latin typeface="华文中宋" pitchFamily="2" charset="-122"/>
                <a:ea typeface="华文中宋" pitchFamily="2" charset="-122"/>
                <a:sym typeface="Arial" pitchFamily="34" charset="0"/>
              </a:rPr>
              <a:t>唯心主义先验论</a:t>
            </a:r>
          </a:p>
        </p:txBody>
      </p:sp>
      <p:sp>
        <p:nvSpPr>
          <p:cNvPr id="6" name="AutoShape 6"/>
          <p:cNvSpPr>
            <a:spLocks noChangeArrowheads="1"/>
          </p:cNvSpPr>
          <p:nvPr/>
        </p:nvSpPr>
        <p:spPr bwMode="auto">
          <a:xfrm>
            <a:off x="7827620" y="2820194"/>
            <a:ext cx="987425" cy="506413"/>
          </a:xfrm>
          <a:prstGeom prst="rightArrow">
            <a:avLst>
              <a:gd name="adj1" fmla="val 50000"/>
              <a:gd name="adj2" fmla="val 50181"/>
            </a:avLst>
          </a:prstGeom>
          <a:solidFill>
            <a:srgbClr val="F6B89E"/>
          </a:solidFill>
          <a:ln w="9525">
            <a:solidFill>
              <a:srgbClr val="F6B99F"/>
            </a:solidFill>
            <a:miter lim="800000"/>
            <a:headEnd/>
            <a:tailEnd/>
          </a:ln>
        </p:spPr>
        <p:txBody>
          <a:bodyPr wrap="none" anchor="ctr"/>
          <a:lstStyle/>
          <a:p>
            <a:pPr>
              <a:buFont typeface="Arial" pitchFamily="34" charset="0"/>
              <a:buNone/>
            </a:pPr>
            <a:endParaRPr lang="zh-CN" altLang="en-US" sz="2800" b="1">
              <a:solidFill>
                <a:srgbClr val="002060"/>
              </a:solidFill>
              <a:latin typeface="华文中宋" pitchFamily="2" charset="-122"/>
              <a:ea typeface="华文中宋" pitchFamily="2" charset="-122"/>
              <a:sym typeface="Arial" pitchFamily="34" charset="0"/>
            </a:endParaRPr>
          </a:p>
        </p:txBody>
      </p:sp>
      <p:sp>
        <p:nvSpPr>
          <p:cNvPr id="7" name="Rectangle 10"/>
          <p:cNvSpPr>
            <a:spLocks noChangeArrowheads="1"/>
          </p:cNvSpPr>
          <p:nvPr/>
        </p:nvSpPr>
        <p:spPr bwMode="auto">
          <a:xfrm>
            <a:off x="5524158" y="2553494"/>
            <a:ext cx="2017712" cy="952500"/>
          </a:xfrm>
          <a:prstGeom prst="rect">
            <a:avLst/>
          </a:prstGeom>
          <a:gradFill rotWithShape="1">
            <a:gsLst>
              <a:gs pos="0">
                <a:srgbClr val="F7BDA4"/>
              </a:gs>
              <a:gs pos="50000">
                <a:srgbClr val="F5B195"/>
              </a:gs>
              <a:gs pos="100000">
                <a:srgbClr val="F8A581"/>
              </a:gs>
              <a:gs pos="100000">
                <a:srgbClr val="F8A581"/>
              </a:gs>
              <a:gs pos="100000">
                <a:srgbClr val="F8A581"/>
              </a:gs>
              <a:gs pos="100000">
                <a:srgbClr val="F8A581"/>
              </a:gs>
              <a:gs pos="100000">
                <a:srgbClr val="F8A581"/>
              </a:gs>
              <a:gs pos="100000">
                <a:srgbClr val="F8A581"/>
              </a:gs>
              <a:gs pos="100000">
                <a:srgbClr val="F8A581"/>
              </a:gs>
              <a:gs pos="100000">
                <a:srgbClr val="F8A581"/>
              </a:gs>
            </a:gsLst>
            <a:lin ang="5400000"/>
          </a:gradFill>
          <a:ln w="6350">
            <a:solidFill>
              <a:srgbClr val="ED7D31"/>
            </a:solidFill>
            <a:miter lim="800000"/>
            <a:headEnd/>
            <a:tailEnd/>
          </a:ln>
        </p:spPr>
        <p:txBody>
          <a:bodyPr wrap="none" anchor="ctr"/>
          <a:lstStyle/>
          <a:p>
            <a:pPr algn="ctr">
              <a:buFont typeface="Arial" pitchFamily="34" charset="0"/>
              <a:buNone/>
            </a:pPr>
            <a:r>
              <a:rPr lang="zh-CN" altLang="en-US" sz="2800" b="1" dirty="0">
                <a:solidFill>
                  <a:srgbClr val="002060"/>
                </a:solidFill>
                <a:latin typeface="华文中宋" pitchFamily="2" charset="-122"/>
                <a:ea typeface="华文中宋" pitchFamily="2" charset="-122"/>
                <a:sym typeface="Arial" pitchFamily="34" charset="0"/>
              </a:rPr>
              <a:t>感觉和思维</a:t>
            </a:r>
          </a:p>
        </p:txBody>
      </p:sp>
      <p:sp>
        <p:nvSpPr>
          <p:cNvPr id="8" name="Rectangle 11"/>
          <p:cNvSpPr>
            <a:spLocks noChangeArrowheads="1"/>
          </p:cNvSpPr>
          <p:nvPr/>
        </p:nvSpPr>
        <p:spPr bwMode="auto">
          <a:xfrm>
            <a:off x="9053170" y="2461419"/>
            <a:ext cx="1019175" cy="1127125"/>
          </a:xfrm>
          <a:prstGeom prst="rect">
            <a:avLst/>
          </a:prstGeom>
          <a:gradFill rotWithShape="1">
            <a:gsLst>
              <a:gs pos="0">
                <a:srgbClr val="F7BDA4"/>
              </a:gs>
              <a:gs pos="50000">
                <a:srgbClr val="F5B195"/>
              </a:gs>
              <a:gs pos="100000">
                <a:srgbClr val="F8A581"/>
              </a:gs>
              <a:gs pos="100000">
                <a:srgbClr val="F8A581"/>
              </a:gs>
              <a:gs pos="100000">
                <a:srgbClr val="F8A581"/>
              </a:gs>
              <a:gs pos="100000">
                <a:srgbClr val="F8A581"/>
              </a:gs>
              <a:gs pos="100000">
                <a:srgbClr val="F8A581"/>
              </a:gs>
              <a:gs pos="100000">
                <a:srgbClr val="F8A581"/>
              </a:gs>
              <a:gs pos="100000">
                <a:srgbClr val="F8A581"/>
              </a:gs>
              <a:gs pos="100000">
                <a:srgbClr val="F8A581"/>
              </a:gs>
            </a:gsLst>
            <a:lin ang="5400000"/>
          </a:gradFill>
          <a:ln w="6350">
            <a:solidFill>
              <a:srgbClr val="ED7D31"/>
            </a:solidFill>
            <a:miter lim="800000"/>
            <a:headEnd/>
            <a:tailEnd/>
          </a:ln>
        </p:spPr>
        <p:txBody>
          <a:bodyPr wrap="none" anchor="ctr"/>
          <a:lstStyle/>
          <a:p>
            <a:pPr algn="ctr">
              <a:buFont typeface="Arial" pitchFamily="34" charset="0"/>
              <a:buNone/>
            </a:pPr>
            <a:r>
              <a:rPr lang="zh-CN" altLang="en-US" sz="2800" b="1">
                <a:solidFill>
                  <a:srgbClr val="002060"/>
                </a:solidFill>
                <a:latin typeface="华文中宋" pitchFamily="2" charset="-122"/>
                <a:ea typeface="华文中宋" pitchFamily="2" charset="-122"/>
                <a:sym typeface="Arial" pitchFamily="34" charset="0"/>
              </a:rPr>
              <a:t>物</a:t>
            </a:r>
          </a:p>
        </p:txBody>
      </p:sp>
      <p:sp>
        <p:nvSpPr>
          <p:cNvPr id="9" name="Line 12"/>
          <p:cNvSpPr>
            <a:spLocks noChangeShapeType="1"/>
          </p:cNvSpPr>
          <p:nvPr/>
        </p:nvSpPr>
        <p:spPr bwMode="auto">
          <a:xfrm>
            <a:off x="4787558" y="3074194"/>
            <a:ext cx="58261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0" name="文本框 19"/>
          <p:cNvSpPr txBox="1"/>
          <p:nvPr/>
        </p:nvSpPr>
        <p:spPr>
          <a:xfrm>
            <a:off x="1969660" y="1470736"/>
            <a:ext cx="519314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latinLnBrk="0" hangingPunct="1">
              <a:spcBef>
                <a:spcPts val="0"/>
              </a:spcBef>
              <a:spcAft>
                <a:spcPts val="0"/>
              </a:spcAft>
              <a:buClrTx/>
              <a:buSzTx/>
              <a:buFontTx/>
              <a:buNone/>
              <a:defRPr/>
            </a:pPr>
            <a:r>
              <a:rPr kumimoji="1" lang="zh-CN" altLang="en-US" sz="2000" b="1" i="0" u="none" strike="noStrike" kern="1200" cap="none" spc="0" normalizeH="0" baseline="0" noProof="0" dirty="0" smtClean="0">
                <a:ln>
                  <a:noFill/>
                </a:ln>
                <a:solidFill>
                  <a:prstClr val="black">
                    <a:lumMod val="95000"/>
                    <a:lumOff val="5000"/>
                  </a:prstClr>
                </a:solidFill>
                <a:effectLst/>
                <a:uLnTx/>
                <a:uFillTx/>
                <a:latin typeface="微软雅黑" pitchFamily="34" charset="-122"/>
                <a:ea typeface="微软雅黑" pitchFamily="34" charset="-122"/>
                <a:cs typeface="+mn-cs"/>
              </a:rPr>
              <a:t>（一）唯心主义</a:t>
            </a:r>
            <a:r>
              <a:rPr kumimoji="1" lang="zh-CN" altLang="en-US" sz="2000" b="1"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对认识本质的</a:t>
            </a:r>
            <a:r>
              <a:rPr kumimoji="1" lang="zh-CN" altLang="en-US" sz="2000" b="1" i="0" u="none" strike="noStrike" kern="1200" cap="none" spc="0" normalizeH="0" baseline="0" noProof="0" dirty="0" smtClean="0">
                <a:ln>
                  <a:noFill/>
                </a:ln>
                <a:solidFill>
                  <a:prstClr val="black">
                    <a:lumMod val="95000"/>
                    <a:lumOff val="5000"/>
                  </a:prstClr>
                </a:solidFill>
                <a:effectLst/>
                <a:uLnTx/>
                <a:uFillTx/>
                <a:latin typeface="微软雅黑" pitchFamily="34" charset="-122"/>
                <a:ea typeface="微软雅黑" pitchFamily="34" charset="-122"/>
                <a:cs typeface="+mn-cs"/>
              </a:rPr>
              <a:t>回答是什么？</a:t>
            </a:r>
            <a:endParaRPr kumimoji="1" lang="zh-CN" altLang="en-US" sz="2000" b="1"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p:txBody>
      </p:sp>
      <p:sp>
        <p:nvSpPr>
          <p:cNvPr id="2" name="矩形 1"/>
          <p:cNvSpPr/>
          <p:nvPr/>
        </p:nvSpPr>
        <p:spPr>
          <a:xfrm>
            <a:off x="1572870" y="3876765"/>
            <a:ext cx="8790330" cy="1200329"/>
          </a:xfrm>
          <a:prstGeom prst="rect">
            <a:avLst/>
          </a:prstGeom>
          <a:ln>
            <a:solidFill>
              <a:schemeClr val="accent1"/>
            </a:solidFill>
          </a:ln>
        </p:spPr>
        <p:txBody>
          <a:bodyPr wrap="square">
            <a:spAutoFit/>
          </a:bodyPr>
          <a:lstStyle/>
          <a:p>
            <a:pPr algn="just"/>
            <a:r>
              <a:rPr lang="zh-CN" altLang="en-US" sz="2400" b="1" dirty="0" smtClean="0">
                <a:solidFill>
                  <a:srgbClr val="FF0000"/>
                </a:solidFill>
              </a:rPr>
              <a:t>        </a:t>
            </a:r>
            <a:r>
              <a:rPr lang="zh-CN" altLang="en-US" sz="2400" b="1" dirty="0">
                <a:solidFill>
                  <a:srgbClr val="FF0000"/>
                </a:solidFill>
              </a:rPr>
              <a:t>一切</a:t>
            </a:r>
            <a:r>
              <a:rPr lang="zh-CN" altLang="en-US" sz="2400" b="1" dirty="0" smtClean="0">
                <a:solidFill>
                  <a:srgbClr val="FF0000"/>
                </a:solidFill>
              </a:rPr>
              <a:t>唯心主义</a:t>
            </a:r>
            <a:r>
              <a:rPr lang="zh-CN" altLang="en-US" sz="2400" b="1" dirty="0">
                <a:solidFill>
                  <a:srgbClr val="FF0000"/>
                </a:solidFill>
              </a:rPr>
              <a:t>认识论都是</a:t>
            </a:r>
            <a:r>
              <a:rPr lang="zh-CN" altLang="en-US" sz="2400" b="1" dirty="0" smtClean="0">
                <a:solidFill>
                  <a:srgbClr val="FF0000"/>
                </a:solidFill>
              </a:rPr>
              <a:t>先验论</a:t>
            </a:r>
            <a:r>
              <a:rPr lang="en-US" altLang="zh-CN" sz="2400" dirty="0" smtClean="0"/>
              <a:t>——</a:t>
            </a:r>
            <a:r>
              <a:rPr lang="zh-CN" altLang="en-US" sz="2400" dirty="0" smtClean="0"/>
              <a:t>因为</a:t>
            </a:r>
            <a:r>
              <a:rPr lang="zh-CN" altLang="en-US" sz="2400" dirty="0"/>
              <a:t>它认为认识不依赖于外部事物，人的认识都是先于感觉经验或者是超越于经验范围之外的。物质世界是思想和精神的产物。</a:t>
            </a:r>
          </a:p>
        </p:txBody>
      </p:sp>
      <p:sp>
        <p:nvSpPr>
          <p:cNvPr id="11" name="文本框 43"/>
          <p:cNvSpPr txBox="1"/>
          <p:nvPr/>
        </p:nvSpPr>
        <p:spPr>
          <a:xfrm>
            <a:off x="5081332" y="5177394"/>
            <a:ext cx="3240000" cy="43088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defTabSz="914400" rtl="0" eaLnBrk="1" latinLnBrk="0" hangingPunct="1">
              <a:spcBef>
                <a:spcPts val="0"/>
              </a:spcBef>
              <a:spcAft>
                <a:spcPts val="0"/>
              </a:spcAft>
              <a:buClrTx/>
              <a:buSzTx/>
              <a:buFontTx/>
              <a:buNone/>
              <a:defRPr/>
            </a:pPr>
            <a:r>
              <a:rPr kumimoji="0" lang="zh-CN" altLang="en-US" sz="2200" b="1" i="0" u="none" strike="noStrike" kern="1200" cap="none" spc="0" normalizeH="0" baseline="0" noProof="0" dirty="0">
                <a:ln>
                  <a:noFill/>
                </a:ln>
                <a:solidFill>
                  <a:prstClr val="black">
                    <a:lumMod val="85000"/>
                    <a:lumOff val="15000"/>
                  </a:prstClr>
                </a:solidFill>
                <a:effectLst/>
                <a:uLnTx/>
                <a:uFillTx/>
                <a:latin typeface="华文中宋" pitchFamily="2" charset="-122"/>
                <a:ea typeface="华文中宋" pitchFamily="2" charset="-122"/>
                <a:cs typeface="+mn-ea"/>
                <a:sym typeface="+mn-lt"/>
              </a:rPr>
              <a:t>主观唯心主义认识论</a:t>
            </a:r>
            <a:endParaRPr kumimoji="0" lang="en-US" altLang="zh-CN" sz="2200" b="1" i="0" u="none" strike="noStrike" kern="1200" cap="none" spc="0" normalizeH="0" baseline="0" noProof="0" dirty="0">
              <a:ln>
                <a:noFill/>
              </a:ln>
              <a:solidFill>
                <a:prstClr val="black">
                  <a:lumMod val="85000"/>
                  <a:lumOff val="15000"/>
                </a:prstClr>
              </a:solidFill>
              <a:effectLst/>
              <a:uLnTx/>
              <a:uFillTx/>
              <a:latin typeface="华文中宋" pitchFamily="2" charset="-122"/>
              <a:ea typeface="华文中宋" pitchFamily="2" charset="-122"/>
              <a:cs typeface="+mn-ea"/>
              <a:sym typeface="+mn-lt"/>
            </a:endParaRPr>
          </a:p>
        </p:txBody>
      </p:sp>
      <p:sp>
        <p:nvSpPr>
          <p:cNvPr id="12" name="文本框 29"/>
          <p:cNvSpPr txBox="1"/>
          <p:nvPr/>
        </p:nvSpPr>
        <p:spPr>
          <a:xfrm>
            <a:off x="2515302" y="5560517"/>
            <a:ext cx="2221599" cy="43088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latinLnBrk="0" hangingPunct="1">
              <a:spcBef>
                <a:spcPts val="0"/>
              </a:spcBef>
              <a:spcAft>
                <a:spcPts val="0"/>
              </a:spcAft>
              <a:buClrTx/>
              <a:buSzTx/>
              <a:buFontTx/>
              <a:buNone/>
              <a:defRPr/>
            </a:pPr>
            <a:r>
              <a:rPr kumimoji="0" lang="zh-CN" altLang="en-US" sz="2200" b="1" i="0" u="none" strike="noStrike" kern="1200" cap="none" spc="0" normalizeH="0" baseline="0" noProof="0" dirty="0">
                <a:ln>
                  <a:noFill/>
                </a:ln>
                <a:solidFill>
                  <a:prstClr val="black">
                    <a:lumMod val="85000"/>
                    <a:lumOff val="15000"/>
                  </a:prstClr>
                </a:solidFill>
                <a:effectLst/>
                <a:uLnTx/>
                <a:uFillTx/>
                <a:latin typeface="华文中宋" pitchFamily="2" charset="-122"/>
                <a:ea typeface="华文中宋" pitchFamily="2" charset="-122"/>
                <a:cs typeface="+mn-ea"/>
                <a:sym typeface="+mn-lt"/>
              </a:rPr>
              <a:t>唯心主义先验论</a:t>
            </a:r>
            <a:endParaRPr kumimoji="0" lang="zh-CN" altLang="en-US" sz="1800" b="1" i="0" u="none" strike="noStrike" kern="1200" cap="none" spc="0" normalizeH="0" baseline="0" noProof="0" dirty="0">
              <a:ln>
                <a:noFill/>
              </a:ln>
              <a:solidFill>
                <a:prstClr val="black"/>
              </a:solidFill>
              <a:effectLst/>
              <a:uLnTx/>
              <a:uFillTx/>
              <a:latin typeface="华文中宋" pitchFamily="2" charset="-122"/>
              <a:ea typeface="华文中宋" pitchFamily="2" charset="-122"/>
            </a:endParaRPr>
          </a:p>
        </p:txBody>
      </p:sp>
      <p:sp>
        <p:nvSpPr>
          <p:cNvPr id="13" name="文本框 31"/>
          <p:cNvSpPr txBox="1"/>
          <p:nvPr/>
        </p:nvSpPr>
        <p:spPr>
          <a:xfrm>
            <a:off x="5081332" y="5943640"/>
            <a:ext cx="3240000" cy="43088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defTabSz="914400" rtl="0" eaLnBrk="1" latinLnBrk="0" hangingPunct="1">
              <a:spcBef>
                <a:spcPts val="0"/>
              </a:spcBef>
              <a:spcAft>
                <a:spcPts val="0"/>
              </a:spcAft>
              <a:buClrTx/>
              <a:buSzTx/>
              <a:buFontTx/>
              <a:buNone/>
              <a:defRPr/>
            </a:pPr>
            <a:r>
              <a:rPr kumimoji="0" lang="zh-CN" altLang="en-US" sz="2200" b="1" i="0" u="none" strike="noStrike" kern="1200" cap="none" spc="0" normalizeH="0" baseline="0" noProof="0" dirty="0">
                <a:ln>
                  <a:noFill/>
                </a:ln>
                <a:solidFill>
                  <a:prstClr val="black">
                    <a:lumMod val="85000"/>
                    <a:lumOff val="15000"/>
                  </a:prstClr>
                </a:solidFill>
                <a:effectLst/>
                <a:uLnTx/>
                <a:uFillTx/>
                <a:latin typeface="华文中宋" pitchFamily="2" charset="-122"/>
                <a:ea typeface="华文中宋" pitchFamily="2" charset="-122"/>
                <a:cs typeface="+mn-ea"/>
                <a:sym typeface="+mn-lt"/>
              </a:rPr>
              <a:t>客观唯心主义认识论</a:t>
            </a:r>
            <a:endParaRPr kumimoji="0" lang="zh-CN" altLang="zh-CN" sz="2200" b="1" i="0" u="none" strike="noStrike" kern="1200" cap="none" spc="0" normalizeH="0" baseline="0" noProof="0" dirty="0">
              <a:ln>
                <a:noFill/>
              </a:ln>
              <a:solidFill>
                <a:prstClr val="black">
                  <a:lumMod val="85000"/>
                  <a:lumOff val="15000"/>
                </a:prstClr>
              </a:solidFill>
              <a:effectLst/>
              <a:uLnTx/>
              <a:uFillTx/>
              <a:latin typeface="华文中宋" pitchFamily="2" charset="-122"/>
              <a:ea typeface="华文中宋" pitchFamily="2" charset="-122"/>
              <a:cs typeface="+mn-ea"/>
              <a:sym typeface="+mn-lt"/>
            </a:endParaRPr>
          </a:p>
        </p:txBody>
      </p:sp>
      <p:sp>
        <p:nvSpPr>
          <p:cNvPr id="14" name="左大括号 13"/>
          <p:cNvSpPr/>
          <p:nvPr/>
        </p:nvSpPr>
        <p:spPr>
          <a:xfrm>
            <a:off x="4736901" y="5312555"/>
            <a:ext cx="208896" cy="926810"/>
          </a:xfrm>
          <a:prstGeom prst="leftBrace">
            <a:avLst>
              <a:gd name="adj1" fmla="val 8333"/>
              <a:gd name="adj2" fmla="val 48027"/>
            </a:avLst>
          </a:prstGeom>
          <a:noFill/>
          <a:ln w="31750" cap="flat" cmpd="sng" algn="ctr">
            <a:solidFill>
              <a:srgbClr val="EEA070"/>
            </a:solidFill>
            <a:prstDash val="solid"/>
            <a:miter lim="800000"/>
          </a:ln>
          <a:effectLst/>
        </p:spPr>
        <p:txBody>
          <a:bodyPr rtlCol="0" anchor="ct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宋体" pitchFamily="2" charset="-122"/>
              <a:cs typeface="+mn-cs"/>
            </a:endParaRPr>
          </a:p>
        </p:txBody>
      </p:sp>
    </p:spTree>
    <p:extLst>
      <p:ext uri="{BB962C8B-B14F-4D97-AF65-F5344CB8AC3E}">
        <p14:creationId xmlns:p14="http://schemas.microsoft.com/office/powerpoint/2010/main" val="1803091054"/>
      </p:ext>
    </p:extLst>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par>
                          <p:cTn id="21" fill="hold">
                            <p:stCondLst>
                              <p:cond delay="2000"/>
                            </p:stCondLst>
                            <p:childTnLst>
                              <p:par>
                                <p:cTn id="22" presetID="4" presetClass="entr" presetSubtype="16" fill="hold" grpId="0" nodeType="afterEffect">
                                  <p:stCondLst>
                                    <p:cond delay="0"/>
                                  </p:stCondLst>
                                  <p:childTnLst>
                                    <p:set>
                                      <p:cBhvr>
                                        <p:cTn id="23" dur="1000" fill="hold">
                                          <p:stCondLst>
                                            <p:cond delay="0"/>
                                          </p:stCondLst>
                                        </p:cTn>
                                        <p:tgtEl>
                                          <p:spTgt spid="9"/>
                                        </p:tgtEl>
                                        <p:attrNameLst>
                                          <p:attrName>style.visibility</p:attrName>
                                        </p:attrNameLst>
                                      </p:cBhvr>
                                      <p:to>
                                        <p:strVal val="visible"/>
                                      </p:to>
                                    </p:set>
                                    <p:animEffect transition="in" filter="box(in)">
                                      <p:cBhvr>
                                        <p:cTn id="2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bldLvl="0" animBg="1"/>
      <p:bldP spid="6" grpId="1" animBg="1"/>
      <p:bldP spid="7" grpId="0" bldLvl="0" animBg="1"/>
      <p:bldP spid="7" grpId="1" animBg="1"/>
      <p:bldP spid="8" grpId="0" bldLvl="0" animBg="1"/>
      <p:bldP spid="8" grpId="1"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84"/>
          <p:cNvSpPr txBox="1"/>
          <p:nvPr/>
        </p:nvSpPr>
        <p:spPr>
          <a:xfrm>
            <a:off x="1297124" y="201437"/>
            <a:ext cx="8700316" cy="954107"/>
          </a:xfrm>
          <a:prstGeom prst="rect">
            <a:avLst/>
          </a:prstGeom>
          <a:noFill/>
          <a:ln>
            <a:solidFill>
              <a:schemeClr val="accent1"/>
            </a:solidFill>
          </a:ln>
        </p:spPr>
        <p:txBody>
          <a:bodyPr wrap="square">
            <a:spAutoFit/>
          </a:bodyPr>
          <a:lstStyle/>
          <a:p>
            <a:pPr lvl="0" algn="just">
              <a:defRPr/>
            </a:pPr>
            <a:r>
              <a:rPr lang="en-US" altLang="zh-CN" sz="2800" kern="0" dirty="0" smtClean="0">
                <a:solidFill>
                  <a:prstClr val="black">
                    <a:lumMod val="85000"/>
                    <a:lumOff val="15000"/>
                  </a:prstClr>
                </a:solidFill>
                <a:latin typeface="黑体" pitchFamily="49" charset="-122"/>
                <a:ea typeface="黑体" pitchFamily="49" charset="-122"/>
              </a:rPr>
              <a:t>1.</a:t>
            </a:r>
            <a:r>
              <a:rPr lang="zh-CN" altLang="en-US" sz="2800" kern="0" dirty="0" smtClean="0">
                <a:solidFill>
                  <a:prstClr val="black">
                    <a:lumMod val="85000"/>
                    <a:lumOff val="15000"/>
                  </a:prstClr>
                </a:solidFill>
                <a:latin typeface="黑体" pitchFamily="49" charset="-122"/>
                <a:ea typeface="黑体" pitchFamily="49" charset="-122"/>
              </a:rPr>
              <a:t>主观唯心主义</a:t>
            </a:r>
            <a:r>
              <a:rPr lang="en-US" altLang="zh-CN" sz="2800" kern="0" dirty="0">
                <a:solidFill>
                  <a:prstClr val="black">
                    <a:lumMod val="85000"/>
                    <a:lumOff val="15000"/>
                  </a:prstClr>
                </a:solidFill>
                <a:latin typeface="黑体" pitchFamily="49" charset="-122"/>
                <a:ea typeface="黑体" pitchFamily="49" charset="-122"/>
              </a:rPr>
              <a:t>——</a:t>
            </a:r>
            <a:r>
              <a:rPr lang="zh-CN" altLang="en-US" sz="2800" kern="0" dirty="0" smtClean="0">
                <a:solidFill>
                  <a:prstClr val="black">
                    <a:lumMod val="85000"/>
                    <a:lumOff val="15000"/>
                  </a:prstClr>
                </a:solidFill>
                <a:latin typeface="黑体" pitchFamily="49" charset="-122"/>
                <a:ea typeface="黑体" pitchFamily="49" charset="-122"/>
              </a:rPr>
              <a:t>主张</a:t>
            </a:r>
            <a:r>
              <a:rPr lang="zh-CN" altLang="en-US" sz="2800" kern="0" dirty="0">
                <a:solidFill>
                  <a:prstClr val="black">
                    <a:lumMod val="85000"/>
                    <a:lumOff val="15000"/>
                  </a:prstClr>
                </a:solidFill>
                <a:latin typeface="黑体" pitchFamily="49" charset="-122"/>
                <a:ea typeface="黑体" pitchFamily="49" charset="-122"/>
              </a:rPr>
              <a:t>认识是人们心灵的自由创造，是主观臆想的产物，即头脑里固有的</a:t>
            </a:r>
            <a:endParaRPr kumimoji="0" lang="zh-CN" altLang="en-US" sz="2800" i="0" u="none" strike="noStrike" kern="0" cap="none" spc="0" normalizeH="0" baseline="0" noProof="0" dirty="0">
              <a:ln>
                <a:noFill/>
              </a:ln>
              <a:solidFill>
                <a:prstClr val="black">
                  <a:lumMod val="85000"/>
                  <a:lumOff val="15000"/>
                </a:prstClr>
              </a:solidFill>
              <a:effectLst/>
              <a:uLnTx/>
              <a:uFillTx/>
              <a:latin typeface="黑体" pitchFamily="49" charset="-122"/>
              <a:ea typeface="黑体" pitchFamily="49" charset="-122"/>
            </a:endParaRPr>
          </a:p>
        </p:txBody>
      </p:sp>
      <p:sp>
        <p:nvSpPr>
          <p:cNvPr id="5" name="内容占位符 2"/>
          <p:cNvSpPr txBox="1">
            <a:spLocks/>
          </p:cNvSpPr>
          <p:nvPr/>
        </p:nvSpPr>
        <p:spPr bwMode="auto">
          <a:xfrm>
            <a:off x="228600" y="1447958"/>
            <a:ext cx="5928360" cy="522001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52425" indent="-352425" algn="l" rtl="0" eaLnBrk="0" fontAlgn="base" hangingPunct="0">
              <a:lnSpc>
                <a:spcPct val="90000"/>
              </a:lnSpc>
              <a:spcBef>
                <a:spcPts val="1000"/>
              </a:spcBef>
              <a:spcAft>
                <a:spcPct val="0"/>
              </a:spcAft>
              <a:buClr>
                <a:srgbClr val="32B9CE"/>
              </a:buClr>
              <a:buSzPct val="60000"/>
              <a:buFont typeface="Wingdings" pitchFamily="2" charset="2"/>
              <a:buChar char="u"/>
              <a:defRPr sz="24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algn="just">
              <a:defRPr/>
            </a:pPr>
            <a:r>
              <a:rPr lang="zh-CN" altLang="en-US" dirty="0" smtClean="0">
                <a:solidFill>
                  <a:srgbClr val="FF0000"/>
                </a:solidFill>
                <a:latin typeface="黑体" pitchFamily="49" charset="-122"/>
              </a:rPr>
              <a:t>孔子“生而知之”与“学而知之”说</a:t>
            </a:r>
            <a:r>
              <a:rPr lang="en-US" altLang="zh-CN" dirty="0" smtClean="0">
                <a:latin typeface="黑体" pitchFamily="49" charset="-122"/>
              </a:rPr>
              <a:t>——</a:t>
            </a:r>
            <a:r>
              <a:rPr lang="zh-CN" altLang="en-US" dirty="0" smtClean="0">
                <a:solidFill>
                  <a:srgbClr val="030405"/>
                </a:solidFill>
                <a:latin typeface="黑体" pitchFamily="49" charset="-122"/>
              </a:rPr>
              <a:t>生而知之者上也；学而知之者次也；困而学之，又其次也；困而不学，民斯为下矣。</a:t>
            </a:r>
            <a:endParaRPr lang="en-US" altLang="zh-CN" dirty="0">
              <a:solidFill>
                <a:srgbClr val="030405"/>
              </a:solidFill>
              <a:latin typeface="黑体" pitchFamily="49" charset="-122"/>
            </a:endParaRPr>
          </a:p>
          <a:p>
            <a:pPr marL="0" indent="0" algn="just">
              <a:buNone/>
              <a:defRPr/>
            </a:pPr>
            <a:r>
              <a:rPr lang="en-US" altLang="zh-CN" dirty="0" smtClean="0">
                <a:solidFill>
                  <a:srgbClr val="030405"/>
                </a:solidFill>
                <a:latin typeface="黑体" pitchFamily="49" charset="-122"/>
              </a:rPr>
              <a:t>    </a:t>
            </a:r>
            <a:r>
              <a:rPr lang="en-US" altLang="zh-CN" dirty="0" smtClean="0">
                <a:latin typeface="黑体" pitchFamily="49" charset="-122"/>
              </a:rPr>
              <a:t>——《</a:t>
            </a:r>
            <a:r>
              <a:rPr lang="zh-CN" altLang="en-US" dirty="0" smtClean="0">
                <a:latin typeface="黑体" pitchFamily="49" charset="-122"/>
              </a:rPr>
              <a:t>论语</a:t>
            </a:r>
            <a:r>
              <a:rPr lang="en-US" altLang="zh-CN" dirty="0" smtClean="0">
                <a:latin typeface="黑体" pitchFamily="49" charset="-122"/>
              </a:rPr>
              <a:t>·</a:t>
            </a:r>
            <a:r>
              <a:rPr lang="zh-CN" altLang="en-US" dirty="0" smtClean="0">
                <a:latin typeface="黑体" pitchFamily="49" charset="-122"/>
              </a:rPr>
              <a:t>季氏篇第十六</a:t>
            </a:r>
            <a:r>
              <a:rPr lang="en-US" altLang="zh-CN" dirty="0" smtClean="0">
                <a:latin typeface="黑体" pitchFamily="49" charset="-122"/>
              </a:rPr>
              <a:t>》</a:t>
            </a:r>
          </a:p>
          <a:p>
            <a:pPr algn="just">
              <a:defRPr/>
            </a:pPr>
            <a:r>
              <a:rPr lang="zh-CN" altLang="en-US" b="1" dirty="0" smtClean="0">
                <a:solidFill>
                  <a:srgbClr val="FF0000"/>
                </a:solidFill>
                <a:latin typeface="黑体" pitchFamily="49" charset="-122"/>
              </a:rPr>
              <a:t>孟子“良知”、“良能”说</a:t>
            </a:r>
            <a:r>
              <a:rPr lang="en-US" altLang="zh-CN" dirty="0" smtClean="0">
                <a:latin typeface="黑体" pitchFamily="49" charset="-122"/>
              </a:rPr>
              <a:t>——</a:t>
            </a:r>
            <a:r>
              <a:rPr lang="zh-CN" altLang="en-US" dirty="0" smtClean="0">
                <a:latin typeface="黑体" pitchFamily="49" charset="-122"/>
              </a:rPr>
              <a:t>认为人有“四端”（四种德行）</a:t>
            </a:r>
            <a:r>
              <a:rPr lang="en-US" altLang="zh-CN" dirty="0" smtClean="0">
                <a:latin typeface="黑体" pitchFamily="49" charset="-122"/>
              </a:rPr>
              <a:t>——</a:t>
            </a:r>
            <a:r>
              <a:rPr lang="zh-CN" altLang="en-US" dirty="0" smtClean="0">
                <a:latin typeface="黑体" pitchFamily="49" charset="-122"/>
              </a:rPr>
              <a:t>“恻隐之心，仁也；羞恶之心，义也；恭敬之心，礼也；是非之心，智也。</a:t>
            </a:r>
            <a:r>
              <a:rPr lang="zh-CN" altLang="en-US" dirty="0" smtClean="0">
                <a:solidFill>
                  <a:srgbClr val="002060"/>
                </a:solidFill>
                <a:latin typeface="黑体" pitchFamily="49" charset="-122"/>
              </a:rPr>
              <a:t>仁义礼智，非由外铄我也，我固有之也，弗思耳矣。</a:t>
            </a:r>
            <a:endParaRPr lang="en-US" altLang="zh-CN" dirty="0" smtClean="0">
              <a:solidFill>
                <a:srgbClr val="002060"/>
              </a:solidFill>
              <a:latin typeface="黑体" pitchFamily="49" charset="-122"/>
            </a:endParaRPr>
          </a:p>
          <a:p>
            <a:pPr marL="0" indent="0" algn="just">
              <a:buNone/>
              <a:defRPr/>
            </a:pPr>
            <a:r>
              <a:rPr lang="en-US" altLang="zh-CN" dirty="0" smtClean="0">
                <a:latin typeface="黑体" pitchFamily="49" charset="-122"/>
              </a:rPr>
              <a:t>    ——《</a:t>
            </a:r>
            <a:r>
              <a:rPr lang="zh-CN" altLang="en-US" dirty="0" smtClean="0">
                <a:latin typeface="黑体" pitchFamily="49" charset="-122"/>
              </a:rPr>
              <a:t>孟子</a:t>
            </a:r>
            <a:r>
              <a:rPr lang="en-US" altLang="zh-CN" dirty="0" smtClean="0">
                <a:latin typeface="黑体" pitchFamily="49" charset="-122"/>
              </a:rPr>
              <a:t>·</a:t>
            </a:r>
            <a:r>
              <a:rPr lang="zh-CN" altLang="en-US" dirty="0" smtClean="0">
                <a:latin typeface="黑体" pitchFamily="49" charset="-122"/>
              </a:rPr>
              <a:t>告子章句上</a:t>
            </a:r>
            <a:r>
              <a:rPr lang="en-US" altLang="zh-CN" dirty="0" smtClean="0">
                <a:latin typeface="黑体" pitchFamily="49" charset="-122"/>
              </a:rPr>
              <a:t>》</a:t>
            </a:r>
          </a:p>
          <a:p>
            <a:pPr algn="just">
              <a:defRPr/>
            </a:pPr>
            <a:r>
              <a:rPr lang="zh-CN" altLang="en-US" dirty="0" smtClean="0">
                <a:solidFill>
                  <a:srgbClr val="FF0000"/>
                </a:solidFill>
                <a:latin typeface="黑体" pitchFamily="49" charset="-122"/>
              </a:rPr>
              <a:t>王阳明</a:t>
            </a:r>
            <a:r>
              <a:rPr lang="en-US" altLang="zh-CN" dirty="0" smtClean="0">
                <a:solidFill>
                  <a:srgbClr val="FF0000"/>
                </a:solidFill>
                <a:latin typeface="黑体" pitchFamily="49" charset="-122"/>
              </a:rPr>
              <a:t>——</a:t>
            </a:r>
            <a:r>
              <a:rPr lang="zh-CN" altLang="en-US" dirty="0" smtClean="0">
                <a:solidFill>
                  <a:srgbClr val="FF0000"/>
                </a:solidFill>
                <a:latin typeface="黑体" pitchFamily="49" charset="-122"/>
              </a:rPr>
              <a:t>“心外无物”</a:t>
            </a:r>
            <a:r>
              <a:rPr lang="zh-CN" altLang="en-US" dirty="0">
                <a:solidFill>
                  <a:srgbClr val="FF0000"/>
                </a:solidFill>
                <a:latin typeface="黑体" pitchFamily="49" charset="-122"/>
              </a:rPr>
              <a:t>，</a:t>
            </a:r>
            <a:r>
              <a:rPr lang="zh-CN" altLang="en-US" dirty="0" smtClean="0">
                <a:solidFill>
                  <a:srgbClr val="FF0000"/>
                </a:solidFill>
                <a:latin typeface="黑体" pitchFamily="49" charset="-122"/>
              </a:rPr>
              <a:t>“心外无理”</a:t>
            </a:r>
            <a:r>
              <a:rPr lang="en-US" altLang="zh-CN" dirty="0" smtClean="0">
                <a:latin typeface="黑体" pitchFamily="49" charset="-122"/>
              </a:rPr>
              <a:t>——《</a:t>
            </a:r>
            <a:r>
              <a:rPr lang="zh-CN" altLang="en-US" dirty="0" smtClean="0">
                <a:latin typeface="黑体" pitchFamily="49" charset="-122"/>
              </a:rPr>
              <a:t>传习录</a:t>
            </a:r>
            <a:r>
              <a:rPr lang="en-US" altLang="zh-CN" dirty="0" smtClean="0">
                <a:latin typeface="黑体" pitchFamily="49" charset="-122"/>
              </a:rPr>
              <a:t>》</a:t>
            </a:r>
          </a:p>
          <a:p>
            <a:pPr algn="just">
              <a:defRPr/>
            </a:pPr>
            <a:endParaRPr lang="en-US" altLang="zh-CN" dirty="0" smtClean="0">
              <a:latin typeface="黑体" pitchFamily="49" charset="-122"/>
            </a:endParaRPr>
          </a:p>
          <a:p>
            <a:pPr algn="just">
              <a:defRPr/>
            </a:pPr>
            <a:endParaRPr lang="en-US" altLang="zh-CN" dirty="0" smtClean="0">
              <a:latin typeface="黑体" pitchFamily="49" charset="-122"/>
            </a:endParaRPr>
          </a:p>
          <a:p>
            <a:pPr marL="0" indent="0" algn="just">
              <a:buFont typeface="Wingdings" pitchFamily="2" charset="2"/>
              <a:buNone/>
              <a:defRPr/>
            </a:pPr>
            <a:endParaRPr lang="en-US" altLang="zh-CN" dirty="0" smtClean="0">
              <a:latin typeface="黑体" pitchFamily="49" charset="-122"/>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3005" y="1155544"/>
            <a:ext cx="2438400"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9055" y="3495834"/>
            <a:ext cx="1512887" cy="2455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6453981" y="6144101"/>
            <a:ext cx="1443037" cy="523875"/>
          </a:xfrm>
          <a:prstGeom prst="rect">
            <a:avLst/>
          </a:prstGeom>
          <a:noFill/>
        </p:spPr>
        <p:txBody>
          <a:bodyPr wrap="square">
            <a:spAutoFit/>
          </a:bodyPr>
          <a:lstStyle/>
          <a:p>
            <a:pPr fontAlgn="auto">
              <a:spcBef>
                <a:spcPts val="0"/>
              </a:spcBef>
              <a:spcAft>
                <a:spcPts val="0"/>
              </a:spcAft>
              <a:defRPr/>
            </a:pPr>
            <a:r>
              <a:rPr lang="zh-CN" altLang="en-US" sz="2800" kern="0" dirty="0">
                <a:solidFill>
                  <a:srgbClr val="000000"/>
                </a:solidFill>
                <a:ea typeface="黑体" pitchFamily="49" charset="-122"/>
              </a:rPr>
              <a:t>孟子</a:t>
            </a:r>
          </a:p>
        </p:txBody>
      </p:sp>
      <p:sp>
        <p:nvSpPr>
          <p:cNvPr id="12" name="TextBox 11"/>
          <p:cNvSpPr txBox="1"/>
          <p:nvPr/>
        </p:nvSpPr>
        <p:spPr>
          <a:xfrm>
            <a:off x="9102090" y="2564130"/>
            <a:ext cx="901700" cy="522288"/>
          </a:xfrm>
          <a:prstGeom prst="rect">
            <a:avLst/>
          </a:prstGeom>
          <a:noFill/>
        </p:spPr>
        <p:txBody>
          <a:bodyPr wrap="none">
            <a:spAutoFit/>
          </a:bodyPr>
          <a:lstStyle/>
          <a:p>
            <a:pPr fontAlgn="auto">
              <a:spcBef>
                <a:spcPts val="0"/>
              </a:spcBef>
              <a:spcAft>
                <a:spcPts val="0"/>
              </a:spcAft>
              <a:defRPr/>
            </a:pPr>
            <a:r>
              <a:rPr lang="zh-CN" altLang="en-US" sz="2800" kern="0" dirty="0">
                <a:solidFill>
                  <a:srgbClr val="000000"/>
                </a:solidFill>
                <a:ea typeface="黑体" pitchFamily="49" charset="-122"/>
              </a:rPr>
              <a:t>孔子</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68679" y="3495834"/>
            <a:ext cx="1940242" cy="2392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矩形 1"/>
          <p:cNvSpPr/>
          <p:nvPr/>
        </p:nvSpPr>
        <p:spPr>
          <a:xfrm>
            <a:off x="8873170" y="6036706"/>
            <a:ext cx="1261884" cy="523220"/>
          </a:xfrm>
          <a:prstGeom prst="rect">
            <a:avLst/>
          </a:prstGeom>
        </p:spPr>
        <p:txBody>
          <a:bodyPr wrap="none">
            <a:spAutoFit/>
          </a:bodyPr>
          <a:lstStyle/>
          <a:p>
            <a:r>
              <a:rPr lang="zh-CN" altLang="en-US" sz="2800" dirty="0">
                <a:latin typeface="黑体" pitchFamily="49" charset="-122"/>
                <a:ea typeface="黑体" pitchFamily="49" charset="-122"/>
              </a:rPr>
              <a:t>王阳明</a:t>
            </a: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17320" y="469315"/>
            <a:ext cx="6096000" cy="830997"/>
          </a:xfrm>
          <a:prstGeom prst="rect">
            <a:avLst/>
          </a:prstGeom>
          <a:ln>
            <a:solidFill>
              <a:schemeClr val="accent1"/>
            </a:solidFill>
          </a:ln>
        </p:spPr>
        <p:txBody>
          <a:bodyPr>
            <a:spAutoFit/>
          </a:bodyPr>
          <a:lstStyle/>
          <a:p>
            <a:r>
              <a:rPr lang="en-US" altLang="zh-CN" sz="2400" dirty="0" smtClean="0">
                <a:latin typeface="黑体" pitchFamily="49" charset="-122"/>
                <a:ea typeface="黑体" pitchFamily="49" charset="-122"/>
              </a:rPr>
              <a:t>2.</a:t>
            </a:r>
            <a:r>
              <a:rPr lang="zh-CN" altLang="en-US" sz="2400" dirty="0" smtClean="0">
                <a:latin typeface="黑体" pitchFamily="49" charset="-122"/>
                <a:ea typeface="黑体" pitchFamily="49" charset="-122"/>
              </a:rPr>
              <a:t>客观唯心主义</a:t>
            </a:r>
            <a:r>
              <a:rPr lang="zh-CN" altLang="en-US" sz="2400" dirty="0">
                <a:latin typeface="黑体" pitchFamily="49" charset="-122"/>
                <a:ea typeface="黑体" pitchFamily="49" charset="-122"/>
              </a:rPr>
              <a:t>，主张人的认识来自某种“神的启示”或某种客观精神的产物。</a:t>
            </a:r>
          </a:p>
        </p:txBody>
      </p:sp>
      <p:sp>
        <p:nvSpPr>
          <p:cNvPr id="3" name="内容占位符 2"/>
          <p:cNvSpPr txBox="1">
            <a:spLocks noChangeArrowheads="1"/>
          </p:cNvSpPr>
          <p:nvPr/>
        </p:nvSpPr>
        <p:spPr bwMode="auto">
          <a:xfrm>
            <a:off x="2566590" y="3689347"/>
            <a:ext cx="4596210" cy="440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a:spcBef>
                <a:spcPct val="20000"/>
              </a:spcBef>
              <a:buClr>
                <a:srgbClr val="22B1DE"/>
              </a:buClr>
              <a:buFont typeface="Arial" pitchFamily="34" charset="0"/>
              <a:buNone/>
            </a:pPr>
            <a:r>
              <a:rPr lang="zh-CN" altLang="en-US" sz="2400" dirty="0">
                <a:solidFill>
                  <a:schemeClr val="tx1">
                    <a:lumMod val="95000"/>
                    <a:lumOff val="5000"/>
                  </a:schemeClr>
                </a:solidFill>
                <a:latin typeface="黑体" pitchFamily="49" charset="-122"/>
                <a:ea typeface="黑体" pitchFamily="49" charset="-122"/>
              </a:rPr>
              <a:t>   柏拉图</a:t>
            </a:r>
            <a:r>
              <a:rPr lang="en-US" altLang="zh-CN" sz="2400" dirty="0">
                <a:solidFill>
                  <a:schemeClr val="tx1">
                    <a:lumMod val="95000"/>
                    <a:lumOff val="5000"/>
                  </a:schemeClr>
                </a:solidFill>
                <a:latin typeface="黑体" pitchFamily="49" charset="-122"/>
                <a:ea typeface="黑体" pitchFamily="49" charset="-122"/>
              </a:rPr>
              <a:t> </a:t>
            </a:r>
            <a:r>
              <a:rPr lang="zh-CN" altLang="en-US" sz="2400" dirty="0">
                <a:solidFill>
                  <a:schemeClr val="tx1">
                    <a:lumMod val="95000"/>
                    <a:lumOff val="5000"/>
                  </a:schemeClr>
                </a:solidFill>
                <a:latin typeface="黑体" pitchFamily="49" charset="-122"/>
                <a:ea typeface="黑体" pitchFamily="49" charset="-122"/>
              </a:rPr>
              <a:t>“认知即回忆”</a:t>
            </a:r>
            <a:r>
              <a:rPr lang="zh-CN" altLang="en-US" sz="2400" dirty="0" smtClean="0">
                <a:solidFill>
                  <a:schemeClr val="tx1">
                    <a:lumMod val="95000"/>
                    <a:lumOff val="5000"/>
                  </a:schemeClr>
                </a:solidFill>
                <a:latin typeface="黑体" pitchFamily="49" charset="-122"/>
                <a:ea typeface="黑体" pitchFamily="49" charset="-122"/>
              </a:rPr>
              <a:t>说</a:t>
            </a:r>
            <a:endParaRPr lang="en-US" altLang="zh-CN" sz="2400" dirty="0">
              <a:solidFill>
                <a:schemeClr val="tx1">
                  <a:lumMod val="95000"/>
                  <a:lumOff val="5000"/>
                </a:schemeClr>
              </a:solidFill>
              <a:latin typeface="黑体" pitchFamily="49" charset="-122"/>
              <a:ea typeface="黑体" pitchFamily="49" charset="-122"/>
            </a:endParaRPr>
          </a:p>
          <a:p>
            <a:pPr algn="just">
              <a:spcBef>
                <a:spcPct val="20000"/>
              </a:spcBef>
              <a:buClr>
                <a:srgbClr val="22B1DE"/>
              </a:buClr>
              <a:buFont typeface="Wingdings" pitchFamily="2" charset="2"/>
              <a:buNone/>
            </a:pPr>
            <a:r>
              <a:rPr lang="en-US" altLang="zh-CN" sz="2400" dirty="0">
                <a:solidFill>
                  <a:srgbClr val="FF0000"/>
                </a:solidFill>
                <a:latin typeface="黑体" pitchFamily="49" charset="-122"/>
                <a:ea typeface="黑体" pitchFamily="49" charset="-122"/>
              </a:rPr>
              <a:t>  </a:t>
            </a:r>
            <a:endParaRPr lang="zh-CN" altLang="en-US" sz="2400" dirty="0">
              <a:solidFill>
                <a:srgbClr val="FF0000"/>
              </a:solidFill>
              <a:latin typeface="黑体" pitchFamily="49" charset="-122"/>
              <a:ea typeface="黑体" pitchFamily="49" charset="-122"/>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233" y="2179319"/>
            <a:ext cx="1512887" cy="226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105057" y="4640420"/>
            <a:ext cx="1262063" cy="522288"/>
          </a:xfrm>
          <a:prstGeom prst="rect">
            <a:avLst/>
          </a:prstGeom>
          <a:noFill/>
        </p:spPr>
        <p:txBody>
          <a:bodyPr wrap="none">
            <a:spAutoFit/>
          </a:bodyPr>
          <a:lstStyle/>
          <a:p>
            <a:pPr fontAlgn="auto">
              <a:spcBef>
                <a:spcPts val="0"/>
              </a:spcBef>
              <a:spcAft>
                <a:spcPts val="0"/>
              </a:spcAft>
              <a:defRPr/>
            </a:pPr>
            <a:r>
              <a:rPr lang="zh-CN" altLang="en-US" sz="2800" kern="0" dirty="0">
                <a:solidFill>
                  <a:srgbClr val="000000"/>
                </a:solidFill>
                <a:ea typeface="黑体" pitchFamily="49" charset="-122"/>
              </a:rPr>
              <a:t>柏拉图</a:t>
            </a:r>
          </a:p>
        </p:txBody>
      </p:sp>
      <p:sp>
        <p:nvSpPr>
          <p:cNvPr id="6" name="文本框 18"/>
          <p:cNvSpPr txBox="1"/>
          <p:nvPr/>
        </p:nvSpPr>
        <p:spPr>
          <a:xfrm>
            <a:off x="7665180" y="4594612"/>
            <a:ext cx="2597294" cy="97257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latinLnBrk="0" hangingPunct="1">
              <a:lnSpc>
                <a:spcPct val="130000"/>
              </a:lnSpc>
              <a:spcBef>
                <a:spcPts val="0"/>
              </a:spcBef>
              <a:spcAft>
                <a:spcPts val="0"/>
              </a:spcAft>
              <a:buClrTx/>
              <a:buSzTx/>
              <a:buFontTx/>
              <a:buNone/>
              <a:defRPr/>
            </a:pPr>
            <a:r>
              <a:rPr kumimoji="0" lang="zh-CN" altLang="en-US" sz="2200" b="1" i="0" u="none" strike="noStrike" kern="1200" cap="none" spc="0" normalizeH="0" baseline="0" noProof="0" dirty="0" smtClean="0">
                <a:ln>
                  <a:noFill/>
                </a:ln>
                <a:solidFill>
                  <a:prstClr val="black">
                    <a:lumMod val="85000"/>
                    <a:lumOff val="15000"/>
                  </a:prstClr>
                </a:solidFill>
                <a:effectLst/>
                <a:uLnTx/>
                <a:uFillTx/>
                <a:latin typeface="楷体" pitchFamily="49" charset="-122"/>
                <a:ea typeface="楷体" pitchFamily="49" charset="-122"/>
                <a:cs typeface="+mn-cs"/>
                <a:sym typeface="+mn-lt"/>
              </a:rPr>
              <a:t>黑格尔“绝对观念（绝对精神）”</a:t>
            </a:r>
            <a:endParaRPr kumimoji="0" lang="zh-CN" altLang="en-US" sz="2200" b="1" i="0" u="none" strike="noStrike" kern="1200" cap="none" spc="0" normalizeH="0" baseline="0" noProof="0" dirty="0">
              <a:ln>
                <a:noFill/>
              </a:ln>
              <a:solidFill>
                <a:prstClr val="black">
                  <a:lumMod val="85000"/>
                  <a:lumOff val="15000"/>
                </a:prstClr>
              </a:solidFill>
              <a:effectLst/>
              <a:uLnTx/>
              <a:uFillTx/>
              <a:latin typeface="楷体" pitchFamily="49" charset="-122"/>
              <a:ea typeface="楷体" pitchFamily="49" charset="-122"/>
              <a:cs typeface="+mn-cs"/>
              <a:sym typeface="+mn-lt"/>
            </a:endParaRPr>
          </a:p>
        </p:txBody>
      </p:sp>
      <p:pic>
        <p:nvPicPr>
          <p:cNvPr id="3074" name="Picture 2" descr="https://gimg2.baidu.com/image_search/src=http%3A%2F%2Fnimg.ws.126.net%2F%3Furl%3Dhttp%253A%252F%252Fdingyue.ws.126.net%252F2021%252F0926%252Fd9c9406ej00r00or1001fc000hs00kzg.jpg%26thumbnail%3D660x2147483647%26quality%3D80%26type%3Djpg&amp;refer=http%3A%2F%2Fnimg.ws.126.net&amp;app=2002&amp;size=f9999,10000&amp;q=a80&amp;n=0&amp;g=0n&amp;fmt=auto?sec=1668956657&amp;t=1f6bc8beaed148acc35d4855d4a9924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9290" y="1107167"/>
            <a:ext cx="2956245" cy="348744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ll dir="ru"/>
  </p:transition>
  <p:timing>
    <p:tnLst>
      <p:par>
        <p:cTn id="1" dur="indefinite" restart="never" nodeType="tmRoot"/>
      </p:par>
    </p:tnLst>
  </p:timing>
</p:sld>
</file>

<file path=ppt/theme/theme1.xml><?xml version="1.0" encoding="utf-8"?>
<a:theme xmlns:a="http://schemas.openxmlformats.org/drawingml/2006/main" name="主题1">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Theme_10">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963</TotalTime>
  <Words>1701</Words>
  <Application>Microsoft Office PowerPoint</Application>
  <PresentationFormat>自定义</PresentationFormat>
  <Paragraphs>131</Paragraphs>
  <Slides>25</Slides>
  <Notes>4</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主题1</vt:lpstr>
      <vt:lpstr>专题六：世界这么大，怎么去认识 ——辩证唯物主义如何回答认识的本质？    </vt:lpstr>
      <vt:lpstr>PowerPoint 演示文稿</vt:lpstr>
      <vt:lpstr>：“至人之用心若镜，不将不迎，应而不藏，故能胜物而不伤”。---《庄子•内篇•应帝王》</vt:lpstr>
      <vt:lpstr>PowerPoint 演示文稿</vt:lpstr>
      <vt:lpstr>PowerPoint 演示文稿</vt:lpstr>
      <vt:lpstr>      一、唯物主义和唯心主义如何回答认识的本质？      二、辩证唯物主义如何回答认识的本质？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张 如意</dc:creator>
  <cp:lastModifiedBy>番茄花园</cp:lastModifiedBy>
  <cp:revision>169</cp:revision>
  <dcterms:created xsi:type="dcterms:W3CDTF">2018-09-04T11:50:00Z</dcterms:created>
  <dcterms:modified xsi:type="dcterms:W3CDTF">2022-11-13T14:17:41Z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2052-11.1.0.8894</vt:lpwstr>
  </property>
</Properties>
</file>