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330" r:id="rId5"/>
    <p:sldId id="288" r:id="rId6"/>
    <p:sldId id="258" r:id="rId7"/>
    <p:sldId id="260" r:id="rId8"/>
    <p:sldId id="311" r:id="rId9"/>
    <p:sldId id="261" r:id="rId10"/>
    <p:sldId id="262" r:id="rId11"/>
    <p:sldId id="264" r:id="rId12"/>
    <p:sldId id="266" r:id="rId13"/>
    <p:sldId id="265" r:id="rId14"/>
    <p:sldId id="267" r:id="rId15"/>
    <p:sldId id="275" r:id="rId16"/>
    <p:sldId id="314" r:id="rId17"/>
    <p:sldId id="280" r:id="rId18"/>
    <p:sldId id="290" r:id="rId19"/>
    <p:sldId id="326" r:id="rId20"/>
    <p:sldId id="329" r:id="rId21"/>
    <p:sldId id="315" r:id="rId22"/>
    <p:sldId id="324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24" clrIdx="0"/>
  <p:cmAuthor id="2" name="lenovo" initials="l" lastIdx="17" clrIdx="1"/>
  <p:cmAuthor id="0" name="Dell" initials="D" lastIdx="1" clrIdx="0"/>
  <p:cmAuthor id="3" name="^_^*me*^_^" initials="me" lastIdx="12" clrIdx="2"/>
  <p:cmAuthor id="4" name="Lenovo" initials="L" lastIdx="1" clrIdx="3"/>
  <p:cmAuthor id="5" name="仲南姜" initials="仲" lastIdx="0" clrIdx="0"/>
  <p:cmAuthor id="7" name="86152" initials="8" lastIdx="1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CB71E-FD89-4B84-8A01-343370DFD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CB71E-FD89-4B84-8A01-343370DFD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CB71E-FD89-4B84-8A01-343370DFD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CB71E-FD89-4B84-8A01-343370DFD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1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9506857" y="210506"/>
            <a:ext cx="25829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100" spc="12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第三专题   对国家出路的早期探索</a:t>
            </a:r>
            <a:endParaRPr lang="zh-CN" altLang="en-US" sz="1100" spc="12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5719" y="184281"/>
            <a:ext cx="7156536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一、农民阶级的“太平天国梦”为何失败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84281"/>
            <a:ext cx="45719" cy="298672"/>
          </a:xfrm>
          <a:prstGeom prst="rect">
            <a:avLst/>
          </a:prstGeom>
          <a:solidFill>
            <a:srgbClr val="0F5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9712418" y="6440536"/>
            <a:ext cx="2344864" cy="296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b="1" spc="12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</a:t>
            </a:r>
            <a:r>
              <a:rPr lang="zh-CN" altLang="en-US" sz="1000" b="1" spc="12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近</a:t>
            </a:r>
            <a:r>
              <a:rPr lang="zh-CN" altLang="en-US" sz="1000" b="1" spc="12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现代史纲要</a:t>
            </a:r>
            <a:endParaRPr lang="en-US" altLang="zh-CN" sz="1000" b="1" spc="12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2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9506857" y="210506"/>
            <a:ext cx="25829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100" spc="12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第三专题   对国家出路的早期探索</a:t>
            </a:r>
            <a:endParaRPr lang="zh-CN" altLang="en-US" sz="1100" spc="12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5719" y="184281"/>
            <a:ext cx="7156536" cy="278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二、地主阶级洋务派的“自强求富梦”</a:t>
            </a:r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为何落空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84281"/>
            <a:ext cx="45719" cy="298672"/>
          </a:xfrm>
          <a:prstGeom prst="rect">
            <a:avLst/>
          </a:prstGeom>
          <a:solidFill>
            <a:srgbClr val="0F5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9712418" y="6440536"/>
            <a:ext cx="2344864" cy="296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b="1" spc="12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</a:t>
            </a:r>
            <a:r>
              <a:rPr lang="zh-CN" altLang="en-US" sz="1000" b="1" spc="12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近</a:t>
            </a:r>
            <a:r>
              <a:rPr lang="zh-CN" altLang="en-US" sz="1000" b="1" spc="12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现代史纲要</a:t>
            </a:r>
            <a:endParaRPr lang="en-US" altLang="zh-CN" sz="1000" b="1" spc="12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、redpptx.com原创党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3" b="3443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  <a:ln>
            <a:noFill/>
          </a:ln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014" y="982017"/>
            <a:ext cx="2869786" cy="5998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/>
          <a:srcRect r="52082" b="68151"/>
          <a:stretch>
            <a:fillRect/>
          </a:stretch>
        </p:blipFill>
        <p:spPr>
          <a:xfrm>
            <a:off x="0" y="0"/>
            <a:ext cx="8486274" cy="335126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3.emf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19" b="19572"/>
          <a:stretch>
            <a:fillRect/>
          </a:stretch>
        </p:blipFill>
        <p:spPr>
          <a:xfrm>
            <a:off x="0" y="723900"/>
            <a:ext cx="12192000" cy="61340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84281"/>
            <a:ext cx="45719" cy="298672"/>
          </a:xfrm>
          <a:prstGeom prst="rect">
            <a:avLst/>
          </a:prstGeom>
          <a:solidFill>
            <a:srgbClr val="0F5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71575" y="6540055"/>
            <a:ext cx="23391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晚清时期，上海洋枪队训练场景</a:t>
            </a:r>
            <a:endParaRPr lang="zh-CN" altLang="en-US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10460" y="1503680"/>
            <a:ext cx="7051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  <a:buSzPct val="80000"/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太平天国运动失败的原因与教训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440" y="3817620"/>
            <a:ext cx="9723755" cy="2206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 flipH="1">
            <a:off x="1489075" y="1859280"/>
            <a:ext cx="10313035" cy="4450080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6000">
                  <a:srgbClr val="207FBA"/>
                </a:gs>
              </a:gsLst>
              <a:lin ang="0" scaled="1"/>
              <a:tileRect/>
            </a:gradFill>
          </a:ln>
          <a:effectLst>
            <a:outerShdw blurRad="292100" algn="ctr" rotWithShape="0">
              <a:srgbClr val="91C3C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b="1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sym typeface="+mn-ea"/>
              </a:rPr>
              <a:t>        </a:t>
            </a:r>
            <a:endParaRPr lang="zh-CN" alt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2290" name="Picture 2" descr="华尔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" y="2346325"/>
            <a:ext cx="2371090" cy="3056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3"/>
          <p:cNvSpPr>
            <a:spLocks noGrp="1"/>
          </p:cNvSpPr>
          <p:nvPr>
            <p:ph sz="half" idx="4294967295"/>
          </p:nvPr>
        </p:nvSpPr>
        <p:spPr>
          <a:xfrm>
            <a:off x="2620645" y="2163445"/>
            <a:ext cx="9313545" cy="4081780"/>
          </a:xfrm>
        </p:spPr>
        <p:txBody>
          <a:bodyPr vert="horz" wrap="square" lIns="91440" tIns="45720" rIns="91440" bIns="45720" anchor="t" anchorCtr="0"/>
          <a:p>
            <a:pPr marL="342900" indent="-342900" algn="l" ea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en-US" altLang="zh-CN" b="1" dirty="0">
                <a:latin typeface="黑体" panose="02010609060101010101" charset="-122"/>
                <a:ea typeface="黑体" panose="02010609060101010101" charset="-122"/>
                <a:cs typeface="+mn-cs"/>
              </a:rPr>
              <a:t>     </a:t>
            </a:r>
            <a:r>
              <a:rPr lang="zh-CN" altLang="en-US" b="1" kern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“天王之基督教不是什么好东西，只是一个狂人对神圣之最大的亵渎而已。而他的部下之宗教，简直是大笑话和滑稽剧”。</a:t>
            </a:r>
            <a:endParaRPr lang="zh-CN" altLang="en-US" b="1" kern="0" noProof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 algn="l" ea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b="1" kern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“天王(洪秀全)是一个最为顽固的、不能匡正的异端之徒。</a:t>
            </a:r>
            <a:r>
              <a:rPr lang="zh-CN" altLang="en-US" b="1" dirty="0">
                <a:solidFill>
                  <a:srgbClr val="2778B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天主教教皇如有权治他，早就把他烧死了！”</a:t>
            </a:r>
            <a:endParaRPr lang="en-US" altLang="zh-CN" b="1" dirty="0">
              <a:solidFill>
                <a:srgbClr val="CC3300"/>
              </a:solidFill>
              <a:latin typeface="+mn-lt"/>
              <a:ea typeface="黑体" panose="02010609060101010101" charset="-122"/>
              <a:cs typeface="+mn-cs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黑体" panose="02010609060101010101" charset="-122"/>
                <a:cs typeface="+mn-cs"/>
              </a:rPr>
              <a:t>         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富礼赐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天京游记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，中国近代史资料丛刊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太平天国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（六）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950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页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Rectangle 6"/>
          <p:cNvSpPr txBox="1">
            <a:spLocks noGrp="1" noChangeArrowheads="1"/>
          </p:cNvSpPr>
          <p:nvPr>
            <p:ph type="sldNum" sz="quarter" idx="4294967295"/>
          </p:nvPr>
        </p:nvSpPr>
        <p:spPr bwMode="auto">
          <a:xfrm>
            <a:off x="93472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5pPr>
          </a:lstStyle>
          <a:p>
            <a:pPr lvl="0" algn="r" eaLnBrk="1" latinLnBrk="0" hangingPunct="1"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 flipH="1">
            <a:off x="1489075" y="1859280"/>
            <a:ext cx="10313035" cy="4450080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6000">
                  <a:srgbClr val="207FBA"/>
                </a:gs>
              </a:gsLst>
              <a:lin ang="0" scaled="1"/>
              <a:tileRect/>
            </a:gradFill>
          </a:ln>
          <a:effectLst>
            <a:outerShdw blurRad="292100" algn="ctr" rotWithShape="0">
              <a:srgbClr val="91C3C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b="1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sym typeface="+mn-ea"/>
              </a:rPr>
              <a:t>        </a:t>
            </a:r>
            <a:endParaRPr lang="zh-CN" alt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4294967295"/>
          </p:nvPr>
        </p:nvSpPr>
        <p:spPr bwMode="auto">
          <a:xfrm>
            <a:off x="93472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5pPr>
          </a:lstStyle>
          <a:p>
            <a:pPr lvl="0" algn="r" eaLnBrk="1" latinLnBrk="0" hangingPunct="1"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1267" name="矩形 4"/>
          <p:cNvSpPr/>
          <p:nvPr/>
        </p:nvSpPr>
        <p:spPr>
          <a:xfrm>
            <a:off x="3773170" y="2703195"/>
            <a:ext cx="7828915" cy="27622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在上海城下，当忠王李秀成和他的卫队遭到西方军队背信弃义的突然袭击时，竟然惊呆了，一动不动听凭刽子手们射杀。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             </a:t>
            </a:r>
            <a:r>
              <a:rPr lang="en-US" altLang="zh-CN" sz="24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——(《</a:t>
            </a:r>
            <a:r>
              <a:rPr lang="zh-CN" altLang="en-US" sz="24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北华捷报</a:t>
            </a:r>
            <a:r>
              <a:rPr lang="en-US" altLang="zh-CN" sz="24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》1860.8.25)</a:t>
            </a:r>
            <a:endParaRPr lang="en-US" altLang="zh-CN" sz="24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1268" name="Picture 7" descr="c:\users\zqj\appdata\roaming\360se6\User Data\temp\1_0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" y="2896235"/>
            <a:ext cx="3429000" cy="251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 rot="0">
            <a:off x="2743200" y="1096645"/>
            <a:ext cx="6997700" cy="601980"/>
            <a:chOff x="-4906562" y="625428"/>
            <a:chExt cx="15714690" cy="601980"/>
          </a:xfrm>
        </p:grpSpPr>
        <p:sp>
          <p:nvSpPr>
            <p:cNvPr id="11" name="矩形: 剪去单角 5"/>
            <p:cNvSpPr/>
            <p:nvPr/>
          </p:nvSpPr>
          <p:spPr>
            <a:xfrm>
              <a:off x="-3269497" y="625428"/>
              <a:ext cx="11124346" cy="601980"/>
            </a:xfrm>
            <a:prstGeom prst="snip1Rect">
              <a:avLst/>
            </a:prstGeom>
            <a:solidFill>
              <a:srgbClr val="65C2C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: 剪去单角 6"/>
            <p:cNvSpPr/>
            <p:nvPr/>
          </p:nvSpPr>
          <p:spPr>
            <a:xfrm>
              <a:off x="-4906562" y="625428"/>
              <a:ext cx="15714690" cy="601345"/>
            </a:xfrm>
            <a:prstGeom prst="snip1Rect">
              <a:avLst/>
            </a:prstGeom>
            <a:solidFill>
              <a:srgbClr val="207F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-4414586" y="625428"/>
              <a:ext cx="14076198" cy="52197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原因之四：深陷宗教迷狂，加速其败亡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0" y="2152015"/>
            <a:ext cx="9424035" cy="4165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 flipH="1">
            <a:off x="1822450" y="2051685"/>
            <a:ext cx="9701530" cy="3822700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6000">
                  <a:srgbClr val="207FBA"/>
                </a:gs>
              </a:gsLst>
              <a:lin ang="0" scaled="1"/>
              <a:tileRect/>
            </a:gradFill>
          </a:ln>
          <a:effectLst>
            <a:outerShdw blurRad="292100" algn="ctr" rotWithShape="0">
              <a:srgbClr val="91C3C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b="1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sym typeface="+mn-ea"/>
              </a:rPr>
              <a:t>        </a:t>
            </a:r>
            <a:endParaRPr lang="zh-CN" alt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410" name="Text Box 10"/>
          <p:cNvSpPr txBox="1"/>
          <p:nvPr/>
        </p:nvSpPr>
        <p:spPr>
          <a:xfrm>
            <a:off x="5490210" y="2170430"/>
            <a:ext cx="4895850" cy="2214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楷体_GB2312"/>
                <a:ea typeface="楷体_GB231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楷体_GB2312"/>
                <a:ea typeface="楷体_GB2312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90204" pitchFamily="34" charset="0"/>
                <a:ea typeface="楷体_GB231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楷体_GB2312"/>
                <a:ea typeface="楷体_GB2312"/>
              </a:rPr>
              <a:t>琼楼玉宇，曲栏洞房，真如神仙洞窟。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90204" pitchFamily="34" charset="0"/>
                <a:ea typeface="楷体_GB2312"/>
              </a:rPr>
              <a:t>”</a:t>
            </a:r>
            <a:endParaRPr lang="zh-CN" altLang="en-US" sz="3200" dirty="0">
              <a:solidFill>
                <a:schemeClr val="tx1"/>
              </a:solidFill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/>
                <a:ea typeface="楷体_GB2312"/>
              </a:rPr>
              <a:t>   </a:t>
            </a:r>
            <a:r>
              <a:rPr lang="en-US" altLang="zh-CN" sz="3200" dirty="0">
                <a:solidFill>
                  <a:schemeClr val="tx1"/>
                </a:solidFill>
                <a:latin typeface="楷体_GB2312"/>
                <a:ea typeface="楷体_GB2312"/>
              </a:rPr>
              <a:t>     </a:t>
            </a:r>
            <a:r>
              <a:rPr lang="en-US" altLang="zh-CN" dirty="0">
                <a:solidFill>
                  <a:schemeClr val="tx1"/>
                </a:solidFill>
                <a:latin typeface="Arial" panose="020B0604020202090204" pitchFamily="34" charset="0"/>
                <a:ea typeface="楷体_GB2312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楷体_GB2312"/>
                <a:ea typeface="楷体_GB2312"/>
              </a:rPr>
              <a:t>李鸿章称李秀成的忠王府</a:t>
            </a:r>
            <a:endParaRPr lang="zh-CN" altLang="en-US" dirty="0">
              <a:solidFill>
                <a:schemeClr val="tx1"/>
              </a:solidFill>
              <a:latin typeface="楷体_GB2312"/>
              <a:ea typeface="楷体_GB2312"/>
            </a:endParaRPr>
          </a:p>
        </p:txBody>
      </p:sp>
      <p:pic>
        <p:nvPicPr>
          <p:cNvPr id="17411" name="Picture 13" descr="李秀成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255" y="2564130"/>
            <a:ext cx="3886200" cy="319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6"/>
          <p:cNvSpPr txBox="1">
            <a:spLocks noGrp="1" noChangeArrowheads="1"/>
          </p:cNvSpPr>
          <p:nvPr>
            <p:ph type="sldNum" sz="quarter" idx="4294967295"/>
          </p:nvPr>
        </p:nvSpPr>
        <p:spPr bwMode="auto">
          <a:xfrm>
            <a:off x="93472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5pPr>
          </a:lstStyle>
          <a:p>
            <a:pPr lvl="0" algn="r" eaLnBrk="1" latinLnBrk="0" hangingPunct="1"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" name="矩形: 剪去单角 6"/>
          <p:cNvSpPr/>
          <p:nvPr/>
        </p:nvSpPr>
        <p:spPr>
          <a:xfrm>
            <a:off x="2672715" y="1164590"/>
            <a:ext cx="4895850" cy="476885"/>
          </a:xfrm>
          <a:prstGeom prst="snip1Rect">
            <a:avLst/>
          </a:prstGeom>
          <a:solidFill>
            <a:srgbClr val="207F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88360" y="1174115"/>
            <a:ext cx="3685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2.日常生活极其奢华</a:t>
            </a:r>
            <a:endParaRPr lang="zh-CN" altLang="en-US"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íŝ1îďé"/>
          <p:cNvSpPr/>
          <p:nvPr/>
        </p:nvSpPr>
        <p:spPr>
          <a:xfrm flipH="1">
            <a:off x="6419334" y="5383138"/>
            <a:ext cx="357786" cy="186319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p>
            <a:pPr algn="ctr"/>
          </a:p>
        </p:txBody>
      </p:sp>
      <p:sp>
        <p:nvSpPr>
          <p:cNvPr id="50" name="îṧļiḑè"/>
          <p:cNvSpPr/>
          <p:nvPr/>
        </p:nvSpPr>
        <p:spPr bwMode="auto">
          <a:xfrm>
            <a:off x="2689860" y="2400300"/>
            <a:ext cx="4948555" cy="4101465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</a:ln>
          <a:effectLst>
            <a:outerShdw blurRad="406400" dist="127000" dir="2700000" algn="tl" rotWithShape="0">
              <a:prstClr val="black">
                <a:alpha val="26000"/>
              </a:prstClr>
            </a:outerShdw>
          </a:effectLst>
        </p:spPr>
        <p:txBody>
          <a:bodyPr wrap="square" lIns="91440" tIns="45720" rIns="91440" bIns="45720" anchor="t">
            <a:normAutofit/>
          </a:bodyPr>
          <a:p>
            <a:pPr algn="ctr">
              <a:lnSpc>
                <a:spcPct val="150000"/>
              </a:lnSpc>
            </a:pPr>
            <a:endParaRPr b="1" i="1" dirty="0"/>
          </a:p>
        </p:txBody>
      </p:sp>
      <p:sp>
        <p:nvSpPr>
          <p:cNvPr id="52" name="矩形 51"/>
          <p:cNvSpPr/>
          <p:nvPr/>
        </p:nvSpPr>
        <p:spPr>
          <a:xfrm>
            <a:off x="2931795" y="2785110"/>
            <a:ext cx="4464050" cy="2784475"/>
          </a:xfrm>
          <a:prstGeom prst="rect">
            <a:avLst/>
          </a:prstGeom>
        </p:spPr>
        <p:txBody>
          <a:bodyPr wrap="square">
            <a:spAutoFit/>
          </a:bodyPr>
          <a:p>
            <a:pPr indent="53975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“朕铁桶江山，尔不扶，有人扶，尔说无兵，朕之天兵多过于水，何惧曾妖（国藩）。”…… “</a:t>
            </a:r>
            <a:r>
              <a:rPr lang="zh-CN" altLang="en-US" sz="2800" b="1" dirty="0">
                <a:solidFill>
                  <a:srgbClr val="2778B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合城俱食甜露，可以养生。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”   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55" name="ïSļíḑè"/>
          <p:cNvSpPr/>
          <p:nvPr/>
        </p:nvSpPr>
        <p:spPr bwMode="auto">
          <a:xfrm>
            <a:off x="2689704" y="5769482"/>
            <a:ext cx="5250468" cy="706763"/>
          </a:xfrm>
          <a:prstGeom prst="rect">
            <a:avLst/>
          </a:prstGeom>
          <a:solidFill>
            <a:srgbClr val="207FBA"/>
          </a:solidFill>
          <a:ln w="9525">
            <a:solidFill>
              <a:srgbClr val="207FBA"/>
            </a:solidFill>
            <a:miter lim="800000"/>
          </a:ln>
        </p:spPr>
        <p:txBody>
          <a:bodyPr wrap="square" lIns="91440" tIns="45720" rIns="91440" bIns="45720" anchor="ctr">
            <a:normAutofit/>
          </a:bodyPr>
          <a:p>
            <a:pPr algn="r">
              <a:lnSpc>
                <a:spcPct val="17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420641" y="5969618"/>
            <a:ext cx="4218038" cy="306705"/>
          </a:xfrm>
          <a:prstGeom prst="rect">
            <a:avLst/>
          </a:prstGeom>
        </p:spPr>
        <p:txBody>
          <a:bodyPr wrap="square">
            <a:spAutoFit/>
          </a:bodyPr>
          <a:p>
            <a:pPr lvl="0" algn="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——《李秀成自述》54、61页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0">
            <a:off x="2771775" y="1090295"/>
            <a:ext cx="5014595" cy="608330"/>
            <a:chOff x="-3269497" y="619078"/>
            <a:chExt cx="11261244" cy="608330"/>
          </a:xfrm>
        </p:grpSpPr>
        <p:sp>
          <p:nvSpPr>
            <p:cNvPr id="11" name="矩形: 剪去单角 5"/>
            <p:cNvSpPr/>
            <p:nvPr/>
          </p:nvSpPr>
          <p:spPr>
            <a:xfrm>
              <a:off x="-3269497" y="625428"/>
              <a:ext cx="11124346" cy="601980"/>
            </a:xfrm>
            <a:prstGeom prst="snip1Rect">
              <a:avLst/>
            </a:prstGeom>
            <a:solidFill>
              <a:srgbClr val="65C2C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: 剪去单角 6"/>
            <p:cNvSpPr/>
            <p:nvPr/>
          </p:nvSpPr>
          <p:spPr>
            <a:xfrm>
              <a:off x="-3106931" y="619078"/>
              <a:ext cx="11098678" cy="532765"/>
            </a:xfrm>
            <a:prstGeom prst="snip1Rect">
              <a:avLst/>
            </a:prstGeom>
            <a:solidFill>
              <a:srgbClr val="207F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-3268071" y="665433"/>
              <a:ext cx="11121494" cy="52197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>
                <a:buClrTx/>
                <a:buSzTx/>
                <a:buFontTx/>
              </a:pP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3.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死守孤城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380365" y="2084070"/>
            <a:ext cx="11158855" cy="3177540"/>
            <a:chOff x="4518317" y="1453801"/>
            <a:chExt cx="7673683" cy="3832396"/>
          </a:xfrm>
          <a:effectLst>
            <a:outerShdw blurRad="4572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7" name="矩形: 圆角 16"/>
            <p:cNvSpPr/>
            <p:nvPr/>
          </p:nvSpPr>
          <p:spPr>
            <a:xfrm flipV="1">
              <a:off x="4518338" y="1453801"/>
              <a:ext cx="7673662" cy="383239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91C3C2"/>
                </a:gs>
                <a:gs pos="92000">
                  <a:srgbClr val="2778BE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4518317" y="1453801"/>
              <a:ext cx="3337889" cy="3832396"/>
            </a:xfrm>
            <a:prstGeom prst="rect">
              <a:avLst/>
            </a:prstGeom>
            <a:gradFill flip="none" rotWithShape="1">
              <a:gsLst>
                <a:gs pos="0">
                  <a:srgbClr val="86BED8">
                    <a:alpha val="0"/>
                  </a:srgbClr>
                </a:gs>
                <a:gs pos="100000">
                  <a:srgbClr val="7EC3D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4514" name="Rectangle 2"/>
          <p:cNvSpPr>
            <a:spLocks noGrp="1" noChangeArrowheads="1"/>
          </p:cNvSpPr>
          <p:nvPr>
            <p:ph sz="half" idx="4294967295"/>
          </p:nvPr>
        </p:nvSpPr>
        <p:spPr>
          <a:xfrm>
            <a:off x="821690" y="2283460"/>
            <a:ext cx="9772015" cy="27787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农民阶级不是新的生产力和生产关系的代表。其自身无法克服的局限性导致一系列严重的后果，最终失败。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农民阶级无法领导完成争取民族独立和人民解放的历史任务。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6"/>
          <p:cNvSpPr txBox="1">
            <a:spLocks noGrp="1" noChangeArrowheads="1"/>
          </p:cNvSpPr>
          <p:nvPr>
            <p:ph type="sldNum" sz="quarter" idx="4294967295"/>
          </p:nvPr>
        </p:nvSpPr>
        <p:spPr bwMode="auto">
          <a:xfrm>
            <a:off x="93472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5pPr>
          </a:lstStyle>
          <a:p>
            <a:pPr lvl="0" algn="r" eaLnBrk="1" latinLnBrk="0" hangingPunct="1"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0">
            <a:off x="534035" y="1156335"/>
            <a:ext cx="5014595" cy="608330"/>
            <a:chOff x="-3269497" y="619078"/>
            <a:chExt cx="11261244" cy="608330"/>
          </a:xfrm>
        </p:grpSpPr>
        <p:sp>
          <p:nvSpPr>
            <p:cNvPr id="11" name="矩形: 剪去单角 5"/>
            <p:cNvSpPr/>
            <p:nvPr/>
          </p:nvSpPr>
          <p:spPr>
            <a:xfrm>
              <a:off x="-3269497" y="625428"/>
              <a:ext cx="11124346" cy="601980"/>
            </a:xfrm>
            <a:prstGeom prst="snip1Rect">
              <a:avLst/>
            </a:prstGeom>
            <a:solidFill>
              <a:srgbClr val="65C2C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: 剪去单角 6"/>
            <p:cNvSpPr/>
            <p:nvPr/>
          </p:nvSpPr>
          <p:spPr>
            <a:xfrm>
              <a:off x="-3106931" y="619078"/>
              <a:ext cx="11098678" cy="532765"/>
            </a:xfrm>
            <a:prstGeom prst="snip1Rect">
              <a:avLst/>
            </a:prstGeom>
            <a:solidFill>
              <a:srgbClr val="207F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-3268071" y="665433"/>
              <a:ext cx="11121494" cy="52197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结论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4295775" y="2409825"/>
            <a:ext cx="3024188" cy="52197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生产环境的狭隘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AutoShape 3"/>
          <p:cNvSpPr/>
          <p:nvPr/>
        </p:nvSpPr>
        <p:spPr>
          <a:xfrm rot="5400000">
            <a:off x="5483225" y="2963863"/>
            <a:ext cx="431800" cy="360362"/>
          </a:xfrm>
          <a:prstGeom prst="rightArrow">
            <a:avLst>
              <a:gd name="adj1" fmla="val 50000"/>
              <a:gd name="adj2" fmla="val 29955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3648075" y="3409950"/>
            <a:ext cx="4176713" cy="52197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眼界、思想、认识的狭隘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AutoShape 5"/>
          <p:cNvSpPr/>
          <p:nvPr/>
        </p:nvSpPr>
        <p:spPr>
          <a:xfrm rot="5400000">
            <a:off x="5519738" y="4854575"/>
            <a:ext cx="358775" cy="3603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7" name="AutoShape 6"/>
          <p:cNvSpPr/>
          <p:nvPr/>
        </p:nvSpPr>
        <p:spPr>
          <a:xfrm rot="5400000">
            <a:off x="5519738" y="3925888"/>
            <a:ext cx="360362" cy="3603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2208213" y="5267325"/>
            <a:ext cx="7775575" cy="52197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农民起义两种结局：建立新王朝；被旧王朝剿杀</a:t>
            </a:r>
            <a:endParaRPr lang="zh-CN" altLang="en-US" sz="2800" dirty="0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3309938" y="4338638"/>
            <a:ext cx="5256212" cy="52197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不可能有科学的指导思想和纲领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Rectangle 6"/>
          <p:cNvSpPr txBox="1">
            <a:spLocks noGrp="1" noChangeArrowheads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5pPr>
          </a:lstStyle>
          <a:p>
            <a:pPr lvl="0" algn="r" eaLnBrk="1" latinLnBrk="0" hangingPunct="1"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5" name="ïSļíḑè"/>
          <p:cNvSpPr/>
          <p:nvPr/>
        </p:nvSpPr>
        <p:spPr bwMode="auto">
          <a:xfrm>
            <a:off x="1982470" y="5840095"/>
            <a:ext cx="8001635" cy="706755"/>
          </a:xfrm>
          <a:prstGeom prst="rect">
            <a:avLst/>
          </a:prstGeom>
          <a:solidFill>
            <a:srgbClr val="207FBA"/>
          </a:solidFill>
          <a:ln w="9525">
            <a:solidFill>
              <a:srgbClr val="207FBA"/>
            </a:solidFill>
            <a:miter lim="800000"/>
          </a:ln>
        </p:spPr>
        <p:txBody>
          <a:bodyPr wrap="square" lIns="91440" tIns="45720" rIns="91440" bIns="45720" anchor="ctr">
            <a:normAutofit/>
          </a:bodyPr>
          <a:p>
            <a:pPr algn="r">
              <a:lnSpc>
                <a:spcPct val="17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rot="0">
            <a:off x="3310255" y="876935"/>
            <a:ext cx="5255895" cy="936625"/>
            <a:chOff x="-3269497" y="619078"/>
            <a:chExt cx="11261244" cy="608330"/>
          </a:xfrm>
        </p:grpSpPr>
        <p:sp>
          <p:nvSpPr>
            <p:cNvPr id="11" name="矩形: 剪去单角 5"/>
            <p:cNvSpPr/>
            <p:nvPr/>
          </p:nvSpPr>
          <p:spPr>
            <a:xfrm>
              <a:off x="-3269497" y="625428"/>
              <a:ext cx="11124346" cy="601980"/>
            </a:xfrm>
            <a:prstGeom prst="snip1Rect">
              <a:avLst/>
            </a:prstGeom>
            <a:solidFill>
              <a:srgbClr val="65C2C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: 剪去单角 6"/>
            <p:cNvSpPr/>
            <p:nvPr/>
          </p:nvSpPr>
          <p:spPr>
            <a:xfrm>
              <a:off x="-3106931" y="619078"/>
              <a:ext cx="11098678" cy="532765"/>
            </a:xfrm>
            <a:prstGeom prst="snip1Rect">
              <a:avLst/>
            </a:prstGeom>
            <a:solidFill>
              <a:srgbClr val="207F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-3268071" y="665433"/>
              <a:ext cx="11121494" cy="33901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农民阶级局限性是问题的根源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9025" y="1987550"/>
            <a:ext cx="4285615" cy="2306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236345" y="1987550"/>
            <a:ext cx="4951095" cy="23069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/>
              <a:t>    </a:t>
            </a:r>
            <a:r>
              <a:rPr lang="zh-CN" altLang="en-US" sz="2000" b="1"/>
              <a:t>太平天国历时14年，征战十八省，攻克六百多个城镇，动摇了清王朝的“半壁江山”，农民阶级的革命性得到了彰显，农民阶级力量很强大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12" name="矩形: 剪去单角 6"/>
          <p:cNvSpPr/>
          <p:nvPr/>
        </p:nvSpPr>
        <p:spPr>
          <a:xfrm>
            <a:off x="1236345" y="4294505"/>
            <a:ext cx="9532620" cy="130810"/>
          </a:xfrm>
          <a:prstGeom prst="snip1Rect">
            <a:avLst/>
          </a:prstGeom>
          <a:solidFill>
            <a:srgbClr val="207F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: 剪去单角 6"/>
          <p:cNvSpPr/>
          <p:nvPr/>
        </p:nvSpPr>
        <p:spPr>
          <a:xfrm>
            <a:off x="1236345" y="782955"/>
            <a:ext cx="8880475" cy="835025"/>
          </a:xfrm>
          <a:prstGeom prst="snip1Rect">
            <a:avLst/>
          </a:prstGeom>
          <a:solidFill>
            <a:srgbClr val="207F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710" y="4385310"/>
            <a:ext cx="9532620" cy="20123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21130" y="970280"/>
            <a:ext cx="7773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>
                    <a:lumMod val="95000"/>
                  </a:schemeClr>
                </a:solidFill>
              </a:rPr>
              <a:t>教训：不依靠农民阶级力量革命很难成功</a:t>
            </a:r>
            <a:endParaRPr lang="zh-CN" altLang="en-US" sz="2800" b="1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22220" y="1636395"/>
            <a:ext cx="7689850" cy="2399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/>
              <a:t>     </a:t>
            </a:r>
            <a:r>
              <a:rPr lang="zh-CN" altLang="en-US" sz="2000"/>
              <a:t>中国共产党成立之后，带着先进科学的指导思想走入工厂，带着先进科学的指导思想走向农民，建立了以工农联盟为核心的各个统一战线，既有坚强的领导核心又有伟大的依靠力量，所以不管面临什么样的强敌，我们党都取得了伟大的胜利，所以说，是历史和人民选择了中国共产党，中国共产党要始终相信人民，紧紧依靠人民。</a:t>
            </a:r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220" y="4036060"/>
            <a:ext cx="7689850" cy="24422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0">
            <a:off x="3430270" y="699770"/>
            <a:ext cx="5255895" cy="739775"/>
            <a:chOff x="-3269497" y="619078"/>
            <a:chExt cx="11261244" cy="608330"/>
          </a:xfrm>
        </p:grpSpPr>
        <p:sp>
          <p:nvSpPr>
            <p:cNvPr id="11" name="矩形: 剪去单角 5"/>
            <p:cNvSpPr/>
            <p:nvPr/>
          </p:nvSpPr>
          <p:spPr>
            <a:xfrm>
              <a:off x="-3269497" y="625428"/>
              <a:ext cx="11124346" cy="601980"/>
            </a:xfrm>
            <a:prstGeom prst="snip1Rect">
              <a:avLst/>
            </a:prstGeom>
            <a:solidFill>
              <a:srgbClr val="65C2C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矩形: 剪去单角 6"/>
            <p:cNvSpPr/>
            <p:nvPr/>
          </p:nvSpPr>
          <p:spPr>
            <a:xfrm>
              <a:off x="-3106931" y="619078"/>
              <a:ext cx="11098678" cy="532765"/>
            </a:xfrm>
            <a:prstGeom prst="snip1Rect">
              <a:avLst/>
            </a:prstGeom>
            <a:solidFill>
              <a:srgbClr val="207F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-3268071" y="665433"/>
              <a:ext cx="11121494" cy="37857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启示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: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相信人民，依靠人民</a:t>
              </a:r>
              <a:endPara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55" name="ïSļíḑè"/>
          <p:cNvSpPr/>
          <p:nvPr/>
        </p:nvSpPr>
        <p:spPr bwMode="auto">
          <a:xfrm>
            <a:off x="2522220" y="6503035"/>
            <a:ext cx="7689850" cy="76200"/>
          </a:xfrm>
          <a:prstGeom prst="rect">
            <a:avLst/>
          </a:prstGeom>
          <a:solidFill>
            <a:srgbClr val="207FBA"/>
          </a:solidFill>
          <a:ln w="9525">
            <a:solidFill>
              <a:srgbClr val="207FBA"/>
            </a:solidFill>
            <a:miter lim="800000"/>
          </a:ln>
        </p:spPr>
        <p:txBody>
          <a:bodyPr wrap="square" lIns="91440" tIns="45720" rIns="91440" bIns="45720" anchor="ctr">
            <a:normAutofit/>
          </a:bodyPr>
          <a:p>
            <a:pPr algn="r">
              <a:lnSpc>
                <a:spcPct val="17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745" y="1581150"/>
            <a:ext cx="7192010" cy="3696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44444" b="6223"/>
          <a:stretch>
            <a:fillRect/>
          </a:stretch>
        </p:blipFill>
        <p:spPr>
          <a:xfrm>
            <a:off x="0" y="3494851"/>
            <a:ext cx="12192000" cy="33832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/>
          <a:srcRect l="10125" r="10125"/>
          <a:stretch>
            <a:fillRect/>
          </a:stretch>
        </p:blipFill>
        <p:spPr>
          <a:xfrm>
            <a:off x="1234440" y="0"/>
            <a:ext cx="9723120" cy="6858000"/>
          </a:xfrm>
          <a:prstGeom prst="rect">
            <a:avLst/>
          </a:prstGeom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组合 25"/>
          <p:cNvGrpSpPr/>
          <p:nvPr/>
        </p:nvGrpSpPr>
        <p:grpSpPr>
          <a:xfrm>
            <a:off x="1234440" y="893979"/>
            <a:ext cx="9723963" cy="5130497"/>
            <a:chOff x="1234440" y="893979"/>
            <a:chExt cx="9723963" cy="5130497"/>
          </a:xfrm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平行四边形 6"/>
            <p:cNvSpPr/>
            <p:nvPr/>
          </p:nvSpPr>
          <p:spPr>
            <a:xfrm>
              <a:off x="1234440" y="893979"/>
              <a:ext cx="9723120" cy="5098812"/>
            </a:xfrm>
            <a:prstGeom prst="parallelogram">
              <a:avLst>
                <a:gd name="adj" fmla="val 0"/>
              </a:avLst>
            </a:prstGeom>
            <a:solidFill>
              <a:srgbClr val="FAFCFC"/>
            </a:solidFill>
            <a:ln>
              <a:noFill/>
            </a:ln>
            <a:effectLst>
              <a:outerShdw blurRad="9271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4440" y="3817533"/>
              <a:ext cx="9723963" cy="2206943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659063" y="1459375"/>
            <a:ext cx="67992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buClr>
                <a:srgbClr val="C00000"/>
              </a:buClr>
              <a:buSzPct val="80000"/>
              <a:defRPr sz="24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700" dirty="0">
                <a:solidFill>
                  <a:srgbClr val="2778BE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一、农民阶级的“太平天国梦”为何失败</a:t>
            </a:r>
            <a:endParaRPr lang="zh-CN" altLang="en-US" sz="2700" dirty="0">
              <a:solidFill>
                <a:srgbClr val="2778BE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033110" y="2674446"/>
            <a:ext cx="6071520" cy="619128"/>
            <a:chOff x="3553540" y="7723207"/>
            <a:chExt cx="6071520" cy="619128"/>
          </a:xfrm>
        </p:grpSpPr>
        <p:grpSp>
          <p:nvGrpSpPr>
            <p:cNvPr id="6" name="组合 5"/>
            <p:cNvGrpSpPr/>
            <p:nvPr/>
          </p:nvGrpSpPr>
          <p:grpSpPr>
            <a:xfrm>
              <a:off x="3553540" y="7723207"/>
              <a:ext cx="6063560" cy="598173"/>
              <a:chOff x="3343512" y="5619551"/>
              <a:chExt cx="6063560" cy="598173"/>
            </a:xfrm>
          </p:grpSpPr>
          <p:sp>
            <p:nvSpPr>
              <p:cNvPr id="13" name="矩形 12"/>
              <p:cNvSpPr/>
              <p:nvPr/>
            </p:nvSpPr>
            <p:spPr bwMode="auto">
              <a:xfrm>
                <a:off x="3343512" y="5619551"/>
                <a:ext cx="6063560" cy="598173"/>
              </a:xfrm>
              <a:prstGeom prst="rect">
                <a:avLst/>
              </a:prstGeom>
              <a:solidFill>
                <a:schemeClr val="bg1"/>
              </a:soli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411372" y="5708443"/>
                <a:ext cx="53692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C00000"/>
                  </a:buClr>
                  <a:buSzPct val="80000"/>
                  <a:defRPr/>
                </a:pPr>
                <a:r>
                  <a:rPr lang="zh-CN" alt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（一）太平天国运动爆发的历史背景及其过程</a:t>
                </a:r>
                <a:endPara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732765" y="7723207"/>
              <a:ext cx="5884335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2778BE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3553540" y="7723207"/>
              <a:ext cx="0" cy="595758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2778BE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553540" y="8318965"/>
              <a:ext cx="413617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2778BE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9625060" y="7723207"/>
              <a:ext cx="0" cy="595758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2778BE"/>
                  </a:gs>
                  <a:gs pos="100000">
                    <a:srgbClr val="2778BE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13" idx="3"/>
            </p:cNvCxnSpPr>
            <p:nvPr/>
          </p:nvCxnSpPr>
          <p:spPr>
            <a:xfrm>
              <a:off x="9617100" y="8022294"/>
              <a:ext cx="3176" cy="320041"/>
            </a:xfrm>
            <a:prstGeom prst="line">
              <a:avLst/>
            </a:prstGeom>
            <a:ln w="50800">
              <a:solidFill>
                <a:srgbClr val="2778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3033110" y="3717566"/>
            <a:ext cx="6071520" cy="619128"/>
            <a:chOff x="3553540" y="7723207"/>
            <a:chExt cx="6071520" cy="619128"/>
          </a:xfrm>
        </p:grpSpPr>
        <p:grpSp>
          <p:nvGrpSpPr>
            <p:cNvPr id="39" name="组合 38"/>
            <p:cNvGrpSpPr/>
            <p:nvPr/>
          </p:nvGrpSpPr>
          <p:grpSpPr>
            <a:xfrm>
              <a:off x="3553540" y="7723207"/>
              <a:ext cx="6063560" cy="598173"/>
              <a:chOff x="3343512" y="5619551"/>
              <a:chExt cx="6063560" cy="598173"/>
            </a:xfrm>
          </p:grpSpPr>
          <p:sp>
            <p:nvSpPr>
              <p:cNvPr id="45" name="矩形 44"/>
              <p:cNvSpPr/>
              <p:nvPr/>
            </p:nvSpPr>
            <p:spPr bwMode="auto">
              <a:xfrm>
                <a:off x="3343512" y="5619551"/>
                <a:ext cx="6063560" cy="598173"/>
              </a:xfrm>
              <a:prstGeom prst="rect">
                <a:avLst/>
              </a:prstGeom>
              <a:solidFill>
                <a:schemeClr val="bg1"/>
              </a:soli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411372" y="5708443"/>
                <a:ext cx="53692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C00000"/>
                  </a:buClr>
                  <a:buSzPct val="80000"/>
                  <a:defRPr/>
                </a:pPr>
                <a:r>
                  <a:rPr lang="zh-CN" alt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（二）太平天国运动的历史功绩</a:t>
                </a:r>
                <a:endPara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cxnSp>
          <p:nvCxnSpPr>
            <p:cNvPr id="40" name="直接连接符 39"/>
            <p:cNvCxnSpPr/>
            <p:nvPr/>
          </p:nvCxnSpPr>
          <p:spPr>
            <a:xfrm>
              <a:off x="3732765" y="7723207"/>
              <a:ext cx="5884335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2778BE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3553540" y="7723207"/>
              <a:ext cx="0" cy="595758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2778BE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3553540" y="8318965"/>
              <a:ext cx="413617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2778BE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9625060" y="7723207"/>
              <a:ext cx="0" cy="595758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2778BE"/>
                  </a:gs>
                  <a:gs pos="100000">
                    <a:srgbClr val="2778BE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45" idx="3"/>
            </p:cNvCxnSpPr>
            <p:nvPr/>
          </p:nvCxnSpPr>
          <p:spPr>
            <a:xfrm>
              <a:off x="9617100" y="8022294"/>
              <a:ext cx="3176" cy="320041"/>
            </a:xfrm>
            <a:prstGeom prst="line">
              <a:avLst/>
            </a:prstGeom>
            <a:ln w="50800">
              <a:solidFill>
                <a:srgbClr val="2778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3033110" y="4760685"/>
            <a:ext cx="6071520" cy="619128"/>
            <a:chOff x="3553540" y="7723207"/>
            <a:chExt cx="6071520" cy="619128"/>
          </a:xfrm>
        </p:grpSpPr>
        <p:grpSp>
          <p:nvGrpSpPr>
            <p:cNvPr id="48" name="组合 47"/>
            <p:cNvGrpSpPr/>
            <p:nvPr/>
          </p:nvGrpSpPr>
          <p:grpSpPr>
            <a:xfrm>
              <a:off x="3553540" y="7723207"/>
              <a:ext cx="6063560" cy="598173"/>
              <a:chOff x="3343512" y="5619551"/>
              <a:chExt cx="6063560" cy="598173"/>
            </a:xfrm>
          </p:grpSpPr>
          <p:sp>
            <p:nvSpPr>
              <p:cNvPr id="54" name="矩形 53"/>
              <p:cNvSpPr/>
              <p:nvPr/>
            </p:nvSpPr>
            <p:spPr bwMode="auto">
              <a:xfrm>
                <a:off x="3343512" y="5619551"/>
                <a:ext cx="6063560" cy="598173"/>
              </a:xfrm>
              <a:prstGeom prst="rect">
                <a:avLst/>
              </a:prstGeom>
              <a:solidFill>
                <a:schemeClr val="bg1"/>
              </a:solidFill>
              <a:ln w="6350"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3411372" y="5708443"/>
                <a:ext cx="53692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C00000"/>
                  </a:buClr>
                  <a:buSzPct val="80000"/>
                  <a:defRPr/>
                </a:pPr>
                <a:r>
                  <a:rPr lang="zh-CN" altLang="en-US" sz="20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（三）太平天国运动失败的原因与教训</a:t>
                </a:r>
                <a:endPara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3732765" y="7723207"/>
              <a:ext cx="5884335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2778BE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3553540" y="7723207"/>
              <a:ext cx="0" cy="595758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2778BE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3553540" y="8318965"/>
              <a:ext cx="413617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2778BE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9625060" y="7723207"/>
              <a:ext cx="0" cy="595758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2778BE"/>
                  </a:gs>
                  <a:gs pos="100000">
                    <a:srgbClr val="2778BE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54" idx="3"/>
            </p:cNvCxnSpPr>
            <p:nvPr/>
          </p:nvCxnSpPr>
          <p:spPr>
            <a:xfrm>
              <a:off x="9617100" y="8022294"/>
              <a:ext cx="3176" cy="320041"/>
            </a:xfrm>
            <a:prstGeom prst="line">
              <a:avLst/>
            </a:prstGeom>
            <a:ln w="50800">
              <a:solidFill>
                <a:srgbClr val="2778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4703" y="2822955"/>
            <a:ext cx="5817191" cy="11887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7200">
                <a:gradFill flip="none" rotWithShape="1">
                  <a:gsLst>
                    <a:gs pos="50000">
                      <a:srgbClr val="99260F"/>
                    </a:gs>
                    <a:gs pos="100000">
                      <a:srgbClr val="7B181D"/>
                    </a:gs>
                    <a:gs pos="0">
                      <a:srgbClr val="C00000">
                        <a:alpha val="5000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感谢您的聆听</a:t>
            </a:r>
            <a:endParaRPr lang="zh-CN" altLang="en-US" sz="7200">
              <a:gradFill flip="none" rotWithShape="1">
                <a:gsLst>
                  <a:gs pos="50000">
                    <a:srgbClr val="99260F"/>
                  </a:gs>
                  <a:gs pos="100000">
                    <a:srgbClr val="7B181D"/>
                  </a:gs>
                  <a:gs pos="0">
                    <a:srgbClr val="C00000">
                      <a:alpha val="5000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19" b="19572"/>
          <a:stretch>
            <a:fillRect/>
          </a:stretch>
        </p:blipFill>
        <p:spPr>
          <a:xfrm>
            <a:off x="0" y="723900"/>
            <a:ext cx="12192000" cy="6134099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0" y="724157"/>
            <a:ext cx="12192000" cy="3669628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97000">
                <a:srgbClr val="FAFAFA"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84281"/>
            <a:ext cx="45719" cy="298672"/>
          </a:xfrm>
          <a:prstGeom prst="rect">
            <a:avLst/>
          </a:prstGeom>
          <a:solidFill>
            <a:srgbClr val="0F5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71575" y="6540055"/>
            <a:ext cx="23391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晚清时期，上海洋枪队训练场景</a:t>
            </a:r>
            <a:endParaRPr lang="zh-CN" altLang="en-US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4260" y="5317490"/>
            <a:ext cx="2237740" cy="1540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3370301"/>
            <a:ext cx="12192000" cy="259762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648203" y="1789548"/>
            <a:ext cx="3313253" cy="400110"/>
            <a:chOff x="1148909" y="3536942"/>
            <a:chExt cx="3313253" cy="400110"/>
          </a:xfrm>
        </p:grpSpPr>
        <p:sp>
          <p:nvSpPr>
            <p:cNvPr id="4" name="文本框 3"/>
            <p:cNvSpPr txBox="1"/>
            <p:nvPr/>
          </p:nvSpPr>
          <p:spPr>
            <a:xfrm>
              <a:off x="1414146" y="3536942"/>
              <a:ext cx="30480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太平天国运动失败的原因</a:t>
              </a:r>
              <a:endParaRPr kumimoji="1"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48909" y="3620152"/>
              <a:ext cx="236752" cy="243183"/>
              <a:chOff x="773710" y="3980236"/>
              <a:chExt cx="263336" cy="243183"/>
            </a:xfrm>
          </p:grpSpPr>
          <p:sp>
            <p:nvSpPr>
              <p:cNvPr id="6" name="平行四边形 5"/>
              <p:cNvSpPr/>
              <p:nvPr/>
            </p:nvSpPr>
            <p:spPr>
              <a:xfrm flipH="1">
                <a:off x="861489" y="3981224"/>
                <a:ext cx="175557" cy="239814"/>
              </a:xfrm>
              <a:prstGeom prst="parallelogram">
                <a:avLst>
                  <a:gd name="adj" fmla="val 58470"/>
                </a:avLst>
              </a:prstGeom>
              <a:solidFill>
                <a:srgbClr val="91C3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直角三角形 6"/>
              <p:cNvSpPr/>
              <p:nvPr/>
            </p:nvSpPr>
            <p:spPr>
              <a:xfrm flipH="1" flipV="1">
                <a:off x="949268" y="3980236"/>
                <a:ext cx="87778" cy="187866"/>
              </a:xfrm>
              <a:prstGeom prst="rtTriangle">
                <a:avLst/>
              </a:prstGeom>
              <a:solidFill>
                <a:srgbClr val="D3C8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平行四边形 7"/>
              <p:cNvSpPr/>
              <p:nvPr/>
            </p:nvSpPr>
            <p:spPr>
              <a:xfrm flipH="1">
                <a:off x="773710" y="3981224"/>
                <a:ext cx="175557" cy="239814"/>
              </a:xfrm>
              <a:prstGeom prst="parallelogram">
                <a:avLst>
                  <a:gd name="adj" fmla="val 58470"/>
                </a:avLst>
              </a:prstGeom>
              <a:solidFill>
                <a:srgbClr val="2778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直角三角形 8"/>
              <p:cNvSpPr/>
              <p:nvPr/>
            </p:nvSpPr>
            <p:spPr>
              <a:xfrm>
                <a:off x="773710" y="4035553"/>
                <a:ext cx="87778" cy="187866"/>
              </a:xfrm>
              <a:prstGeom prst="rtTriangle">
                <a:avLst/>
              </a:prstGeom>
              <a:solidFill>
                <a:srgbClr val="1155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066640" y="2641467"/>
            <a:ext cx="8566561" cy="2745997"/>
            <a:chOff x="2066640" y="2641467"/>
            <a:chExt cx="8566561" cy="2745997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12" name="组合 11"/>
            <p:cNvGrpSpPr/>
            <p:nvPr/>
          </p:nvGrpSpPr>
          <p:grpSpPr>
            <a:xfrm flipH="1">
              <a:off x="2066640" y="2641467"/>
              <a:ext cx="8566561" cy="2745997"/>
              <a:chOff x="979413" y="4414318"/>
              <a:chExt cx="9768803" cy="1671429"/>
            </a:xfrm>
            <a:effectLst>
              <a:outerShdw blurRad="114300" dist="38100" dir="2700000" algn="tl" rotWithShape="0">
                <a:prstClr val="black">
                  <a:alpha val="34000"/>
                </a:prstClr>
              </a:outerShdw>
            </a:effectLst>
          </p:grpSpPr>
          <p:sp>
            <p:nvSpPr>
              <p:cNvPr id="10" name="矩形 9"/>
              <p:cNvSpPr/>
              <p:nvPr/>
            </p:nvSpPr>
            <p:spPr>
              <a:xfrm>
                <a:off x="979413" y="4489608"/>
                <a:ext cx="9618488" cy="159613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5">
                      <a:lumMod val="89000"/>
                    </a:schemeClr>
                  </a:gs>
                  <a:gs pos="23000">
                    <a:schemeClr val="accent5">
                      <a:lumMod val="89000"/>
                    </a:schemeClr>
                  </a:gs>
                  <a:gs pos="69000">
                    <a:schemeClr val="accent5">
                      <a:lumMod val="75000"/>
                    </a:schemeClr>
                  </a:gs>
                  <a:gs pos="97000">
                    <a:schemeClr val="accent5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114848" y="4414318"/>
                <a:ext cx="9633368" cy="1596139"/>
              </a:xfrm>
              <a:prstGeom prst="rect">
                <a:avLst/>
              </a:prstGeom>
              <a:solidFill>
                <a:schemeClr val="bg1"/>
              </a:solidFill>
              <a:ln w="12700"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65C2C9"/>
                    </a:gs>
                  </a:gsLst>
                  <a:lin ang="13500000" scaled="1"/>
                  <a:tileRect/>
                </a:gradFill>
                <a:prstDash val="solid"/>
                <a:round/>
              </a:ln>
              <a:effectLst>
                <a:outerShdw blurRad="254000" dist="127000" algn="ctr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1" forceAA="0" compatLnSpc="1">
                <a:normAutofit/>
              </a:bodyPr>
              <a:lstStyle/>
              <a:p>
                <a:pPr algn="ctr" defTabSz="914400"/>
                <a:endParaRPr lang="en-GB" sz="1200" b="1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71295" y="3241141"/>
              <a:ext cx="6676017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客观上，清政府实行“借师助剿”，使双方实力对比悬殊。第二次鸦片战争结束后，外国侵略者就撕下中立的面皮，确定与清政府联合绞杀太平天国的政策。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iŝľíḑe"/>
          <p:cNvSpPr/>
          <p:nvPr/>
        </p:nvSpPr>
        <p:spPr>
          <a:xfrm>
            <a:off x="6240795" y="3592411"/>
            <a:ext cx="4774277" cy="1660553"/>
          </a:xfrm>
          <a:prstGeom prst="roundRect">
            <a:avLst>
              <a:gd name="adj" fmla="val 7141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Helvetica" pitchFamily="34" charset="0"/>
              </a:rPr>
              <a:t> 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Helvetica" pitchFamily="34" charset="0"/>
            </a:endParaRPr>
          </a:p>
        </p:txBody>
      </p:sp>
      <p:sp>
        <p:nvSpPr>
          <p:cNvPr id="34" name="文本占位符 2"/>
          <p:cNvSpPr txBox="1"/>
          <p:nvPr/>
        </p:nvSpPr>
        <p:spPr>
          <a:xfrm>
            <a:off x="6553189" y="3653110"/>
            <a:ext cx="4194175" cy="12430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90204" pitchFamily="34" charset="0"/>
              <a:buNone/>
              <a:defRPr/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iŝľíḑe"/>
          <p:cNvSpPr/>
          <p:nvPr/>
        </p:nvSpPr>
        <p:spPr>
          <a:xfrm>
            <a:off x="777875" y="2348230"/>
            <a:ext cx="9316085" cy="3444240"/>
          </a:xfrm>
          <a:prstGeom prst="roundRect">
            <a:avLst>
              <a:gd name="adj" fmla="val 714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Helvetica" pitchFamily="34" charset="0"/>
              </a:rPr>
              <a:t>”</a:t>
            </a:r>
            <a:endParaRPr kumimoji="0" 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Helvetica" pitchFamily="34" charset="0"/>
            </a:endParaRPr>
          </a:p>
        </p:txBody>
      </p:sp>
      <p:sp>
        <p:nvSpPr>
          <p:cNvPr id="46" name="流程图: 可选过程 45"/>
          <p:cNvSpPr/>
          <p:nvPr/>
        </p:nvSpPr>
        <p:spPr>
          <a:xfrm>
            <a:off x="1802985" y="3040678"/>
            <a:ext cx="1635107" cy="551763"/>
          </a:xfrm>
          <a:prstGeom prst="flowChartAlternateProcess">
            <a:avLst/>
          </a:prstGeom>
          <a:solidFill>
            <a:srgbClr val="2778B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主</a:t>
            </a:r>
            <a:r>
              <a:rPr lang="zh-CN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观上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84415" y="1506859"/>
            <a:ext cx="2976671" cy="3471284"/>
            <a:chOff x="9784415" y="-293227"/>
            <a:chExt cx="2976671" cy="347128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84415" y="-293227"/>
              <a:ext cx="2976671" cy="3471284"/>
            </a:xfrm>
            <a:prstGeom prst="rect">
              <a:avLst/>
            </a:prstGeom>
          </p:spPr>
        </p:pic>
        <p:sp>
          <p:nvSpPr>
            <p:cNvPr id="37" name="任意多边形 9"/>
            <p:cNvSpPr/>
            <p:nvPr/>
          </p:nvSpPr>
          <p:spPr>
            <a:xfrm>
              <a:off x="10278393" y="155739"/>
              <a:ext cx="2217206" cy="2284127"/>
            </a:xfrm>
            <a:custGeom>
              <a:avLst/>
              <a:gdLst/>
              <a:ahLst/>
              <a:cxnLst/>
              <a:rect l="l" t="t" r="r" b="b"/>
              <a:pathLst>
                <a:path w="2811780" h="3204210">
                  <a:moveTo>
                    <a:pt x="1108710" y="0"/>
                  </a:moveTo>
                  <a:cubicBezTo>
                    <a:pt x="1182370" y="0"/>
                    <a:pt x="1252220" y="31750"/>
                    <a:pt x="1318260" y="95250"/>
                  </a:cubicBezTo>
                  <a:cubicBezTo>
                    <a:pt x="1384300" y="158750"/>
                    <a:pt x="1417320" y="240030"/>
                    <a:pt x="1417320" y="339090"/>
                  </a:cubicBezTo>
                  <a:cubicBezTo>
                    <a:pt x="1417320" y="379730"/>
                    <a:pt x="1403985" y="457835"/>
                    <a:pt x="1377315" y="573405"/>
                  </a:cubicBezTo>
                  <a:cubicBezTo>
                    <a:pt x="1350645" y="688975"/>
                    <a:pt x="1330960" y="769620"/>
                    <a:pt x="1318260" y="815340"/>
                  </a:cubicBezTo>
                  <a:cubicBezTo>
                    <a:pt x="1397000" y="772160"/>
                    <a:pt x="1469390" y="750570"/>
                    <a:pt x="1535430" y="750570"/>
                  </a:cubicBezTo>
                  <a:cubicBezTo>
                    <a:pt x="1601469" y="750570"/>
                    <a:pt x="1661160" y="767715"/>
                    <a:pt x="1714500" y="802005"/>
                  </a:cubicBezTo>
                  <a:cubicBezTo>
                    <a:pt x="1767840" y="836295"/>
                    <a:pt x="1794510" y="880110"/>
                    <a:pt x="1794510" y="933450"/>
                  </a:cubicBezTo>
                  <a:cubicBezTo>
                    <a:pt x="1794510" y="986790"/>
                    <a:pt x="1758315" y="1021715"/>
                    <a:pt x="1685925" y="1038225"/>
                  </a:cubicBezTo>
                  <a:cubicBezTo>
                    <a:pt x="1613535" y="1054735"/>
                    <a:pt x="1555750" y="1098550"/>
                    <a:pt x="1512570" y="1169670"/>
                  </a:cubicBezTo>
                  <a:cubicBezTo>
                    <a:pt x="1510030" y="1228090"/>
                    <a:pt x="1530985" y="1280795"/>
                    <a:pt x="1575435" y="1327785"/>
                  </a:cubicBezTo>
                  <a:cubicBezTo>
                    <a:pt x="1619885" y="1374775"/>
                    <a:pt x="1678940" y="1408430"/>
                    <a:pt x="1752600" y="1428750"/>
                  </a:cubicBezTo>
                  <a:cubicBezTo>
                    <a:pt x="1826260" y="1449070"/>
                    <a:pt x="1878330" y="1469390"/>
                    <a:pt x="1908810" y="1489710"/>
                  </a:cubicBezTo>
                  <a:cubicBezTo>
                    <a:pt x="1939290" y="1510030"/>
                    <a:pt x="1954530" y="1544955"/>
                    <a:pt x="1954530" y="1594485"/>
                  </a:cubicBezTo>
                  <a:cubicBezTo>
                    <a:pt x="1954530" y="1644015"/>
                    <a:pt x="1942465" y="1675765"/>
                    <a:pt x="1918335" y="1689735"/>
                  </a:cubicBezTo>
                  <a:cubicBezTo>
                    <a:pt x="1894205" y="1703705"/>
                    <a:pt x="1835785" y="1713230"/>
                    <a:pt x="1743075" y="1718310"/>
                  </a:cubicBezTo>
                  <a:cubicBezTo>
                    <a:pt x="1650365" y="1723390"/>
                    <a:pt x="1546225" y="1744980"/>
                    <a:pt x="1430655" y="1783080"/>
                  </a:cubicBezTo>
                  <a:cubicBezTo>
                    <a:pt x="1315085" y="1821180"/>
                    <a:pt x="1220470" y="1864360"/>
                    <a:pt x="1146810" y="1912620"/>
                  </a:cubicBezTo>
                  <a:cubicBezTo>
                    <a:pt x="1309370" y="2009140"/>
                    <a:pt x="1484630" y="2145030"/>
                    <a:pt x="1672590" y="2320290"/>
                  </a:cubicBezTo>
                  <a:cubicBezTo>
                    <a:pt x="1964690" y="2594610"/>
                    <a:pt x="2260600" y="2786380"/>
                    <a:pt x="2560320" y="2895600"/>
                  </a:cubicBezTo>
                  <a:cubicBezTo>
                    <a:pt x="2649219" y="2928620"/>
                    <a:pt x="2713355" y="2961640"/>
                    <a:pt x="2752725" y="2994660"/>
                  </a:cubicBezTo>
                  <a:cubicBezTo>
                    <a:pt x="2792094" y="3027680"/>
                    <a:pt x="2811780" y="3067050"/>
                    <a:pt x="2811780" y="3112770"/>
                  </a:cubicBezTo>
                  <a:cubicBezTo>
                    <a:pt x="2811780" y="3143250"/>
                    <a:pt x="2785745" y="3166110"/>
                    <a:pt x="2733675" y="3181350"/>
                  </a:cubicBezTo>
                  <a:cubicBezTo>
                    <a:pt x="2681605" y="3196590"/>
                    <a:pt x="2585720" y="3204210"/>
                    <a:pt x="2446020" y="3204210"/>
                  </a:cubicBezTo>
                  <a:cubicBezTo>
                    <a:pt x="2306319" y="3204210"/>
                    <a:pt x="2201544" y="3197225"/>
                    <a:pt x="2131695" y="3183255"/>
                  </a:cubicBezTo>
                  <a:cubicBezTo>
                    <a:pt x="2061845" y="3169285"/>
                    <a:pt x="1967865" y="3102610"/>
                    <a:pt x="1849755" y="2983230"/>
                  </a:cubicBezTo>
                  <a:cubicBezTo>
                    <a:pt x="1731645" y="2863850"/>
                    <a:pt x="1628140" y="2724150"/>
                    <a:pt x="1539240" y="2564130"/>
                  </a:cubicBezTo>
                  <a:cubicBezTo>
                    <a:pt x="1450340" y="2404110"/>
                    <a:pt x="1358265" y="2295525"/>
                    <a:pt x="1263015" y="2238375"/>
                  </a:cubicBezTo>
                  <a:cubicBezTo>
                    <a:pt x="1167765" y="2181225"/>
                    <a:pt x="1107440" y="2152650"/>
                    <a:pt x="1082040" y="2152650"/>
                  </a:cubicBezTo>
                  <a:cubicBezTo>
                    <a:pt x="1056640" y="2152650"/>
                    <a:pt x="1035050" y="2156460"/>
                    <a:pt x="1017270" y="2164080"/>
                  </a:cubicBezTo>
                  <a:cubicBezTo>
                    <a:pt x="979170" y="2402840"/>
                    <a:pt x="939165" y="2557780"/>
                    <a:pt x="897255" y="2628900"/>
                  </a:cubicBezTo>
                  <a:cubicBezTo>
                    <a:pt x="855345" y="2700020"/>
                    <a:pt x="749935" y="2780665"/>
                    <a:pt x="581025" y="2870835"/>
                  </a:cubicBezTo>
                  <a:cubicBezTo>
                    <a:pt x="412115" y="2961005"/>
                    <a:pt x="273050" y="3006090"/>
                    <a:pt x="163830" y="3006090"/>
                  </a:cubicBezTo>
                  <a:cubicBezTo>
                    <a:pt x="54610" y="3006090"/>
                    <a:pt x="0" y="2995930"/>
                    <a:pt x="0" y="2975610"/>
                  </a:cubicBezTo>
                  <a:cubicBezTo>
                    <a:pt x="0" y="2965450"/>
                    <a:pt x="13970" y="2955290"/>
                    <a:pt x="41910" y="2945130"/>
                  </a:cubicBezTo>
                  <a:cubicBezTo>
                    <a:pt x="478790" y="2769870"/>
                    <a:pt x="720090" y="2498090"/>
                    <a:pt x="765810" y="2129790"/>
                  </a:cubicBezTo>
                  <a:cubicBezTo>
                    <a:pt x="567690" y="2264410"/>
                    <a:pt x="410210" y="2331720"/>
                    <a:pt x="293370" y="2331720"/>
                  </a:cubicBezTo>
                  <a:cubicBezTo>
                    <a:pt x="227330" y="2331720"/>
                    <a:pt x="168275" y="2310765"/>
                    <a:pt x="116205" y="2268855"/>
                  </a:cubicBezTo>
                  <a:cubicBezTo>
                    <a:pt x="64135" y="2226945"/>
                    <a:pt x="38100" y="2179320"/>
                    <a:pt x="38100" y="2125980"/>
                  </a:cubicBezTo>
                  <a:cubicBezTo>
                    <a:pt x="38100" y="2100580"/>
                    <a:pt x="44450" y="2078355"/>
                    <a:pt x="57150" y="2059305"/>
                  </a:cubicBezTo>
                  <a:cubicBezTo>
                    <a:pt x="69850" y="2040255"/>
                    <a:pt x="85090" y="2030730"/>
                    <a:pt x="102870" y="2030730"/>
                  </a:cubicBezTo>
                  <a:cubicBezTo>
                    <a:pt x="186690" y="2028190"/>
                    <a:pt x="327025" y="1960880"/>
                    <a:pt x="523875" y="1828800"/>
                  </a:cubicBezTo>
                  <a:cubicBezTo>
                    <a:pt x="720725" y="1696720"/>
                    <a:pt x="855980" y="1573530"/>
                    <a:pt x="929640" y="1459230"/>
                  </a:cubicBezTo>
                  <a:cubicBezTo>
                    <a:pt x="845820" y="1456690"/>
                    <a:pt x="779780" y="1459230"/>
                    <a:pt x="731520" y="1466850"/>
                  </a:cubicBezTo>
                  <a:lnTo>
                    <a:pt x="609600" y="1482090"/>
                  </a:lnTo>
                  <a:cubicBezTo>
                    <a:pt x="574040" y="1482090"/>
                    <a:pt x="541020" y="1452880"/>
                    <a:pt x="510540" y="1394460"/>
                  </a:cubicBezTo>
                  <a:cubicBezTo>
                    <a:pt x="480060" y="1336040"/>
                    <a:pt x="464820" y="1268730"/>
                    <a:pt x="464820" y="1192530"/>
                  </a:cubicBezTo>
                  <a:cubicBezTo>
                    <a:pt x="464820" y="1116330"/>
                    <a:pt x="473710" y="1070610"/>
                    <a:pt x="491490" y="1055370"/>
                  </a:cubicBezTo>
                  <a:cubicBezTo>
                    <a:pt x="509270" y="1040130"/>
                    <a:pt x="523875" y="1014730"/>
                    <a:pt x="535305" y="979170"/>
                  </a:cubicBezTo>
                  <a:cubicBezTo>
                    <a:pt x="546735" y="943610"/>
                    <a:pt x="552450" y="906145"/>
                    <a:pt x="552450" y="866775"/>
                  </a:cubicBezTo>
                  <a:cubicBezTo>
                    <a:pt x="552450" y="827405"/>
                    <a:pt x="541020" y="788670"/>
                    <a:pt x="518160" y="750570"/>
                  </a:cubicBezTo>
                  <a:cubicBezTo>
                    <a:pt x="495300" y="712470"/>
                    <a:pt x="483870" y="689610"/>
                    <a:pt x="483870" y="681990"/>
                  </a:cubicBezTo>
                  <a:cubicBezTo>
                    <a:pt x="483870" y="674370"/>
                    <a:pt x="486410" y="670560"/>
                    <a:pt x="491490" y="670560"/>
                  </a:cubicBezTo>
                  <a:cubicBezTo>
                    <a:pt x="506730" y="670560"/>
                    <a:pt x="567055" y="702310"/>
                    <a:pt x="672465" y="765810"/>
                  </a:cubicBezTo>
                  <a:cubicBezTo>
                    <a:pt x="777875" y="829310"/>
                    <a:pt x="857250" y="891540"/>
                    <a:pt x="910590" y="952500"/>
                  </a:cubicBezTo>
                  <a:cubicBezTo>
                    <a:pt x="961390" y="949960"/>
                    <a:pt x="1008380" y="937260"/>
                    <a:pt x="1051560" y="914400"/>
                  </a:cubicBezTo>
                  <a:cubicBezTo>
                    <a:pt x="1104900" y="665480"/>
                    <a:pt x="1131570" y="479425"/>
                    <a:pt x="1131570" y="356235"/>
                  </a:cubicBezTo>
                  <a:cubicBezTo>
                    <a:pt x="1131570" y="233045"/>
                    <a:pt x="1109980" y="180340"/>
                    <a:pt x="1066800" y="198120"/>
                  </a:cubicBezTo>
                  <a:cubicBezTo>
                    <a:pt x="1061720" y="200660"/>
                    <a:pt x="1055370" y="201930"/>
                    <a:pt x="1047750" y="201930"/>
                  </a:cubicBezTo>
                  <a:cubicBezTo>
                    <a:pt x="1014730" y="201930"/>
                    <a:pt x="998220" y="172720"/>
                    <a:pt x="998220" y="114300"/>
                  </a:cubicBezTo>
                  <a:cubicBezTo>
                    <a:pt x="998220" y="81280"/>
                    <a:pt x="1009015" y="53975"/>
                    <a:pt x="1030605" y="32385"/>
                  </a:cubicBezTo>
                  <a:cubicBezTo>
                    <a:pt x="1052195" y="10795"/>
                    <a:pt x="1078230" y="0"/>
                    <a:pt x="1108710" y="0"/>
                  </a:cubicBezTo>
                  <a:close/>
                  <a:moveTo>
                    <a:pt x="1432560" y="1261110"/>
                  </a:moveTo>
                  <a:cubicBezTo>
                    <a:pt x="1318260" y="1350010"/>
                    <a:pt x="1243330" y="1412240"/>
                    <a:pt x="1207770" y="1447800"/>
                  </a:cubicBezTo>
                  <a:cubicBezTo>
                    <a:pt x="1172210" y="1483360"/>
                    <a:pt x="1150620" y="1536700"/>
                    <a:pt x="1143000" y="1607820"/>
                  </a:cubicBezTo>
                  <a:cubicBezTo>
                    <a:pt x="1300480" y="1579880"/>
                    <a:pt x="1431290" y="1535430"/>
                    <a:pt x="1535430" y="1474470"/>
                  </a:cubicBezTo>
                  <a:cubicBezTo>
                    <a:pt x="1510030" y="1375410"/>
                    <a:pt x="1475740" y="1304290"/>
                    <a:pt x="1432560" y="126111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 16"/>
          <p:cNvSpPr/>
          <p:nvPr/>
        </p:nvSpPr>
        <p:spPr>
          <a:xfrm>
            <a:off x="10345179" y="4538930"/>
            <a:ext cx="2174148" cy="1892266"/>
          </a:xfrm>
          <a:custGeom>
            <a:avLst/>
            <a:gdLst/>
            <a:ahLst/>
            <a:cxnLst/>
            <a:rect l="l" t="t" r="r" b="b"/>
            <a:pathLst>
              <a:path w="3173729" h="2762250">
                <a:moveTo>
                  <a:pt x="1706880" y="0"/>
                </a:moveTo>
                <a:cubicBezTo>
                  <a:pt x="1795780" y="0"/>
                  <a:pt x="1862455" y="17145"/>
                  <a:pt x="1906905" y="51435"/>
                </a:cubicBezTo>
                <a:cubicBezTo>
                  <a:pt x="1951355" y="85725"/>
                  <a:pt x="1991360" y="120015"/>
                  <a:pt x="2026920" y="154305"/>
                </a:cubicBezTo>
                <a:cubicBezTo>
                  <a:pt x="2062480" y="188595"/>
                  <a:pt x="2080260" y="227965"/>
                  <a:pt x="2080260" y="272415"/>
                </a:cubicBezTo>
                <a:cubicBezTo>
                  <a:pt x="2080260" y="316865"/>
                  <a:pt x="2064385" y="406400"/>
                  <a:pt x="2032635" y="541020"/>
                </a:cubicBezTo>
                <a:cubicBezTo>
                  <a:pt x="2000885" y="675640"/>
                  <a:pt x="1963420" y="814070"/>
                  <a:pt x="1920240" y="956310"/>
                </a:cubicBezTo>
                <a:cubicBezTo>
                  <a:pt x="2095500" y="859790"/>
                  <a:pt x="2219960" y="811530"/>
                  <a:pt x="2293620" y="811530"/>
                </a:cubicBezTo>
                <a:cubicBezTo>
                  <a:pt x="2367280" y="811530"/>
                  <a:pt x="2424430" y="824865"/>
                  <a:pt x="2465070" y="851535"/>
                </a:cubicBezTo>
                <a:cubicBezTo>
                  <a:pt x="2505710" y="878205"/>
                  <a:pt x="2526030" y="918845"/>
                  <a:pt x="2526030" y="973455"/>
                </a:cubicBezTo>
                <a:cubicBezTo>
                  <a:pt x="2526030" y="1028065"/>
                  <a:pt x="2499360" y="1078230"/>
                  <a:pt x="2446020" y="1123950"/>
                </a:cubicBezTo>
                <a:cubicBezTo>
                  <a:pt x="2392680" y="1169670"/>
                  <a:pt x="2263140" y="1215390"/>
                  <a:pt x="2057400" y="1261110"/>
                </a:cubicBezTo>
                <a:cubicBezTo>
                  <a:pt x="2077720" y="1370330"/>
                  <a:pt x="2087880" y="1473200"/>
                  <a:pt x="2087880" y="1569720"/>
                </a:cubicBezTo>
                <a:cubicBezTo>
                  <a:pt x="2087880" y="1727200"/>
                  <a:pt x="2059940" y="1874520"/>
                  <a:pt x="2004060" y="2011680"/>
                </a:cubicBezTo>
                <a:cubicBezTo>
                  <a:pt x="2082800" y="2087880"/>
                  <a:pt x="2216150" y="2170430"/>
                  <a:pt x="2404110" y="2259330"/>
                </a:cubicBezTo>
                <a:cubicBezTo>
                  <a:pt x="2592070" y="2348230"/>
                  <a:pt x="2791460" y="2424430"/>
                  <a:pt x="3002279" y="2487930"/>
                </a:cubicBezTo>
                <a:cubicBezTo>
                  <a:pt x="3065779" y="2505710"/>
                  <a:pt x="3110229" y="2526665"/>
                  <a:pt x="3135629" y="2550795"/>
                </a:cubicBezTo>
                <a:cubicBezTo>
                  <a:pt x="3161029" y="2574925"/>
                  <a:pt x="3173729" y="2606040"/>
                  <a:pt x="3173729" y="2644140"/>
                </a:cubicBezTo>
                <a:cubicBezTo>
                  <a:pt x="3173729" y="2682240"/>
                  <a:pt x="3168015" y="2707005"/>
                  <a:pt x="3156585" y="2718435"/>
                </a:cubicBezTo>
                <a:cubicBezTo>
                  <a:pt x="3145155" y="2729865"/>
                  <a:pt x="3119119" y="2740025"/>
                  <a:pt x="3078479" y="2748915"/>
                </a:cubicBezTo>
                <a:cubicBezTo>
                  <a:pt x="3037839" y="2757805"/>
                  <a:pt x="2975610" y="2762250"/>
                  <a:pt x="2891790" y="2762250"/>
                </a:cubicBezTo>
                <a:cubicBezTo>
                  <a:pt x="2807970" y="2762250"/>
                  <a:pt x="2708275" y="2757170"/>
                  <a:pt x="2592705" y="2747010"/>
                </a:cubicBezTo>
                <a:cubicBezTo>
                  <a:pt x="2477135" y="2736850"/>
                  <a:pt x="2392680" y="2721610"/>
                  <a:pt x="2339340" y="2701290"/>
                </a:cubicBezTo>
                <a:cubicBezTo>
                  <a:pt x="2286000" y="2680970"/>
                  <a:pt x="2216785" y="2635250"/>
                  <a:pt x="2131695" y="2564130"/>
                </a:cubicBezTo>
                <a:cubicBezTo>
                  <a:pt x="2046605" y="2493010"/>
                  <a:pt x="1948180" y="2388870"/>
                  <a:pt x="1836419" y="2251710"/>
                </a:cubicBezTo>
                <a:cubicBezTo>
                  <a:pt x="1739900" y="2320290"/>
                  <a:pt x="1649730" y="2369820"/>
                  <a:pt x="1565910" y="2400300"/>
                </a:cubicBezTo>
                <a:cubicBezTo>
                  <a:pt x="1482090" y="2430780"/>
                  <a:pt x="1406525" y="2446020"/>
                  <a:pt x="1339215" y="2446020"/>
                </a:cubicBezTo>
                <a:cubicBezTo>
                  <a:pt x="1271905" y="2446020"/>
                  <a:pt x="1219200" y="2444750"/>
                  <a:pt x="1181100" y="2442210"/>
                </a:cubicBezTo>
                <a:cubicBezTo>
                  <a:pt x="1183640" y="2454910"/>
                  <a:pt x="1184910" y="2467610"/>
                  <a:pt x="1184910" y="2480310"/>
                </a:cubicBezTo>
                <a:cubicBezTo>
                  <a:pt x="1184910" y="2523490"/>
                  <a:pt x="1169670" y="2558415"/>
                  <a:pt x="1139190" y="2585085"/>
                </a:cubicBezTo>
                <a:cubicBezTo>
                  <a:pt x="1108710" y="2611755"/>
                  <a:pt x="1066165" y="2625090"/>
                  <a:pt x="1011555" y="2625090"/>
                </a:cubicBezTo>
                <a:cubicBezTo>
                  <a:pt x="956945" y="2625090"/>
                  <a:pt x="915670" y="2599690"/>
                  <a:pt x="887730" y="2548890"/>
                </a:cubicBezTo>
                <a:cubicBezTo>
                  <a:pt x="859790" y="2498090"/>
                  <a:pt x="815340" y="2446655"/>
                  <a:pt x="754380" y="2394585"/>
                </a:cubicBezTo>
                <a:cubicBezTo>
                  <a:pt x="693420" y="2342515"/>
                  <a:pt x="631190" y="2310130"/>
                  <a:pt x="567690" y="2297430"/>
                </a:cubicBezTo>
                <a:cubicBezTo>
                  <a:pt x="483870" y="2432050"/>
                  <a:pt x="410845" y="2529840"/>
                  <a:pt x="348615" y="2590800"/>
                </a:cubicBezTo>
                <a:cubicBezTo>
                  <a:pt x="286385" y="2651760"/>
                  <a:pt x="207010" y="2682240"/>
                  <a:pt x="110490" y="2682240"/>
                </a:cubicBezTo>
                <a:cubicBezTo>
                  <a:pt x="80010" y="2682240"/>
                  <a:pt x="53975" y="2667000"/>
                  <a:pt x="32385" y="2636520"/>
                </a:cubicBezTo>
                <a:cubicBezTo>
                  <a:pt x="10795" y="2606040"/>
                  <a:pt x="0" y="2574925"/>
                  <a:pt x="0" y="2543175"/>
                </a:cubicBezTo>
                <a:cubicBezTo>
                  <a:pt x="0" y="2511425"/>
                  <a:pt x="8890" y="2472690"/>
                  <a:pt x="26670" y="2426970"/>
                </a:cubicBezTo>
                <a:cubicBezTo>
                  <a:pt x="44450" y="2381250"/>
                  <a:pt x="59055" y="2358390"/>
                  <a:pt x="70485" y="2358390"/>
                </a:cubicBezTo>
                <a:cubicBezTo>
                  <a:pt x="81915" y="2358390"/>
                  <a:pt x="89535" y="2362835"/>
                  <a:pt x="93345" y="2371725"/>
                </a:cubicBezTo>
                <a:cubicBezTo>
                  <a:pt x="97155" y="2380615"/>
                  <a:pt x="101600" y="2385060"/>
                  <a:pt x="106680" y="2385060"/>
                </a:cubicBezTo>
                <a:cubicBezTo>
                  <a:pt x="137160" y="2385060"/>
                  <a:pt x="187960" y="2325370"/>
                  <a:pt x="259080" y="2205990"/>
                </a:cubicBezTo>
                <a:cubicBezTo>
                  <a:pt x="114300" y="2020570"/>
                  <a:pt x="41910" y="1888490"/>
                  <a:pt x="41910" y="1809750"/>
                </a:cubicBezTo>
                <a:cubicBezTo>
                  <a:pt x="41910" y="1789430"/>
                  <a:pt x="45720" y="1767840"/>
                  <a:pt x="53340" y="1744980"/>
                </a:cubicBezTo>
                <a:cubicBezTo>
                  <a:pt x="73660" y="1684020"/>
                  <a:pt x="95885" y="1523365"/>
                  <a:pt x="120015" y="1263015"/>
                </a:cubicBezTo>
                <a:cubicBezTo>
                  <a:pt x="144145" y="1002665"/>
                  <a:pt x="156210" y="825500"/>
                  <a:pt x="156210" y="731520"/>
                </a:cubicBezTo>
                <a:cubicBezTo>
                  <a:pt x="156210" y="637540"/>
                  <a:pt x="154305" y="585470"/>
                  <a:pt x="150495" y="575310"/>
                </a:cubicBezTo>
                <a:cubicBezTo>
                  <a:pt x="146685" y="565150"/>
                  <a:pt x="144780" y="554990"/>
                  <a:pt x="144780" y="544830"/>
                </a:cubicBezTo>
                <a:cubicBezTo>
                  <a:pt x="144780" y="534670"/>
                  <a:pt x="149860" y="529590"/>
                  <a:pt x="160020" y="529590"/>
                </a:cubicBezTo>
                <a:cubicBezTo>
                  <a:pt x="180340" y="529590"/>
                  <a:pt x="265430" y="631190"/>
                  <a:pt x="415290" y="834390"/>
                </a:cubicBezTo>
                <a:cubicBezTo>
                  <a:pt x="514350" y="605790"/>
                  <a:pt x="589280" y="447040"/>
                  <a:pt x="640080" y="358140"/>
                </a:cubicBezTo>
                <a:cubicBezTo>
                  <a:pt x="690880" y="269240"/>
                  <a:pt x="736600" y="207010"/>
                  <a:pt x="777240" y="171450"/>
                </a:cubicBezTo>
                <a:cubicBezTo>
                  <a:pt x="817880" y="135890"/>
                  <a:pt x="861060" y="118110"/>
                  <a:pt x="906780" y="118110"/>
                </a:cubicBezTo>
                <a:cubicBezTo>
                  <a:pt x="995680" y="118110"/>
                  <a:pt x="1082040" y="172720"/>
                  <a:pt x="1165860" y="281940"/>
                </a:cubicBezTo>
                <a:cubicBezTo>
                  <a:pt x="1249680" y="391160"/>
                  <a:pt x="1291590" y="517525"/>
                  <a:pt x="1291590" y="661035"/>
                </a:cubicBezTo>
                <a:cubicBezTo>
                  <a:pt x="1291590" y="804545"/>
                  <a:pt x="1259840" y="1117600"/>
                  <a:pt x="1196340" y="1600200"/>
                </a:cubicBezTo>
                <a:cubicBezTo>
                  <a:pt x="1386840" y="1628140"/>
                  <a:pt x="1577340" y="1706880"/>
                  <a:pt x="1767840" y="1836420"/>
                </a:cubicBezTo>
                <a:cubicBezTo>
                  <a:pt x="1826260" y="1694180"/>
                  <a:pt x="1864360" y="1529080"/>
                  <a:pt x="1882140" y="1341120"/>
                </a:cubicBezTo>
                <a:cubicBezTo>
                  <a:pt x="1711960" y="1442720"/>
                  <a:pt x="1601470" y="1518920"/>
                  <a:pt x="1550670" y="1569720"/>
                </a:cubicBezTo>
                <a:cubicBezTo>
                  <a:pt x="1540510" y="1579880"/>
                  <a:pt x="1529080" y="1584960"/>
                  <a:pt x="1516380" y="1584960"/>
                </a:cubicBezTo>
                <a:cubicBezTo>
                  <a:pt x="1478280" y="1584960"/>
                  <a:pt x="1448435" y="1545590"/>
                  <a:pt x="1426845" y="1466850"/>
                </a:cubicBezTo>
                <a:cubicBezTo>
                  <a:pt x="1405255" y="1388110"/>
                  <a:pt x="1394460" y="1316990"/>
                  <a:pt x="1394460" y="1253490"/>
                </a:cubicBezTo>
                <a:cubicBezTo>
                  <a:pt x="1394460" y="1205230"/>
                  <a:pt x="1412240" y="1170940"/>
                  <a:pt x="1447800" y="1150620"/>
                </a:cubicBezTo>
                <a:cubicBezTo>
                  <a:pt x="1483360" y="1130300"/>
                  <a:pt x="1529080" y="1064260"/>
                  <a:pt x="1584960" y="952500"/>
                </a:cubicBezTo>
                <a:cubicBezTo>
                  <a:pt x="1640840" y="840740"/>
                  <a:pt x="1691005" y="708660"/>
                  <a:pt x="1735455" y="556260"/>
                </a:cubicBezTo>
                <a:cubicBezTo>
                  <a:pt x="1779905" y="403860"/>
                  <a:pt x="1802130" y="310515"/>
                  <a:pt x="1802130" y="276225"/>
                </a:cubicBezTo>
                <a:cubicBezTo>
                  <a:pt x="1802130" y="241935"/>
                  <a:pt x="1768475" y="207645"/>
                  <a:pt x="1701165" y="173355"/>
                </a:cubicBezTo>
                <a:cubicBezTo>
                  <a:pt x="1633855" y="139065"/>
                  <a:pt x="1586230" y="121920"/>
                  <a:pt x="1558290" y="121920"/>
                </a:cubicBezTo>
                <a:cubicBezTo>
                  <a:pt x="1530350" y="121920"/>
                  <a:pt x="1516380" y="111760"/>
                  <a:pt x="1516380" y="91440"/>
                </a:cubicBezTo>
                <a:cubicBezTo>
                  <a:pt x="1516380" y="30480"/>
                  <a:pt x="1579880" y="0"/>
                  <a:pt x="1706880" y="0"/>
                </a:cubicBezTo>
                <a:close/>
                <a:moveTo>
                  <a:pt x="922020" y="438150"/>
                </a:moveTo>
                <a:cubicBezTo>
                  <a:pt x="904240" y="438150"/>
                  <a:pt x="868680" y="476250"/>
                  <a:pt x="815340" y="552450"/>
                </a:cubicBezTo>
                <a:cubicBezTo>
                  <a:pt x="762000" y="628650"/>
                  <a:pt x="695960" y="753110"/>
                  <a:pt x="617220" y="925830"/>
                </a:cubicBezTo>
                <a:cubicBezTo>
                  <a:pt x="734060" y="935990"/>
                  <a:pt x="810895" y="958215"/>
                  <a:pt x="847725" y="992505"/>
                </a:cubicBezTo>
                <a:cubicBezTo>
                  <a:pt x="884555" y="1026795"/>
                  <a:pt x="902970" y="1085850"/>
                  <a:pt x="902970" y="1169670"/>
                </a:cubicBezTo>
                <a:cubicBezTo>
                  <a:pt x="902970" y="1291590"/>
                  <a:pt x="877570" y="1440180"/>
                  <a:pt x="826770" y="1615440"/>
                </a:cubicBezTo>
                <a:cubicBezTo>
                  <a:pt x="842010" y="1610360"/>
                  <a:pt x="871220" y="1605280"/>
                  <a:pt x="914400" y="1600200"/>
                </a:cubicBezTo>
                <a:cubicBezTo>
                  <a:pt x="955040" y="1341120"/>
                  <a:pt x="975360" y="1062990"/>
                  <a:pt x="975360" y="765810"/>
                </a:cubicBezTo>
                <a:cubicBezTo>
                  <a:pt x="975360" y="547370"/>
                  <a:pt x="957580" y="438150"/>
                  <a:pt x="922020" y="438150"/>
                </a:cubicBezTo>
                <a:close/>
                <a:moveTo>
                  <a:pt x="567690" y="1116330"/>
                </a:moveTo>
                <a:cubicBezTo>
                  <a:pt x="560070" y="1116330"/>
                  <a:pt x="549910" y="1121410"/>
                  <a:pt x="537210" y="1131570"/>
                </a:cubicBezTo>
                <a:cubicBezTo>
                  <a:pt x="425450" y="1637030"/>
                  <a:pt x="377190" y="1921510"/>
                  <a:pt x="392430" y="1985010"/>
                </a:cubicBezTo>
                <a:cubicBezTo>
                  <a:pt x="430530" y="1918970"/>
                  <a:pt x="475615" y="1798320"/>
                  <a:pt x="527685" y="1623060"/>
                </a:cubicBezTo>
                <a:cubicBezTo>
                  <a:pt x="579755" y="1447800"/>
                  <a:pt x="605790" y="1319530"/>
                  <a:pt x="605790" y="1238250"/>
                </a:cubicBezTo>
                <a:cubicBezTo>
                  <a:pt x="605790" y="1156970"/>
                  <a:pt x="593090" y="1116330"/>
                  <a:pt x="567690" y="1116330"/>
                </a:cubicBezTo>
                <a:close/>
                <a:moveTo>
                  <a:pt x="840105" y="1738313"/>
                </a:moveTo>
                <a:cubicBezTo>
                  <a:pt x="824865" y="1737678"/>
                  <a:pt x="808990" y="1738630"/>
                  <a:pt x="792480" y="1741170"/>
                </a:cubicBezTo>
                <a:cubicBezTo>
                  <a:pt x="769620" y="1804670"/>
                  <a:pt x="755650" y="1849120"/>
                  <a:pt x="750570" y="1874520"/>
                </a:cubicBezTo>
                <a:cubicBezTo>
                  <a:pt x="760730" y="1877060"/>
                  <a:pt x="769620" y="1878330"/>
                  <a:pt x="777240" y="1878330"/>
                </a:cubicBezTo>
                <a:cubicBezTo>
                  <a:pt x="825500" y="1878330"/>
                  <a:pt x="861060" y="1833880"/>
                  <a:pt x="883920" y="1744980"/>
                </a:cubicBezTo>
                <a:cubicBezTo>
                  <a:pt x="869950" y="1741170"/>
                  <a:pt x="855345" y="1738948"/>
                  <a:pt x="840105" y="1738313"/>
                </a:cubicBezTo>
                <a:close/>
                <a:moveTo>
                  <a:pt x="1162050" y="1802130"/>
                </a:moveTo>
                <a:cubicBezTo>
                  <a:pt x="1113790" y="2010410"/>
                  <a:pt x="1043940" y="2143760"/>
                  <a:pt x="952500" y="2202180"/>
                </a:cubicBezTo>
                <a:cubicBezTo>
                  <a:pt x="1013460" y="2219960"/>
                  <a:pt x="1057910" y="2250440"/>
                  <a:pt x="1085850" y="2293620"/>
                </a:cubicBezTo>
                <a:cubicBezTo>
                  <a:pt x="1294130" y="2286000"/>
                  <a:pt x="1475740" y="2205990"/>
                  <a:pt x="1630680" y="2053590"/>
                </a:cubicBezTo>
                <a:cubicBezTo>
                  <a:pt x="1511300" y="1931670"/>
                  <a:pt x="1355090" y="1847850"/>
                  <a:pt x="1162050" y="1802130"/>
                </a:cubicBezTo>
                <a:close/>
                <a:moveTo>
                  <a:pt x="701040" y="2011680"/>
                </a:moveTo>
                <a:cubicBezTo>
                  <a:pt x="675640" y="2077720"/>
                  <a:pt x="651510" y="2133600"/>
                  <a:pt x="628650" y="2179320"/>
                </a:cubicBezTo>
                <a:cubicBezTo>
                  <a:pt x="676910" y="2166620"/>
                  <a:pt x="714375" y="2160270"/>
                  <a:pt x="741045" y="2160270"/>
                </a:cubicBezTo>
                <a:cubicBezTo>
                  <a:pt x="767715" y="2160270"/>
                  <a:pt x="791210" y="2161540"/>
                  <a:pt x="811530" y="2164080"/>
                </a:cubicBezTo>
                <a:cubicBezTo>
                  <a:pt x="788670" y="2092960"/>
                  <a:pt x="751840" y="2042160"/>
                  <a:pt x="701040" y="201168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16"/>
          <p:cNvSpPr/>
          <p:nvPr/>
        </p:nvSpPr>
        <p:spPr>
          <a:xfrm>
            <a:off x="10465043" y="4615554"/>
            <a:ext cx="2174148" cy="1892266"/>
          </a:xfrm>
          <a:custGeom>
            <a:avLst/>
            <a:gdLst/>
            <a:ahLst/>
            <a:cxnLst/>
            <a:rect l="l" t="t" r="r" b="b"/>
            <a:pathLst>
              <a:path w="3173729" h="2762250">
                <a:moveTo>
                  <a:pt x="1706880" y="0"/>
                </a:moveTo>
                <a:cubicBezTo>
                  <a:pt x="1795780" y="0"/>
                  <a:pt x="1862455" y="17145"/>
                  <a:pt x="1906905" y="51435"/>
                </a:cubicBezTo>
                <a:cubicBezTo>
                  <a:pt x="1951355" y="85725"/>
                  <a:pt x="1991360" y="120015"/>
                  <a:pt x="2026920" y="154305"/>
                </a:cubicBezTo>
                <a:cubicBezTo>
                  <a:pt x="2062480" y="188595"/>
                  <a:pt x="2080260" y="227965"/>
                  <a:pt x="2080260" y="272415"/>
                </a:cubicBezTo>
                <a:cubicBezTo>
                  <a:pt x="2080260" y="316865"/>
                  <a:pt x="2064385" y="406400"/>
                  <a:pt x="2032635" y="541020"/>
                </a:cubicBezTo>
                <a:cubicBezTo>
                  <a:pt x="2000885" y="675640"/>
                  <a:pt x="1963420" y="814070"/>
                  <a:pt x="1920240" y="956310"/>
                </a:cubicBezTo>
                <a:cubicBezTo>
                  <a:pt x="2095500" y="859790"/>
                  <a:pt x="2219960" y="811530"/>
                  <a:pt x="2293620" y="811530"/>
                </a:cubicBezTo>
                <a:cubicBezTo>
                  <a:pt x="2367280" y="811530"/>
                  <a:pt x="2424430" y="824865"/>
                  <a:pt x="2465070" y="851535"/>
                </a:cubicBezTo>
                <a:cubicBezTo>
                  <a:pt x="2505710" y="878205"/>
                  <a:pt x="2526030" y="918845"/>
                  <a:pt x="2526030" y="973455"/>
                </a:cubicBezTo>
                <a:cubicBezTo>
                  <a:pt x="2526030" y="1028065"/>
                  <a:pt x="2499360" y="1078230"/>
                  <a:pt x="2446020" y="1123950"/>
                </a:cubicBezTo>
                <a:cubicBezTo>
                  <a:pt x="2392680" y="1169670"/>
                  <a:pt x="2263140" y="1215390"/>
                  <a:pt x="2057400" y="1261110"/>
                </a:cubicBezTo>
                <a:cubicBezTo>
                  <a:pt x="2077720" y="1370330"/>
                  <a:pt x="2087880" y="1473200"/>
                  <a:pt x="2087880" y="1569720"/>
                </a:cubicBezTo>
                <a:cubicBezTo>
                  <a:pt x="2087880" y="1727200"/>
                  <a:pt x="2059940" y="1874520"/>
                  <a:pt x="2004060" y="2011680"/>
                </a:cubicBezTo>
                <a:cubicBezTo>
                  <a:pt x="2082800" y="2087880"/>
                  <a:pt x="2216150" y="2170430"/>
                  <a:pt x="2404110" y="2259330"/>
                </a:cubicBezTo>
                <a:cubicBezTo>
                  <a:pt x="2592070" y="2348230"/>
                  <a:pt x="2791460" y="2424430"/>
                  <a:pt x="3002279" y="2487930"/>
                </a:cubicBezTo>
                <a:cubicBezTo>
                  <a:pt x="3065779" y="2505710"/>
                  <a:pt x="3110229" y="2526665"/>
                  <a:pt x="3135629" y="2550795"/>
                </a:cubicBezTo>
                <a:cubicBezTo>
                  <a:pt x="3161029" y="2574925"/>
                  <a:pt x="3173729" y="2606040"/>
                  <a:pt x="3173729" y="2644140"/>
                </a:cubicBezTo>
                <a:cubicBezTo>
                  <a:pt x="3173729" y="2682240"/>
                  <a:pt x="3168015" y="2707005"/>
                  <a:pt x="3156585" y="2718435"/>
                </a:cubicBezTo>
                <a:cubicBezTo>
                  <a:pt x="3145155" y="2729865"/>
                  <a:pt x="3119119" y="2740025"/>
                  <a:pt x="3078479" y="2748915"/>
                </a:cubicBezTo>
                <a:cubicBezTo>
                  <a:pt x="3037839" y="2757805"/>
                  <a:pt x="2975610" y="2762250"/>
                  <a:pt x="2891790" y="2762250"/>
                </a:cubicBezTo>
                <a:cubicBezTo>
                  <a:pt x="2807970" y="2762250"/>
                  <a:pt x="2708275" y="2757170"/>
                  <a:pt x="2592705" y="2747010"/>
                </a:cubicBezTo>
                <a:cubicBezTo>
                  <a:pt x="2477135" y="2736850"/>
                  <a:pt x="2392680" y="2721610"/>
                  <a:pt x="2339340" y="2701290"/>
                </a:cubicBezTo>
                <a:cubicBezTo>
                  <a:pt x="2286000" y="2680970"/>
                  <a:pt x="2216785" y="2635250"/>
                  <a:pt x="2131695" y="2564130"/>
                </a:cubicBezTo>
                <a:cubicBezTo>
                  <a:pt x="2046605" y="2493010"/>
                  <a:pt x="1948180" y="2388870"/>
                  <a:pt x="1836419" y="2251710"/>
                </a:cubicBezTo>
                <a:cubicBezTo>
                  <a:pt x="1739900" y="2320290"/>
                  <a:pt x="1649730" y="2369820"/>
                  <a:pt x="1565910" y="2400300"/>
                </a:cubicBezTo>
                <a:cubicBezTo>
                  <a:pt x="1482090" y="2430780"/>
                  <a:pt x="1406525" y="2446020"/>
                  <a:pt x="1339215" y="2446020"/>
                </a:cubicBezTo>
                <a:cubicBezTo>
                  <a:pt x="1271905" y="2446020"/>
                  <a:pt x="1219200" y="2444750"/>
                  <a:pt x="1181100" y="2442210"/>
                </a:cubicBezTo>
                <a:cubicBezTo>
                  <a:pt x="1183640" y="2454910"/>
                  <a:pt x="1184910" y="2467610"/>
                  <a:pt x="1184910" y="2480310"/>
                </a:cubicBezTo>
                <a:cubicBezTo>
                  <a:pt x="1184910" y="2523490"/>
                  <a:pt x="1169670" y="2558415"/>
                  <a:pt x="1139190" y="2585085"/>
                </a:cubicBezTo>
                <a:cubicBezTo>
                  <a:pt x="1108710" y="2611755"/>
                  <a:pt x="1066165" y="2625090"/>
                  <a:pt x="1011555" y="2625090"/>
                </a:cubicBezTo>
                <a:cubicBezTo>
                  <a:pt x="956945" y="2625090"/>
                  <a:pt x="915670" y="2599690"/>
                  <a:pt x="887730" y="2548890"/>
                </a:cubicBezTo>
                <a:cubicBezTo>
                  <a:pt x="859790" y="2498090"/>
                  <a:pt x="815340" y="2446655"/>
                  <a:pt x="754380" y="2394585"/>
                </a:cubicBezTo>
                <a:cubicBezTo>
                  <a:pt x="693420" y="2342515"/>
                  <a:pt x="631190" y="2310130"/>
                  <a:pt x="567690" y="2297430"/>
                </a:cubicBezTo>
                <a:cubicBezTo>
                  <a:pt x="483870" y="2432050"/>
                  <a:pt x="410845" y="2529840"/>
                  <a:pt x="348615" y="2590800"/>
                </a:cubicBezTo>
                <a:cubicBezTo>
                  <a:pt x="286385" y="2651760"/>
                  <a:pt x="207010" y="2682240"/>
                  <a:pt x="110490" y="2682240"/>
                </a:cubicBezTo>
                <a:cubicBezTo>
                  <a:pt x="80010" y="2682240"/>
                  <a:pt x="53975" y="2667000"/>
                  <a:pt x="32385" y="2636520"/>
                </a:cubicBezTo>
                <a:cubicBezTo>
                  <a:pt x="10795" y="2606040"/>
                  <a:pt x="0" y="2574925"/>
                  <a:pt x="0" y="2543175"/>
                </a:cubicBezTo>
                <a:cubicBezTo>
                  <a:pt x="0" y="2511425"/>
                  <a:pt x="8890" y="2472690"/>
                  <a:pt x="26670" y="2426970"/>
                </a:cubicBezTo>
                <a:cubicBezTo>
                  <a:pt x="44450" y="2381250"/>
                  <a:pt x="59055" y="2358390"/>
                  <a:pt x="70485" y="2358390"/>
                </a:cubicBezTo>
                <a:cubicBezTo>
                  <a:pt x="81915" y="2358390"/>
                  <a:pt x="89535" y="2362835"/>
                  <a:pt x="93345" y="2371725"/>
                </a:cubicBezTo>
                <a:cubicBezTo>
                  <a:pt x="97155" y="2380615"/>
                  <a:pt x="101600" y="2385060"/>
                  <a:pt x="106680" y="2385060"/>
                </a:cubicBezTo>
                <a:cubicBezTo>
                  <a:pt x="137160" y="2385060"/>
                  <a:pt x="187960" y="2325370"/>
                  <a:pt x="259080" y="2205990"/>
                </a:cubicBezTo>
                <a:cubicBezTo>
                  <a:pt x="114300" y="2020570"/>
                  <a:pt x="41910" y="1888490"/>
                  <a:pt x="41910" y="1809750"/>
                </a:cubicBezTo>
                <a:cubicBezTo>
                  <a:pt x="41910" y="1789430"/>
                  <a:pt x="45720" y="1767840"/>
                  <a:pt x="53340" y="1744980"/>
                </a:cubicBezTo>
                <a:cubicBezTo>
                  <a:pt x="73660" y="1684020"/>
                  <a:pt x="95885" y="1523365"/>
                  <a:pt x="120015" y="1263015"/>
                </a:cubicBezTo>
                <a:cubicBezTo>
                  <a:pt x="144145" y="1002665"/>
                  <a:pt x="156210" y="825500"/>
                  <a:pt x="156210" y="731520"/>
                </a:cubicBezTo>
                <a:cubicBezTo>
                  <a:pt x="156210" y="637540"/>
                  <a:pt x="154305" y="585470"/>
                  <a:pt x="150495" y="575310"/>
                </a:cubicBezTo>
                <a:cubicBezTo>
                  <a:pt x="146685" y="565150"/>
                  <a:pt x="144780" y="554990"/>
                  <a:pt x="144780" y="544830"/>
                </a:cubicBezTo>
                <a:cubicBezTo>
                  <a:pt x="144780" y="534670"/>
                  <a:pt x="149860" y="529590"/>
                  <a:pt x="160020" y="529590"/>
                </a:cubicBezTo>
                <a:cubicBezTo>
                  <a:pt x="180340" y="529590"/>
                  <a:pt x="265430" y="631190"/>
                  <a:pt x="415290" y="834390"/>
                </a:cubicBezTo>
                <a:cubicBezTo>
                  <a:pt x="514350" y="605790"/>
                  <a:pt x="589280" y="447040"/>
                  <a:pt x="640080" y="358140"/>
                </a:cubicBezTo>
                <a:cubicBezTo>
                  <a:pt x="690880" y="269240"/>
                  <a:pt x="736600" y="207010"/>
                  <a:pt x="777240" y="171450"/>
                </a:cubicBezTo>
                <a:cubicBezTo>
                  <a:pt x="817880" y="135890"/>
                  <a:pt x="861060" y="118110"/>
                  <a:pt x="906780" y="118110"/>
                </a:cubicBezTo>
                <a:cubicBezTo>
                  <a:pt x="995680" y="118110"/>
                  <a:pt x="1082040" y="172720"/>
                  <a:pt x="1165860" y="281940"/>
                </a:cubicBezTo>
                <a:cubicBezTo>
                  <a:pt x="1249680" y="391160"/>
                  <a:pt x="1291590" y="517525"/>
                  <a:pt x="1291590" y="661035"/>
                </a:cubicBezTo>
                <a:cubicBezTo>
                  <a:pt x="1291590" y="804545"/>
                  <a:pt x="1259840" y="1117600"/>
                  <a:pt x="1196340" y="1600200"/>
                </a:cubicBezTo>
                <a:cubicBezTo>
                  <a:pt x="1386840" y="1628140"/>
                  <a:pt x="1577340" y="1706880"/>
                  <a:pt x="1767840" y="1836420"/>
                </a:cubicBezTo>
                <a:cubicBezTo>
                  <a:pt x="1826260" y="1694180"/>
                  <a:pt x="1864360" y="1529080"/>
                  <a:pt x="1882140" y="1341120"/>
                </a:cubicBezTo>
                <a:cubicBezTo>
                  <a:pt x="1711960" y="1442720"/>
                  <a:pt x="1601470" y="1518920"/>
                  <a:pt x="1550670" y="1569720"/>
                </a:cubicBezTo>
                <a:cubicBezTo>
                  <a:pt x="1540510" y="1579880"/>
                  <a:pt x="1529080" y="1584960"/>
                  <a:pt x="1516380" y="1584960"/>
                </a:cubicBezTo>
                <a:cubicBezTo>
                  <a:pt x="1478280" y="1584960"/>
                  <a:pt x="1448435" y="1545590"/>
                  <a:pt x="1426845" y="1466850"/>
                </a:cubicBezTo>
                <a:cubicBezTo>
                  <a:pt x="1405255" y="1388110"/>
                  <a:pt x="1394460" y="1316990"/>
                  <a:pt x="1394460" y="1253490"/>
                </a:cubicBezTo>
                <a:cubicBezTo>
                  <a:pt x="1394460" y="1205230"/>
                  <a:pt x="1412240" y="1170940"/>
                  <a:pt x="1447800" y="1150620"/>
                </a:cubicBezTo>
                <a:cubicBezTo>
                  <a:pt x="1483360" y="1130300"/>
                  <a:pt x="1529080" y="1064260"/>
                  <a:pt x="1584960" y="952500"/>
                </a:cubicBezTo>
                <a:cubicBezTo>
                  <a:pt x="1640840" y="840740"/>
                  <a:pt x="1691005" y="708660"/>
                  <a:pt x="1735455" y="556260"/>
                </a:cubicBezTo>
                <a:cubicBezTo>
                  <a:pt x="1779905" y="403860"/>
                  <a:pt x="1802130" y="310515"/>
                  <a:pt x="1802130" y="276225"/>
                </a:cubicBezTo>
                <a:cubicBezTo>
                  <a:pt x="1802130" y="241935"/>
                  <a:pt x="1768475" y="207645"/>
                  <a:pt x="1701165" y="173355"/>
                </a:cubicBezTo>
                <a:cubicBezTo>
                  <a:pt x="1633855" y="139065"/>
                  <a:pt x="1586230" y="121920"/>
                  <a:pt x="1558290" y="121920"/>
                </a:cubicBezTo>
                <a:cubicBezTo>
                  <a:pt x="1530350" y="121920"/>
                  <a:pt x="1516380" y="111760"/>
                  <a:pt x="1516380" y="91440"/>
                </a:cubicBezTo>
                <a:cubicBezTo>
                  <a:pt x="1516380" y="30480"/>
                  <a:pt x="1579880" y="0"/>
                  <a:pt x="1706880" y="0"/>
                </a:cubicBezTo>
                <a:close/>
                <a:moveTo>
                  <a:pt x="922020" y="438150"/>
                </a:moveTo>
                <a:cubicBezTo>
                  <a:pt x="904240" y="438150"/>
                  <a:pt x="868680" y="476250"/>
                  <a:pt x="815340" y="552450"/>
                </a:cubicBezTo>
                <a:cubicBezTo>
                  <a:pt x="762000" y="628650"/>
                  <a:pt x="695960" y="753110"/>
                  <a:pt x="617220" y="925830"/>
                </a:cubicBezTo>
                <a:cubicBezTo>
                  <a:pt x="734060" y="935990"/>
                  <a:pt x="810895" y="958215"/>
                  <a:pt x="847725" y="992505"/>
                </a:cubicBezTo>
                <a:cubicBezTo>
                  <a:pt x="884555" y="1026795"/>
                  <a:pt x="902970" y="1085850"/>
                  <a:pt x="902970" y="1169670"/>
                </a:cubicBezTo>
                <a:cubicBezTo>
                  <a:pt x="902970" y="1291590"/>
                  <a:pt x="877570" y="1440180"/>
                  <a:pt x="826770" y="1615440"/>
                </a:cubicBezTo>
                <a:cubicBezTo>
                  <a:pt x="842010" y="1610360"/>
                  <a:pt x="871220" y="1605280"/>
                  <a:pt x="914400" y="1600200"/>
                </a:cubicBezTo>
                <a:cubicBezTo>
                  <a:pt x="955040" y="1341120"/>
                  <a:pt x="975360" y="1062990"/>
                  <a:pt x="975360" y="765810"/>
                </a:cubicBezTo>
                <a:cubicBezTo>
                  <a:pt x="975360" y="547370"/>
                  <a:pt x="957580" y="438150"/>
                  <a:pt x="922020" y="438150"/>
                </a:cubicBezTo>
                <a:close/>
                <a:moveTo>
                  <a:pt x="567690" y="1116330"/>
                </a:moveTo>
                <a:cubicBezTo>
                  <a:pt x="560070" y="1116330"/>
                  <a:pt x="549910" y="1121410"/>
                  <a:pt x="537210" y="1131570"/>
                </a:cubicBezTo>
                <a:cubicBezTo>
                  <a:pt x="425450" y="1637030"/>
                  <a:pt x="377190" y="1921510"/>
                  <a:pt x="392430" y="1985010"/>
                </a:cubicBezTo>
                <a:cubicBezTo>
                  <a:pt x="430530" y="1918970"/>
                  <a:pt x="475615" y="1798320"/>
                  <a:pt x="527685" y="1623060"/>
                </a:cubicBezTo>
                <a:cubicBezTo>
                  <a:pt x="579755" y="1447800"/>
                  <a:pt x="605790" y="1319530"/>
                  <a:pt x="605790" y="1238250"/>
                </a:cubicBezTo>
                <a:cubicBezTo>
                  <a:pt x="605790" y="1156970"/>
                  <a:pt x="593090" y="1116330"/>
                  <a:pt x="567690" y="1116330"/>
                </a:cubicBezTo>
                <a:close/>
                <a:moveTo>
                  <a:pt x="840105" y="1738313"/>
                </a:moveTo>
                <a:cubicBezTo>
                  <a:pt x="824865" y="1737678"/>
                  <a:pt x="808990" y="1738630"/>
                  <a:pt x="792480" y="1741170"/>
                </a:cubicBezTo>
                <a:cubicBezTo>
                  <a:pt x="769620" y="1804670"/>
                  <a:pt x="755650" y="1849120"/>
                  <a:pt x="750570" y="1874520"/>
                </a:cubicBezTo>
                <a:cubicBezTo>
                  <a:pt x="760730" y="1877060"/>
                  <a:pt x="769620" y="1878330"/>
                  <a:pt x="777240" y="1878330"/>
                </a:cubicBezTo>
                <a:cubicBezTo>
                  <a:pt x="825500" y="1878330"/>
                  <a:pt x="861060" y="1833880"/>
                  <a:pt x="883920" y="1744980"/>
                </a:cubicBezTo>
                <a:cubicBezTo>
                  <a:pt x="869950" y="1741170"/>
                  <a:pt x="855345" y="1738948"/>
                  <a:pt x="840105" y="1738313"/>
                </a:cubicBezTo>
                <a:close/>
                <a:moveTo>
                  <a:pt x="1162050" y="1802130"/>
                </a:moveTo>
                <a:cubicBezTo>
                  <a:pt x="1113790" y="2010410"/>
                  <a:pt x="1043940" y="2143760"/>
                  <a:pt x="952500" y="2202180"/>
                </a:cubicBezTo>
                <a:cubicBezTo>
                  <a:pt x="1013460" y="2219960"/>
                  <a:pt x="1057910" y="2250440"/>
                  <a:pt x="1085850" y="2293620"/>
                </a:cubicBezTo>
                <a:cubicBezTo>
                  <a:pt x="1294130" y="2286000"/>
                  <a:pt x="1475740" y="2205990"/>
                  <a:pt x="1630680" y="2053590"/>
                </a:cubicBezTo>
                <a:cubicBezTo>
                  <a:pt x="1511300" y="1931670"/>
                  <a:pt x="1355090" y="1847850"/>
                  <a:pt x="1162050" y="1802130"/>
                </a:cubicBezTo>
                <a:close/>
                <a:moveTo>
                  <a:pt x="701040" y="2011680"/>
                </a:moveTo>
                <a:cubicBezTo>
                  <a:pt x="675640" y="2077720"/>
                  <a:pt x="651510" y="2133600"/>
                  <a:pt x="628650" y="2179320"/>
                </a:cubicBezTo>
                <a:cubicBezTo>
                  <a:pt x="676910" y="2166620"/>
                  <a:pt x="714375" y="2160270"/>
                  <a:pt x="741045" y="2160270"/>
                </a:cubicBezTo>
                <a:cubicBezTo>
                  <a:pt x="767715" y="2160270"/>
                  <a:pt x="791210" y="2161540"/>
                  <a:pt x="811530" y="2164080"/>
                </a:cubicBezTo>
                <a:cubicBezTo>
                  <a:pt x="788670" y="2092960"/>
                  <a:pt x="751840" y="2042160"/>
                  <a:pt x="701040" y="20116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2" name="Rectangle 4"/>
          <p:cNvSpPr/>
          <p:nvPr/>
        </p:nvSpPr>
        <p:spPr>
          <a:xfrm>
            <a:off x="1503998" y="4030028"/>
            <a:ext cx="8280400" cy="12223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rgbClr val="2778B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“拜上帝教”</a:t>
            </a:r>
            <a:endParaRPr lang="zh-CN" altLang="en-US" sz="2800" b="1" dirty="0">
              <a:solidFill>
                <a:srgbClr val="2778B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2800" b="1" dirty="0">
              <a:solidFill>
                <a:srgbClr val="2778B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460" y="2390775"/>
            <a:ext cx="5761355" cy="3359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28"/>
          <a:stretch>
            <a:fillRect/>
          </a:stretch>
        </p:blipFill>
        <p:spPr bwMode="auto">
          <a:xfrm>
            <a:off x="2917190" y="2541270"/>
            <a:ext cx="2858135" cy="357632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220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 rot="0">
            <a:off x="1973580" y="915035"/>
            <a:ext cx="8583930" cy="1383665"/>
            <a:chOff x="-3269497" y="619078"/>
            <a:chExt cx="11262423" cy="1383665"/>
          </a:xfrm>
        </p:grpSpPr>
        <p:sp>
          <p:nvSpPr>
            <p:cNvPr id="9" name="矩形: 剪去单角 5"/>
            <p:cNvSpPr/>
            <p:nvPr/>
          </p:nvSpPr>
          <p:spPr>
            <a:xfrm>
              <a:off x="-3269497" y="625428"/>
              <a:ext cx="11124346" cy="601980"/>
            </a:xfrm>
            <a:prstGeom prst="snip1Rect">
              <a:avLst/>
            </a:prstGeom>
            <a:solidFill>
              <a:srgbClr val="65C2C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: 剪去单角 6"/>
            <p:cNvSpPr/>
            <p:nvPr/>
          </p:nvSpPr>
          <p:spPr>
            <a:xfrm>
              <a:off x="-3128896" y="619078"/>
              <a:ext cx="11120643" cy="1383665"/>
            </a:xfrm>
            <a:prstGeom prst="snip1Rect">
              <a:avLst/>
            </a:prstGeom>
            <a:solidFill>
              <a:srgbClr val="207F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-3128568" y="625428"/>
              <a:ext cx="11121494" cy="121094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原因之一：缺乏科学理论指导，无法提出完整的、正确的政治纲领和社会改革方案。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5215" y="2506345"/>
            <a:ext cx="3823335" cy="36112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sz="half" idx="4294967295"/>
          </p:nvPr>
        </p:nvSpPr>
        <p:spPr>
          <a:xfrm>
            <a:off x="2725420" y="4137660"/>
            <a:ext cx="8169275" cy="2458085"/>
          </a:xfrm>
        </p:spPr>
        <p:txBody>
          <a:bodyPr vert="horz" wrap="square" lIns="91440" tIns="45720" rIns="91440" bIns="45720" anchor="t" anchorCtr="0">
            <a:normAutofit lnSpcReduction="20000"/>
          </a:bodyPr>
          <a:p>
            <a:pPr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2778B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搜得藏书论担挑，行过溷厕随手抛，</a:t>
            </a:r>
            <a:endParaRPr lang="zh-CN" altLang="en-US" b="1" dirty="0">
              <a:solidFill>
                <a:srgbClr val="2778BE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2778B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抛之不及以火烧，烧之不及以水浇。</a:t>
            </a:r>
            <a:endParaRPr lang="zh-CN" altLang="en-US" b="1" dirty="0">
              <a:solidFill>
                <a:srgbClr val="2778BE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2778B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读者斩，收者斩，买者卖者一同斩，</a:t>
            </a:r>
            <a:endParaRPr lang="zh-CN" altLang="en-US" b="1" dirty="0">
              <a:solidFill>
                <a:srgbClr val="2778BE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2778B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书苟满家法必犯，昔用撑肠今破胆。 </a:t>
            </a:r>
            <a:endParaRPr lang="zh-CN" altLang="en-US" b="1" dirty="0">
              <a:solidFill>
                <a:srgbClr val="2778BE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2778B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    </a:t>
            </a:r>
            <a:r>
              <a:rPr lang="zh-CN" altLang="en-US" sz="2800" b="1" dirty="0">
                <a:solidFill>
                  <a:srgbClr val="2778B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——中国近代史资料丛刊《太平天国》（四）</a:t>
            </a:r>
            <a:endParaRPr lang="zh-CN" altLang="en-US" sz="2400" b="1" dirty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1345" y="2132965"/>
            <a:ext cx="11324590" cy="1586804"/>
            <a:chOff x="3255" y="4160"/>
            <a:chExt cx="13491" cy="4324"/>
          </a:xfrm>
        </p:grpSpPr>
        <p:grpSp>
          <p:nvGrpSpPr>
            <p:cNvPr id="12" name="组合 11"/>
            <p:cNvGrpSpPr/>
            <p:nvPr/>
          </p:nvGrpSpPr>
          <p:grpSpPr>
            <a:xfrm rot="0" flipH="1">
              <a:off x="3255" y="4160"/>
              <a:ext cx="13491" cy="4324"/>
              <a:chOff x="979413" y="4414318"/>
              <a:chExt cx="9768803" cy="1671429"/>
            </a:xfrm>
            <a:effectLst>
              <a:outerShdw blurRad="114300" dist="38100" dir="2700000" algn="tl" rotWithShape="0">
                <a:prstClr val="black">
                  <a:alpha val="34000"/>
                </a:prstClr>
              </a:outerShdw>
            </a:effectLst>
          </p:grpSpPr>
          <p:sp>
            <p:nvSpPr>
              <p:cNvPr id="10" name="矩形 9"/>
              <p:cNvSpPr/>
              <p:nvPr/>
            </p:nvSpPr>
            <p:spPr>
              <a:xfrm>
                <a:off x="979413" y="4489608"/>
                <a:ext cx="9618488" cy="159613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5">
                      <a:lumMod val="89000"/>
                    </a:schemeClr>
                  </a:gs>
                  <a:gs pos="23000">
                    <a:schemeClr val="accent5">
                      <a:lumMod val="89000"/>
                    </a:schemeClr>
                  </a:gs>
                  <a:gs pos="69000">
                    <a:schemeClr val="accent5">
                      <a:lumMod val="75000"/>
                    </a:schemeClr>
                  </a:gs>
                  <a:gs pos="97000">
                    <a:schemeClr val="accent5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114848" y="4414318"/>
                <a:ext cx="9633368" cy="1596139"/>
              </a:xfrm>
              <a:prstGeom prst="rect">
                <a:avLst/>
              </a:prstGeom>
              <a:solidFill>
                <a:schemeClr val="bg1"/>
              </a:solidFill>
              <a:ln w="12700"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65C2C9"/>
                    </a:gs>
                  </a:gsLst>
                  <a:lin ang="13500000" scaled="1"/>
                  <a:tileRect/>
                </a:gradFill>
                <a:prstDash val="solid"/>
                <a:round/>
              </a:ln>
              <a:effectLst>
                <a:outerShdw blurRad="254000" dist="127000" algn="ctr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1" forceAA="0" compatLnSpc="1">
                <a:normAutofit/>
              </a:bodyPr>
              <a:p>
                <a:pPr algn="ctr" defTabSz="914400"/>
                <a:endParaRPr lang="en-GB" sz="1200" b="1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7171" name="Rectangle 4"/>
            <p:cNvSpPr>
              <a:spLocks noChangeArrowheads="1"/>
            </p:cNvSpPr>
            <p:nvPr/>
          </p:nvSpPr>
          <p:spPr bwMode="auto">
            <a:xfrm>
              <a:off x="3462" y="4323"/>
              <a:ext cx="13108" cy="37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华文新魏" panose="02010800040101010101" pitchFamily="2" charset="-122"/>
                </a:rPr>
                <a:t>洪秀全命令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华文新魏" panose="02010800040101010101" pitchFamily="2" charset="-122"/>
                </a:rPr>
                <a:t>: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endParaRP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华文新魏" panose="02010800040101010101" pitchFamily="2" charset="-122"/>
                </a:rPr>
                <a:t>    “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华文新魏" panose="02010800040101010101" pitchFamily="2" charset="-122"/>
                </a:rPr>
                <a:t>凡一切孔孟诸子百家妖书邪说者尽行焚除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华文新魏" panose="02010800040101010101" pitchFamily="2" charset="-122"/>
                </a:rPr>
                <a:t>,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华文新魏" panose="02010800040101010101" pitchFamily="2" charset="-122"/>
                </a:rPr>
                <a:t>皆不准买卖藏读也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华文新魏" panose="02010800040101010101" pitchFamily="2" charset="-122"/>
                </a:rPr>
                <a:t>,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华文新魏" panose="02010800040101010101" pitchFamily="2" charset="-122"/>
                </a:rPr>
                <a:t>否则问罪也。”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endParaRPr>
            </a:p>
          </p:txBody>
        </p:sp>
      </p:grpSp>
      <p:sp>
        <p:nvSpPr>
          <p:cNvPr id="4" name="Rectangle 6"/>
          <p:cNvSpPr txBox="1">
            <a:spLocks noGrp="1" noChangeArrowheads="1"/>
          </p:cNvSpPr>
          <p:nvPr>
            <p:ph type="sldNum" sz="quarter" idx="4294967295"/>
          </p:nvPr>
        </p:nvSpPr>
        <p:spPr bwMode="auto">
          <a:xfrm>
            <a:off x="93472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5pPr>
          </a:lstStyle>
          <a:p>
            <a:pPr lvl="0" algn="r" eaLnBrk="1" latinLnBrk="0" hangingPunct="1"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0">
            <a:off x="1265555" y="1028700"/>
            <a:ext cx="9996170" cy="601980"/>
            <a:chOff x="-3694450" y="625428"/>
            <a:chExt cx="22448334" cy="601980"/>
          </a:xfrm>
        </p:grpSpPr>
        <p:sp>
          <p:nvSpPr>
            <p:cNvPr id="6" name="矩形: 剪去单角 5"/>
            <p:cNvSpPr/>
            <p:nvPr/>
          </p:nvSpPr>
          <p:spPr>
            <a:xfrm>
              <a:off x="-3269497" y="625428"/>
              <a:ext cx="20463320" cy="601980"/>
            </a:xfrm>
            <a:prstGeom prst="snip1Rect">
              <a:avLst/>
            </a:prstGeom>
            <a:solidFill>
              <a:srgbClr val="65C2C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: 剪去单角 6"/>
            <p:cNvSpPr/>
            <p:nvPr/>
          </p:nvSpPr>
          <p:spPr>
            <a:xfrm>
              <a:off x="-3106931" y="668608"/>
              <a:ext cx="20439078" cy="532765"/>
            </a:xfrm>
            <a:prstGeom prst="snip1Rect">
              <a:avLst/>
            </a:prstGeom>
            <a:solidFill>
              <a:srgbClr val="207F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3694450" y="693373"/>
              <a:ext cx="22448334" cy="46037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原因之二：宣扬基督、摧毁儒学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,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引起传统知识分子的敌视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 flipH="1">
            <a:off x="366730" y="1284605"/>
            <a:ext cx="9875520" cy="4450080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6000">
                  <a:srgbClr val="207FBA"/>
                </a:gs>
              </a:gsLst>
              <a:lin ang="0" scaled="1"/>
              <a:tileRect/>
            </a:gradFill>
          </a:ln>
          <a:effectLst>
            <a:outerShdw blurRad="292100" algn="ctr" rotWithShape="0">
              <a:srgbClr val="91C3C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42620" y="1499870"/>
            <a:ext cx="7063105" cy="4019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 ea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800" kern="0" cap="none" spc="0" normalizeH="0" baseline="0" noProof="0" dirty="0">
                <a:solidFill>
                  <a:srgbClr val="0000FF"/>
                </a:solidFill>
                <a:latin typeface="+mn-lt"/>
                <a:ea typeface="黑体" panose="02010609060101010101" charset="-122"/>
                <a:cs typeface="+mn-cs"/>
              </a:rPr>
              <a:t>         </a:t>
            </a:r>
            <a:r>
              <a:rPr kumimoji="0" lang="zh-CN" altLang="en-US" sz="2800" b="1" cap="none" spc="0" normalizeH="0" baseline="0" dirty="0">
                <a:solidFill>
                  <a:srgbClr val="2778B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</a:t>
            </a:r>
            <a:r>
              <a:rPr kumimoji="0" lang="zh-CN" altLang="en-US" sz="2800" b="1" cap="none" spc="0" normalizeH="0" baseline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“举中国数千年礼义人伦诗书典则，一旦扫地荡尽,此岂独我大清之变？乃开辟以来名教之奇变。我孔子、孟子所痛哭于九泉，凡读书识字者,又焉可袖手安坐，不忍一为之所也。”</a:t>
            </a:r>
            <a:endParaRPr kumimoji="0" lang="zh-CN" altLang="en-US" sz="2800" b="1" cap="none" spc="0" normalizeH="0" baseline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342900" marR="0" indent="-342900" defTabSz="914400" ea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cap="none" spc="0" normalizeH="0" baseline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               ——《讨粤匪檄》</a:t>
            </a:r>
            <a:endParaRPr kumimoji="0" lang="zh-CN" altLang="en-US" sz="2800" b="1" cap="none" spc="0" normalizeH="0" baseline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pic>
        <p:nvPicPr>
          <p:cNvPr id="7171" name="图片 7" descr="讨粤匪檄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4643" y="1284288"/>
            <a:ext cx="3071812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6"/>
          <p:cNvSpPr txBox="1">
            <a:spLocks noGrp="1" noChangeArrowheads="1"/>
          </p:cNvSpPr>
          <p:nvPr>
            <p:ph type="sldNum" sz="quarter" idx="4294967295"/>
          </p:nvPr>
        </p:nvSpPr>
        <p:spPr bwMode="auto">
          <a:xfrm>
            <a:off x="93472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5pPr>
          </a:lstStyle>
          <a:p>
            <a:pPr lvl="0" algn="r" eaLnBrk="1" latinLnBrk="0" hangingPunct="1"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 flipH="1">
            <a:off x="2445385" y="2335530"/>
            <a:ext cx="8740775" cy="3822700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6000">
                  <a:srgbClr val="207FBA"/>
                </a:gs>
              </a:gsLst>
              <a:lin ang="0" scaled="1"/>
              <a:tileRect/>
            </a:gradFill>
          </a:ln>
          <a:effectLst>
            <a:outerShdw blurRad="292100" algn="ctr" rotWithShape="0">
              <a:srgbClr val="91C3C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b="1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sym typeface="+mn-ea"/>
              </a:rPr>
              <a:t>        </a:t>
            </a:r>
            <a:endParaRPr lang="zh-CN" altLang="en-US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242" name="Rectangle 2"/>
          <p:cNvSpPr/>
          <p:nvPr/>
        </p:nvSpPr>
        <p:spPr>
          <a:xfrm>
            <a:off x="4832350" y="3629660"/>
            <a:ext cx="4114800" cy="83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“洋兄弟受了清妖的欺侮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244" name="Picture 5" descr="c:\users\zqj\appdata\roaming\360se6\User Data\temp\s32546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2608580"/>
            <a:ext cx="25146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6"/>
          <p:cNvSpPr txBox="1">
            <a:spLocks noGrp="1" noChangeArrowheads="1"/>
          </p:cNvSpPr>
          <p:nvPr>
            <p:ph type="sldNum" sz="quarter" idx="4294967295"/>
          </p:nvPr>
        </p:nvSpPr>
        <p:spPr bwMode="auto">
          <a:xfrm>
            <a:off x="93472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200" b="1" i="0" u="none" kern="1200" baseline="0">
                <a:solidFill>
                  <a:srgbClr val="000066"/>
                </a:solidFill>
                <a:latin typeface="Arial" panose="020B0604020202090204" pitchFamily="34" charset="0"/>
                <a:ea typeface="华文彩云" pitchFamily="2" charset="-122"/>
                <a:cs typeface="+mn-cs"/>
              </a:defRPr>
            </a:lvl5pPr>
          </a:lstStyle>
          <a:p>
            <a:pPr lvl="0" algn="r" eaLnBrk="1" latinLnBrk="0" hangingPunct="1">
              <a:buNone/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  <a:ea typeface="宋体" panose="02010600030101010101" pitchFamily="2" charset="-122"/>
              </a:rPr>
            </a:fld>
            <a:endParaRPr lang="en-US" altLang="zh-CN" sz="14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rot="0">
            <a:off x="1281430" y="1029970"/>
            <a:ext cx="9173845" cy="608330"/>
            <a:chOff x="-3269497" y="619078"/>
            <a:chExt cx="20601644" cy="608330"/>
          </a:xfrm>
        </p:grpSpPr>
        <p:sp>
          <p:nvSpPr>
            <p:cNvPr id="6" name="矩形: 剪去单角 5"/>
            <p:cNvSpPr/>
            <p:nvPr/>
          </p:nvSpPr>
          <p:spPr>
            <a:xfrm>
              <a:off x="-3269497" y="625428"/>
              <a:ext cx="20463320" cy="601980"/>
            </a:xfrm>
            <a:prstGeom prst="snip1Rect">
              <a:avLst/>
            </a:prstGeom>
            <a:solidFill>
              <a:srgbClr val="65C2C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: 剪去单角 6"/>
            <p:cNvSpPr/>
            <p:nvPr/>
          </p:nvSpPr>
          <p:spPr>
            <a:xfrm>
              <a:off x="-3106931" y="619078"/>
              <a:ext cx="20439078" cy="532765"/>
            </a:xfrm>
            <a:prstGeom prst="snip1Rect">
              <a:avLst/>
            </a:prstGeom>
            <a:solidFill>
              <a:srgbClr val="207F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3268071" y="680038"/>
              <a:ext cx="20600218" cy="46037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原因之三：信仰“西方”上帝,对西方侵略者缺乏理性认识</a:t>
              </a:r>
              <a:endPara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1427</Words>
  <Application>WPS 文字</Application>
  <PresentationFormat>宽屏</PresentationFormat>
  <Paragraphs>117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6" baseType="lpstr">
      <vt:lpstr>Arial</vt:lpstr>
      <vt:lpstr>方正书宋_GBK</vt:lpstr>
      <vt:lpstr>Wingdings</vt:lpstr>
      <vt:lpstr>微软雅黑</vt:lpstr>
      <vt:lpstr>华文中宋</vt:lpstr>
      <vt:lpstr>苹方-简</vt:lpstr>
      <vt:lpstr>Calibri</vt:lpstr>
      <vt:lpstr>Helvetica Neue</vt:lpstr>
      <vt:lpstr>Helvetica</vt:lpstr>
      <vt:lpstr>黑体</vt:lpstr>
      <vt:lpstr>汉仪中黑KW</vt:lpstr>
      <vt:lpstr>华文新魏</vt:lpstr>
      <vt:lpstr>华文彩云</vt:lpstr>
      <vt:lpstr>宋体</vt:lpstr>
      <vt:lpstr>楷体</vt:lpstr>
      <vt:lpstr>汉仪楷体KW</vt:lpstr>
      <vt:lpstr>仿宋</vt:lpstr>
      <vt:lpstr>楷体_GB2312</vt:lpstr>
      <vt:lpstr>汉仪书宋二KW</vt:lpstr>
      <vt:lpstr>思源宋体 CN Heavy</vt:lpstr>
      <vt:lpstr>宋体</vt:lpstr>
      <vt:lpstr>Arial Unicode MS</vt:lpstr>
      <vt:lpstr>Calibri Light</vt:lpstr>
      <vt:lpstr>方正仿宋_GBK</vt:lpstr>
      <vt:lpstr>汉仪楷体简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linlin</dc:creator>
  <cp:lastModifiedBy>linlin</cp:lastModifiedBy>
  <cp:revision>19</cp:revision>
  <dcterms:created xsi:type="dcterms:W3CDTF">2022-11-11T00:36:47Z</dcterms:created>
  <dcterms:modified xsi:type="dcterms:W3CDTF">2022-11-11T00:36:47Z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2052-3.9.0.6159</vt:lpwstr>
  </property>
</Properties>
</file>