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1304" r:id="rId5"/>
    <p:sldId id="1296" r:id="rId6"/>
    <p:sldId id="1312" r:id="rId7"/>
    <p:sldId id="1297" r:id="rId8"/>
    <p:sldId id="1298" r:id="rId9"/>
    <p:sldId id="1299" r:id="rId10"/>
    <p:sldId id="1300" r:id="rId11"/>
    <p:sldId id="1302" r:id="rId12"/>
    <p:sldId id="414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FFFF"/>
    <a:srgbClr val="E7E6E6"/>
    <a:srgbClr val="FDEBA6"/>
    <a:srgbClr val="CF121B"/>
    <a:srgbClr val="D00107"/>
    <a:srgbClr val="FEFDF8"/>
    <a:srgbClr val="FFED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14" autoAdjust="0"/>
    <p:restoredTop sz="94690"/>
  </p:normalViewPr>
  <p:slideViewPr>
    <p:cSldViewPr snapToGrid="0" showGuides="1">
      <p:cViewPr varScale="1">
        <p:scale>
          <a:sx n="84" d="100"/>
          <a:sy n="84" d="100"/>
        </p:scale>
        <p:origin x="192" y="336"/>
      </p:cViewPr>
      <p:guideLst>
        <p:guide orient="horz" pos="2224"/>
        <p:guide pos="3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39F50-9718-4B38-8666-ACEBCBE03E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8EC8-6C04-4B4A-A092-1B949DC5EF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 flipV="1">
            <a:off x="150495" y="830580"/>
            <a:ext cx="12041505" cy="5715"/>
          </a:xfrm>
          <a:prstGeom prst="line">
            <a:avLst/>
          </a:prstGeom>
          <a:ln w="31750">
            <a:solidFill>
              <a:srgbClr val="B82E24">
                <a:alpha val="57000"/>
              </a:srgb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784"/>
          <a:stretch>
            <a:fillRect/>
          </a:stretch>
        </p:blipFill>
        <p:spPr>
          <a:xfrm flipH="1">
            <a:off x="248285" y="0"/>
            <a:ext cx="728980" cy="7785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10" y="534670"/>
            <a:ext cx="1052830" cy="29591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8.png"/><Relationship Id="rId5" Type="http://schemas.openxmlformats.org/officeDocument/2006/relationships/tags" Target="../tags/tag1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8.png"/><Relationship Id="rId5" Type="http://schemas.openxmlformats.org/officeDocument/2006/relationships/tags" Target="../tags/tag4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tags" Target="../tags/tag3.xml"/><Relationship Id="rId2" Type="http://schemas.openxmlformats.org/officeDocument/2006/relationships/image" Target="../media/image10.jpe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itds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977352"/>
            <a:ext cx="12192000" cy="1880647"/>
          </a:xfrm>
          <a:prstGeom prst="rect">
            <a:avLst/>
          </a:prstGeom>
        </p:spPr>
      </p:pic>
      <p:pic>
        <p:nvPicPr>
          <p:cNvPr id="8" name="Aitds2" descr="图片包含 游戏机, 笔记本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130" b="60200"/>
          <a:stretch>
            <a:fillRect/>
          </a:stretch>
        </p:blipFill>
        <p:spPr>
          <a:xfrm>
            <a:off x="1" y="0"/>
            <a:ext cx="6096000" cy="2449993"/>
          </a:xfrm>
          <a:prstGeom prst="rect">
            <a:avLst/>
          </a:prstGeom>
        </p:spPr>
      </p:pic>
      <p:pic>
        <p:nvPicPr>
          <p:cNvPr id="5" name="Aitds3" descr="图片包含 游戏机, 衬衫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29" y="2004123"/>
            <a:ext cx="2447059" cy="2260886"/>
          </a:xfrm>
          <a:prstGeom prst="rect">
            <a:avLst/>
          </a:prstGeom>
        </p:spPr>
      </p:pic>
      <p:sp>
        <p:nvSpPr>
          <p:cNvPr id="9" name="Aitds4"/>
          <p:cNvSpPr/>
          <p:nvPr/>
        </p:nvSpPr>
        <p:spPr>
          <a:xfrm>
            <a:off x="1137285" y="1344930"/>
            <a:ext cx="10730865" cy="175323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indent="0" algn="ctr"/>
            <a:r>
              <a:rPr lang="zh-CN" altLang="en-US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专题三</a:t>
            </a:r>
            <a:r>
              <a:rPr lang="en-US" altLang="zh-CN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   </a:t>
            </a:r>
            <a:r>
              <a:rPr lang="zh-CN" altLang="en-US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对国家出路的早期探索</a:t>
            </a:r>
            <a:r>
              <a:rPr lang="en-US" altLang="zh-CN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             </a:t>
            </a:r>
            <a:r>
              <a:rPr lang="zh-CN" altLang="en-US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为什么没有成功？</a:t>
            </a:r>
            <a:endParaRPr lang="zh-CN" altLang="en-US" sz="5400" b="1" spc="-100" dirty="0">
              <a:solidFill>
                <a:srgbClr val="C00000"/>
              </a:solidFill>
              <a:latin typeface="方正北魏楷书简体" panose="03000509000000000000" charset="-122"/>
              <a:ea typeface="方正北魏楷书简体" panose="03000509000000000000" charset="-122"/>
              <a:cs typeface="+mn-ea"/>
              <a:sym typeface="+mn-ea"/>
            </a:endParaRPr>
          </a:p>
        </p:txBody>
      </p:sp>
      <p:pic>
        <p:nvPicPr>
          <p:cNvPr id="41" name="Aitds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200" y="252515"/>
            <a:ext cx="2676785" cy="892262"/>
          </a:xfrm>
          <a:prstGeom prst="rect">
            <a:avLst/>
          </a:prstGeom>
        </p:spPr>
      </p:pic>
      <p:pic>
        <p:nvPicPr>
          <p:cNvPr id="4" name="Aitds11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87363" y="0"/>
            <a:ext cx="487363" cy="487363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57855" y="3489325"/>
            <a:ext cx="6856730" cy="0"/>
          </a:xfrm>
          <a:prstGeom prst="line">
            <a:avLst/>
          </a:prstGeom>
          <a:ln w="2540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793740" y="5102860"/>
            <a:ext cx="4724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-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江西科技师范大学  </a:t>
            </a:r>
            <a:r>
              <a:rPr lang="zh-CN" altLang="en-US" sz="2400" b="1" spc="-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李建强</a:t>
            </a:r>
            <a:endParaRPr lang="zh-CN" altLang="en-US" sz="2400" b="1" spc="-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2135" y="3638550"/>
            <a:ext cx="67805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</a:rPr>
              <a:t>洋务运动为什么</a:t>
            </a:r>
            <a:r>
              <a:rPr lang="zh-CN" altLang="en-US" sz="40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</a:rPr>
              <a:t>会失败？</a:t>
            </a:r>
            <a:endParaRPr lang="zh-CN" altLang="en-US" sz="4000" b="1" spc="-100" dirty="0">
              <a:solidFill>
                <a:srgbClr val="C00000"/>
              </a:solidFill>
              <a:latin typeface="方正北魏楷书简体" panose="03000509000000000000" charset="-122"/>
              <a:ea typeface="方正北魏楷书简体" panose="03000509000000000000" charset="-122"/>
              <a:cs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itds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977352"/>
            <a:ext cx="12192000" cy="1880647"/>
          </a:xfrm>
          <a:prstGeom prst="rect">
            <a:avLst/>
          </a:prstGeom>
        </p:spPr>
      </p:pic>
      <p:pic>
        <p:nvPicPr>
          <p:cNvPr id="8" name="Aitds2" descr="图片包含 游戏机, 笔记本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130" b="60200"/>
          <a:stretch>
            <a:fillRect/>
          </a:stretch>
        </p:blipFill>
        <p:spPr>
          <a:xfrm>
            <a:off x="1" y="0"/>
            <a:ext cx="6096000" cy="2449993"/>
          </a:xfrm>
          <a:prstGeom prst="rect">
            <a:avLst/>
          </a:prstGeom>
        </p:spPr>
      </p:pic>
      <p:pic>
        <p:nvPicPr>
          <p:cNvPr id="5" name="Aitds3" descr="图片包含 游戏机, 衬衫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29" y="2004123"/>
            <a:ext cx="2447059" cy="2260886"/>
          </a:xfrm>
          <a:prstGeom prst="rect">
            <a:avLst/>
          </a:prstGeom>
        </p:spPr>
      </p:pic>
      <p:sp>
        <p:nvSpPr>
          <p:cNvPr id="9" name="Aitds4"/>
          <p:cNvSpPr/>
          <p:nvPr/>
        </p:nvSpPr>
        <p:spPr>
          <a:xfrm>
            <a:off x="2930525" y="2508250"/>
            <a:ext cx="7569835" cy="922020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indent="0" algn="ctr"/>
            <a:r>
              <a:rPr lang="zh-CN" altLang="en-US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谢谢</a:t>
            </a:r>
            <a:r>
              <a:rPr lang="zh-CN" altLang="en-US" sz="5400" b="1" spc="-100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+mn-ea"/>
                <a:sym typeface="+mn-ea"/>
              </a:rPr>
              <a:t>聆听！</a:t>
            </a:r>
            <a:endParaRPr lang="zh-CN" altLang="en-US" sz="5400" b="1" spc="-100" dirty="0">
              <a:solidFill>
                <a:srgbClr val="C00000"/>
              </a:solidFill>
              <a:latin typeface="方正北魏楷书简体" panose="03000509000000000000" charset="-122"/>
              <a:ea typeface="方正北魏楷书简体" panose="03000509000000000000" charset="-122"/>
              <a:cs typeface="+mn-ea"/>
              <a:sym typeface="+mn-ea"/>
            </a:endParaRPr>
          </a:p>
        </p:txBody>
      </p:sp>
      <p:pic>
        <p:nvPicPr>
          <p:cNvPr id="41" name="Aitds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200" y="252515"/>
            <a:ext cx="2676785" cy="892262"/>
          </a:xfrm>
          <a:prstGeom prst="rect">
            <a:avLst/>
          </a:prstGeom>
        </p:spPr>
      </p:pic>
      <p:pic>
        <p:nvPicPr>
          <p:cNvPr id="4" name="Aitds11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87363" y="0"/>
            <a:ext cx="487363" cy="487363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57855" y="3489325"/>
            <a:ext cx="6856730" cy="0"/>
          </a:xfrm>
          <a:prstGeom prst="line">
            <a:avLst/>
          </a:prstGeom>
          <a:ln w="2540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1136015"/>
            <a:ext cx="916749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（一）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洋务派本身所具有的封建性</a:t>
            </a:r>
            <a:r>
              <a:rPr kumimoji="1"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kumimoji="1"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中体西用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513" y="2196105"/>
            <a:ext cx="56039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/>
              <a:t>例证一：慈禧太后挪用海军军费</a:t>
            </a:r>
            <a:endParaRPr kumimoji="1" lang="en-US" altLang="zh-CN" sz="2800" dirty="0"/>
          </a:p>
          <a:p>
            <a:endParaRPr kumimoji="1" lang="en-US" altLang="zh-CN" sz="2800" dirty="0"/>
          </a:p>
          <a:p>
            <a:r>
              <a:rPr kumimoji="1" lang="zh-CN" altLang="en-US" sz="2800" dirty="0"/>
              <a:t>例证二：赴美幼童奇怪的培养方案</a:t>
            </a:r>
            <a:endParaRPr kumimoji="1" lang="en-US" altLang="zh-CN" sz="2800" dirty="0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116" y="2594176"/>
            <a:ext cx="4124413" cy="33187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788172" y="6185773"/>
            <a:ext cx="2527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/>
              <a:t>慈禧太后六十大寿场景</a:t>
            </a:r>
            <a:endParaRPr kumimoji="1" lang="zh-CN" altLang="en-US" dirty="0"/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65855" y="3667125"/>
            <a:ext cx="3931920" cy="2342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12260" y="6095365"/>
            <a:ext cx="3729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1872</a:t>
            </a:r>
            <a:r>
              <a:rPr kumimoji="1"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年首批留美幼童合影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58140" y="1162050"/>
            <a:ext cx="786892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（二）</a:t>
            </a:r>
            <a:r>
              <a:rPr kumimoji="1" lang="zh-CN" altLang="en-US" sz="3200" b="1" dirty="0">
                <a:solidFill>
                  <a:srgbClr val="FF0000"/>
                </a:solidFill>
                <a:latin typeface="+mn-ea"/>
              </a:rPr>
              <a:t>洋务运动对西方列强具有依赖性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157" y="1846124"/>
            <a:ext cx="11833843" cy="6062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、资金依赖</a:t>
            </a:r>
            <a:endParaRPr kumimoji="1"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轮船招商局</a:t>
            </a:r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1883</a:t>
            </a:r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    怡和、 天祥两洋行  借款</a:t>
            </a: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748000</a:t>
            </a:r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余两   年息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7%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为期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，抵押物：地产和栈产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1885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汇丰银行  借款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1217140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  年息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7%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为期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抵押物：全局码头和仓库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附带协议：</a:t>
            </a:r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“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汇丰派一监理之洋人。该洋人可以随时查看局中账簿，并验看各船产业”，“每年有妥当者两人，估局中各产物轮船（产业价值），俟三十万磅金利还请为止”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——《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清代外债史资料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（上）</a:t>
            </a:r>
            <a:r>
              <a:rPr lang="zh-CN" altLang="zh-CN" sz="2000" dirty="0">
                <a:latin typeface="+mn-ea"/>
              </a:rPr>
              <a:t> </a:t>
            </a:r>
            <a:endParaRPr kumimoji="1" lang="zh-CN" altLang="en-US" sz="2000" dirty="0">
              <a:latin typeface="+mn-ea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5370" y="668655"/>
            <a:ext cx="7707630" cy="5651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、技术依赖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苏州洋炮局，“现在汽炉则以英人马格里、委员刘佐禹综理其事。所用外国匠人四五名，每月工食，多者三百元，少者一百数十元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所用中国匠人五六十名，每月工食，多者三十元，少者七八元不等”。                                                                               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——《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中国近代工业史资料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（第一辑），三联书店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1961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年版，第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257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页。</a:t>
            </a:r>
            <a:endParaRPr kumimoji="1"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58140" y="1162050"/>
            <a:ext cx="891413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（三）</a:t>
            </a:r>
            <a:r>
              <a:rPr lang="zh-CN" altLang="zh-CN" sz="3200" b="1" dirty="0">
                <a:solidFill>
                  <a:srgbClr val="FF0000"/>
                </a:solidFill>
                <a:latin typeface="+mn-ea"/>
              </a:rPr>
              <a:t>洋务派封建的管理方式具有腐朽性 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157" y="1736959"/>
            <a:ext cx="11475686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          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</a:rPr>
              <a:t>第一， 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sym typeface="+mn-ea"/>
              </a:rPr>
              <a:t>管理层决策失误，异想天开</a:t>
            </a:r>
            <a:endParaRPr lang="zh-CN" altLang="zh-CN" sz="2400" b="1" dirty="0">
              <a:solidFill>
                <a:srgbClr val="FF0000"/>
              </a:solidFill>
              <a:latin typeface="+mn-ea"/>
            </a:endParaRPr>
          </a:p>
          <a:p>
            <a:endParaRPr lang="zh-CN" altLang="zh-CN" sz="2400" b="1" dirty="0">
              <a:solidFill>
                <a:srgbClr val="FF0000"/>
              </a:solidFill>
              <a:latin typeface="+mn-ea"/>
            </a:endParaRPr>
          </a:p>
          <a:p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案例：</a:t>
            </a:r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福建马尾船厂监督法国人日意格：“兵船狭深而面平，免招炮招风；商船腹宽而楼其上，货客可多装。”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船政大臣沈葆桢：“宜改为半兵半商之制，使两适其用。”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/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</a:t>
            </a: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袁昶：</a:t>
            </a: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1"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议复寄谕事件条陈</a:t>
            </a:r>
            <a:r>
              <a:rPr kumimoji="1"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/>
            <a:endParaRPr kumimoji="1"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结局：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建造的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艘船全部没有战斗力，近一半在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1884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年马尾海战中被击沉。</a:t>
            </a:r>
            <a:endParaRPr kumimoji="1"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76861" y="1375533"/>
            <a:ext cx="10837899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</a:rPr>
              <a:t>第二，机构臃肿，裙带关系导致冗员冗费现象极其严重。</a:t>
            </a:r>
            <a:endParaRPr lang="en-US" altLang="zh-CN" sz="2400" b="1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案例：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船招商局“每年运载漕粮之际，各上司暨官亲幕友以及同寅故旧，纷纷荐人，函牍盈尺，平时亦复络绎不绝……甚至官员中亦有挂名应差，身居隔身、每月支领薪水者，各该商总碍于情面，未免意存迁就，所耗之费，几于加倍。”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——《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光绪三年九月十八日山西道监察御史董俊翰奏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2400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endParaRPr kumimoji="1" lang="zh-CN" altLang="en-US" sz="2400" dirty="0">
              <a:latin typeface="+mn-ea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05" y="1234440"/>
            <a:ext cx="1165225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      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</a:rPr>
              <a:t>第三，贪污公帑，营私舞弊。</a:t>
            </a:r>
            <a:endParaRPr lang="en-US"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案例：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时人曾形容洋务官员视企业“如肥肉自天儿降，虫蚁聚食，不尽不止”。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汪康年：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论政界不宜自营实业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马相伯曾揭露轮船招商局“公司混乱，挪欠自如。唐总办（唐廷枢）欠六七万，徐润欠二万余，各司董所欠不等。”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马相伯：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改革招商局建议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2400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endParaRPr kumimoji="1" lang="zh-CN" altLang="en-US" sz="2400" dirty="0">
              <a:latin typeface="+mn-ea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58157" y="1162284"/>
            <a:ext cx="6682723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（四）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顽固派的反对、阻扰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061720" y="2170430"/>
            <a:ext cx="9723755" cy="4154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latin typeface="+mn-ea"/>
              </a:rPr>
              <a:t>      </a:t>
            </a:r>
            <a:r>
              <a:rPr lang="zh-CN" altLang="zh-CN" sz="2400" dirty="0">
                <a:latin typeface="+mn-ea"/>
              </a:rPr>
              <a:t>鬼计本多端，使小朝廷设同文之馆；</a:t>
            </a:r>
            <a:endParaRPr lang="en-US" altLang="zh-CN" sz="2400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pPr algn="ctr"/>
            <a:r>
              <a:rPr lang="en-US" altLang="zh-CN" sz="2400" dirty="0">
                <a:latin typeface="+mn-ea"/>
              </a:rPr>
              <a:t>       </a:t>
            </a:r>
            <a:r>
              <a:rPr lang="zh-CN" altLang="zh-CN" sz="2400" dirty="0">
                <a:latin typeface="+mn-ea"/>
              </a:rPr>
              <a:t>军机无远略，诱佳弟子拜异类为师。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                           </a:t>
            </a:r>
            <a:endParaRPr lang="en-US" altLang="zh-CN" sz="2400" dirty="0">
              <a:latin typeface="+mn-ea"/>
            </a:endParaRPr>
          </a:p>
          <a:p>
            <a:pPr algn="r"/>
            <a:r>
              <a:rPr lang="zh-CN" altLang="en-US" sz="2400" dirty="0">
                <a:latin typeface="+mn-ea"/>
              </a:rPr>
              <a:t>                        </a:t>
            </a:r>
            <a:r>
              <a:rPr lang="en-US" altLang="zh-CN" sz="2400" dirty="0">
                <a:latin typeface="+mn-ea"/>
              </a:rPr>
              <a:t>——</a:t>
            </a:r>
            <a:r>
              <a:rPr lang="zh-CN" altLang="zh-CN" sz="2400" dirty="0">
                <a:latin typeface="+mn-ea"/>
              </a:rPr>
              <a:t>李慈铭</a:t>
            </a:r>
            <a:r>
              <a:rPr lang="en-US" altLang="zh-CN" sz="2400" dirty="0">
                <a:latin typeface="+mn-ea"/>
              </a:rPr>
              <a:t>:</a:t>
            </a:r>
            <a:r>
              <a:rPr lang="zh-CN" altLang="zh-CN" sz="2400" dirty="0">
                <a:latin typeface="+mn-ea"/>
              </a:rPr>
              <a:t>《越缦堂日记》 </a:t>
            </a:r>
            <a:endParaRPr lang="en-US" altLang="zh-CN" sz="2400" dirty="0">
              <a:latin typeface="+mn-ea"/>
            </a:endParaRPr>
          </a:p>
          <a:p>
            <a:endParaRPr kumimoji="1" lang="en-US" altLang="zh-CN" sz="2400" dirty="0">
              <a:latin typeface="+mn-ea"/>
            </a:endParaRPr>
          </a:p>
          <a:p>
            <a:pPr algn="ctr"/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立国之道，尚礼仪不尚权谋；</a:t>
            </a:r>
            <a:endParaRPr lang="en-US" altLang="zh-CN" sz="2400" dirty="0">
              <a:latin typeface="+mn-ea"/>
            </a:endParaRPr>
          </a:p>
          <a:p>
            <a:endParaRPr lang="en-US" altLang="zh-CN" sz="2400" dirty="0">
              <a:latin typeface="+mn-ea"/>
            </a:endParaRPr>
          </a:p>
          <a:p>
            <a:pPr algn="ctr"/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根本之图，在人心不在技艺。</a:t>
            </a:r>
            <a:endParaRPr lang="en-US" altLang="zh-CN" sz="2400" dirty="0">
              <a:latin typeface="+mn-ea"/>
            </a:endParaRPr>
          </a:p>
          <a:p>
            <a:r>
              <a:rPr kumimoji="1" lang="zh-CN" altLang="en-US" sz="2400" dirty="0">
                <a:latin typeface="+mn-ea"/>
              </a:rPr>
              <a:t>                           </a:t>
            </a:r>
            <a:endParaRPr kumimoji="1" lang="en-US" altLang="zh-CN" sz="2400" dirty="0">
              <a:latin typeface="+mn-ea"/>
            </a:endParaRPr>
          </a:p>
          <a:p>
            <a:pPr algn="r"/>
            <a:r>
              <a:rPr kumimoji="1" lang="zh-CN" altLang="en-US" sz="2400" dirty="0">
                <a:latin typeface="+mn-ea"/>
              </a:rPr>
              <a:t>             </a:t>
            </a:r>
            <a:r>
              <a:rPr kumimoji="1" lang="en-US" altLang="zh-CN" sz="2400" dirty="0">
                <a:latin typeface="+mn-ea"/>
              </a:rPr>
              <a:t>             </a:t>
            </a:r>
            <a:r>
              <a:rPr kumimoji="1" lang="zh-CN" altLang="en-US" sz="2400" dirty="0">
                <a:latin typeface="+mn-ea"/>
              </a:rPr>
              <a:t> </a:t>
            </a:r>
            <a:r>
              <a:rPr kumimoji="1" lang="en-US" altLang="zh-CN" sz="2400" dirty="0">
                <a:latin typeface="+mn-ea"/>
              </a:rPr>
              <a:t>——《</a:t>
            </a:r>
            <a:r>
              <a:rPr kumimoji="1" lang="zh-CN" altLang="en-US" sz="2400" dirty="0">
                <a:latin typeface="+mn-ea"/>
              </a:rPr>
              <a:t>同治六年二月十五日大学士倭仁折</a:t>
            </a:r>
            <a:r>
              <a:rPr kumimoji="1" lang="en-US" altLang="zh-CN" sz="2400" dirty="0">
                <a:latin typeface="+mn-ea"/>
              </a:rPr>
              <a:t>》</a:t>
            </a:r>
            <a:endParaRPr kumimoji="1" lang="zh-CN" altLang="en-US" sz="2400" dirty="0">
              <a:latin typeface="+mn-ea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Rot="1" noChangeArrowheads="1"/>
          </p:cNvSpPr>
          <p:nvPr/>
        </p:nvSpPr>
        <p:spPr bwMode="auto">
          <a:xfrm>
            <a:off x="0" y="1132764"/>
            <a:ext cx="11696131" cy="543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阅读推荐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费正清、刘广京等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:《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剑桥中国晚清史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》,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中国社会科学出版社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1985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年版</a:t>
            </a:r>
            <a:endParaRPr lang="zh-CN" altLang="en-US" sz="28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张国辉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:《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洋务运动与中国近代企业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》,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中国社会科学出版社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1979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年版</a:t>
            </a:r>
            <a:endParaRPr lang="zh-CN" altLang="en-US" sz="28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夏东元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:《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洋务运动史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》,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华东师范大学出版社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1992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年版</a:t>
            </a:r>
            <a:endParaRPr lang="zh-CN" altLang="en-US" sz="28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樊百川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:《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清季的洋务新政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》,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上海书店出版社</a:t>
            </a:r>
            <a:r>
              <a:rPr lang="en-US" altLang="zh-CN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2003</a:t>
            </a:r>
            <a:r>
              <a:rPr lang="zh-CN" altLang="en-US" sz="28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atinLnBrk="1">
              <a:lnSpc>
                <a:spcPct val="140000"/>
              </a:lnSpc>
              <a:spcBef>
                <a:spcPct val="20000"/>
              </a:spcBef>
            </a:pPr>
            <a:endParaRPr lang="en-US" altLang="zh-CN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KSO_WM_UNIT_PLACING_PICTURE_USER_VIEWPORT" val="{&quot;height&quot;:5226.4094488188975,&quot;width&quot;:6495.138582677166}"/>
</p:tagLst>
</file>

<file path=ppt/tags/tag3.xml><?xml version="1.0" encoding="utf-8"?>
<p:tagLst xmlns:p="http://schemas.openxmlformats.org/presentationml/2006/main">
  <p:tag name="KSO_WM_UNIT_PLACING_PICTURE_USER_VIEWPORT" val="{&quot;height&quot;:2611,&quot;width&quot;:5107}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KSO_WPP_MARK_KEY" val="ed2a2ec8-308c-452c-9544-c221f76fed8f"/>
  <p:tag name="COMMONDATA" val="eyJoZGlkIjoiMTc0ZTdjMDE1NTZkMTI5ZDM1Yjk3NjJhMGJlNTNhYWMifQ=="/>
</p:tagLst>
</file>

<file path=ppt/theme/theme1.xml><?xml version="1.0" encoding="utf-8"?>
<a:theme xmlns:a="http://schemas.openxmlformats.org/drawingml/2006/main" name="涂豆思">
  <a:themeElements>
    <a:clrScheme name="涂豆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EDC2"/>
      </a:accent2>
      <a:accent3>
        <a:srgbClr val="A5A5A5"/>
      </a:accent3>
      <a:accent4>
        <a:srgbClr val="C00000"/>
      </a:accent4>
      <a:accent5>
        <a:srgbClr val="7F7F7F"/>
      </a:accent5>
      <a:accent6>
        <a:srgbClr val="FFEDC2"/>
      </a:accent6>
      <a:hlink>
        <a:srgbClr val="C00000"/>
      </a:hlink>
      <a:folHlink>
        <a:srgbClr val="C00000"/>
      </a:folHlink>
    </a:clrScheme>
    <a:fontScheme name="涂豆思">
      <a:majorFont>
        <a:latin typeface="阿里巴巴普惠体"/>
        <a:ea typeface="阿里巴巴普惠体"/>
        <a:cs typeface=""/>
      </a:majorFont>
      <a:minorFont>
        <a:latin typeface="阿里巴巴普惠体 Light"/>
        <a:ea typeface="阿里巴巴普惠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1967</Words>
  <PresentationFormat>宽屏</PresentationFormat>
  <Paragraphs>88</Paragraphs>
  <Slides>10</Slides>
  <Notes>51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方正北魏楷书简体</vt:lpstr>
      <vt:lpstr>Calibri</vt:lpstr>
      <vt:lpstr>微软雅黑</vt:lpstr>
      <vt:lpstr>Arial Unicode MS</vt:lpstr>
      <vt:lpstr>等线</vt:lpstr>
      <vt:lpstr>阿里巴巴普惠体 Light</vt:lpstr>
      <vt:lpstr>Segoe Print</vt:lpstr>
      <vt:lpstr>黑体</vt:lpstr>
      <vt:lpstr>涂豆思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李建强</dc:creator>
  <dcterms:created xsi:type="dcterms:W3CDTF">2020-05-26T13:00:00Z</dcterms:created>
  <dcterms:modified xsi:type="dcterms:W3CDTF">2022-10-23T01:37:17Z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BB140B97B40245889E002082FB6E096C</vt:lpwstr>
  </property>
  <property fmtid="{D5CDD505-2E9C-101B-9397-08002B2CF9AE}" pid="3" name="KSOProductBuildVer">
    <vt:lpwstr>2052-11.1.0.12598</vt:lpwstr>
  </property>
</Properties>
</file>